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theme/themeOverride4.xml" ContentType="application/vnd.openxmlformats-officedocument.themeOverrid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2" r:id="rId1"/>
  </p:sldMasterIdLst>
  <p:notesMasterIdLst>
    <p:notesMasterId r:id="rId52"/>
  </p:notesMasterIdLst>
  <p:sldIdLst>
    <p:sldId id="460" r:id="rId2"/>
    <p:sldId id="459" r:id="rId3"/>
    <p:sldId id="426" r:id="rId4"/>
    <p:sldId id="428" r:id="rId5"/>
    <p:sldId id="461" r:id="rId6"/>
    <p:sldId id="462" r:id="rId7"/>
    <p:sldId id="463" r:id="rId8"/>
    <p:sldId id="431" r:id="rId9"/>
    <p:sldId id="457" r:id="rId10"/>
    <p:sldId id="458" r:id="rId11"/>
    <p:sldId id="452" r:id="rId12"/>
    <p:sldId id="456" r:id="rId13"/>
    <p:sldId id="446" r:id="rId14"/>
    <p:sldId id="464" r:id="rId15"/>
    <p:sldId id="389" r:id="rId16"/>
    <p:sldId id="436" r:id="rId17"/>
    <p:sldId id="437" r:id="rId18"/>
    <p:sldId id="438" r:id="rId19"/>
    <p:sldId id="439" r:id="rId20"/>
    <p:sldId id="465" r:id="rId21"/>
    <p:sldId id="444" r:id="rId22"/>
    <p:sldId id="466" r:id="rId23"/>
    <p:sldId id="443" r:id="rId24"/>
    <p:sldId id="467" r:id="rId25"/>
    <p:sldId id="468" r:id="rId26"/>
    <p:sldId id="419" r:id="rId27"/>
    <p:sldId id="420" r:id="rId28"/>
    <p:sldId id="421" r:id="rId29"/>
    <p:sldId id="422" r:id="rId30"/>
    <p:sldId id="423" r:id="rId31"/>
    <p:sldId id="479" r:id="rId32"/>
    <p:sldId id="469" r:id="rId33"/>
    <p:sldId id="471" r:id="rId34"/>
    <p:sldId id="473" r:id="rId35"/>
    <p:sldId id="472" r:id="rId36"/>
    <p:sldId id="474" r:id="rId37"/>
    <p:sldId id="476" r:id="rId38"/>
    <p:sldId id="475" r:id="rId39"/>
    <p:sldId id="399" r:id="rId40"/>
    <p:sldId id="400" r:id="rId41"/>
    <p:sldId id="447" r:id="rId42"/>
    <p:sldId id="403" r:id="rId43"/>
    <p:sldId id="448" r:id="rId44"/>
    <p:sldId id="449" r:id="rId45"/>
    <p:sldId id="406" r:id="rId46"/>
    <p:sldId id="410" r:id="rId47"/>
    <p:sldId id="413" r:id="rId48"/>
    <p:sldId id="417" r:id="rId49"/>
    <p:sldId id="386" r:id="rId50"/>
    <p:sldId id="481" r:id="rId5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xmlns="">
        <p14:section name="Default Section" id="{5C938709-A013-1640-8477-F7FA8BEADF5B}">
          <p14:sldIdLst>
            <p14:sldId id="460"/>
            <p14:sldId id="459"/>
            <p14:sldId id="426"/>
            <p14:sldId id="428"/>
            <p14:sldId id="461"/>
            <p14:sldId id="462"/>
            <p14:sldId id="463"/>
            <p14:sldId id="431"/>
            <p14:sldId id="457"/>
            <p14:sldId id="458"/>
            <p14:sldId id="452"/>
            <p14:sldId id="456"/>
            <p14:sldId id="446"/>
            <p14:sldId id="464"/>
            <p14:sldId id="389"/>
            <p14:sldId id="436"/>
            <p14:sldId id="437"/>
            <p14:sldId id="438"/>
            <p14:sldId id="439"/>
            <p14:sldId id="465"/>
            <p14:sldId id="444"/>
            <p14:sldId id="466"/>
            <p14:sldId id="443"/>
            <p14:sldId id="467"/>
            <p14:sldId id="468"/>
            <p14:sldId id="419"/>
            <p14:sldId id="420"/>
            <p14:sldId id="421"/>
            <p14:sldId id="422"/>
            <p14:sldId id="423"/>
            <p14:sldId id="479"/>
            <p14:sldId id="469"/>
            <p14:sldId id="471"/>
            <p14:sldId id="473"/>
            <p14:sldId id="472"/>
            <p14:sldId id="474"/>
            <p14:sldId id="476"/>
            <p14:sldId id="475"/>
            <p14:sldId id="399"/>
            <p14:sldId id="400"/>
            <p14:sldId id="447"/>
            <p14:sldId id="403"/>
            <p14:sldId id="448"/>
            <p14:sldId id="449"/>
            <p14:sldId id="406"/>
            <p14:sldId id="410"/>
            <p14:sldId id="413"/>
            <p14:sldId id="417"/>
            <p14:sldId id="386"/>
            <p14:sldId id="48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9999FF"/>
    <a:srgbClr val="CC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197" autoAdjust="0"/>
  </p:normalViewPr>
  <p:slideViewPr>
    <p:cSldViewPr>
      <p:cViewPr varScale="1">
        <p:scale>
          <a:sx n="46" d="100"/>
          <a:sy n="46" d="100"/>
        </p:scale>
        <p:origin x="-157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880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859FA35A-F4B2-4266-B249-91F1D38FF39C}" type="slidenum">
              <a:rPr lang="en-US"/>
              <a:pPr>
                <a:defRPr/>
              </a:pPr>
              <a:t>‹#›</a:t>
            </a:fld>
            <a:endParaRPr lang="en-US"/>
          </a:p>
        </p:txBody>
      </p:sp>
    </p:spTree>
    <p:extLst>
      <p:ext uri="{BB962C8B-B14F-4D97-AF65-F5344CB8AC3E}">
        <p14:creationId xmlns:p14="http://schemas.microsoft.com/office/powerpoint/2010/main" xmlns="" val="26954107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D832E42-068F-47CA-81D1-FC409869F936}" type="slidenum">
              <a:rPr lang="en-US" smtClean="0">
                <a:latin typeface="Arial" pitchFamily="34" charset="0"/>
              </a:rPr>
              <a:pPr/>
              <a:t>4</a:t>
            </a:fld>
            <a:endParaRPr lang="en-US" smtClean="0">
              <a:latin typeface="Arial"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sz="1400" dirty="0" smtClean="0">
                <a:latin typeface="Arial" pitchFamily="34" charset="0"/>
              </a:rPr>
              <a:t>Uniqueness and Persistence of friction ridge skin was well-understood before forensic use began in late 1800s and early 1900s</a:t>
            </a:r>
          </a:p>
          <a:p>
            <a:pPr lvl="1" eaLnBrk="1" hangingPunct="1">
              <a:buFontTx/>
              <a:buChar char="•"/>
            </a:pPr>
            <a:r>
              <a:rPr lang="en-US" dirty="0" smtClean="0">
                <a:latin typeface="Arial" pitchFamily="34" charset="0"/>
              </a:rPr>
              <a:t>research in time since initial use has supported, and continues to support underlying premises</a:t>
            </a:r>
          </a:p>
          <a:p>
            <a:pPr lvl="1" eaLnBrk="1" hangingPunct="1">
              <a:buFontTx/>
              <a:buChar char="•"/>
            </a:pPr>
            <a:r>
              <a:rPr lang="en-US" dirty="0" smtClean="0">
                <a:latin typeface="Arial" pitchFamily="34" charset="0"/>
              </a:rPr>
              <a:t>specific approaches (e.g. point standards) have evolved in response to research, but fundamental practices and premises have remained constant.</a:t>
            </a:r>
          </a:p>
          <a:p>
            <a:pPr lvl="1" eaLnBrk="1" hangingPunct="1">
              <a:buFontTx/>
              <a:buChar char="•"/>
            </a:pPr>
            <a:endParaRPr lang="en-US" dirty="0" smtClean="0">
              <a:latin typeface="Arial" pitchFamily="34" charset="0"/>
            </a:endParaRPr>
          </a:p>
          <a:p>
            <a:pPr eaLnBrk="1" hangingPunct="1">
              <a:buFontTx/>
              <a:buChar char="•"/>
            </a:pPr>
            <a:endParaRPr lang="en-US" dirty="0" smtClean="0">
              <a:latin typeface="Arial" pitchFamily="34" charset="0"/>
            </a:endParaRPr>
          </a:p>
          <a:p>
            <a:pPr eaLnBrk="1" hangingPunct="1"/>
            <a:endParaRPr 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C47898FA-35EF-49AA-A858-75BFDB6E9C51}" type="slidenum">
              <a:rPr lang="en-US" smtClean="0">
                <a:latin typeface="Arial" pitchFamily="34" charset="0"/>
              </a:rPr>
              <a:pPr/>
              <a:t>19</a:t>
            </a:fld>
            <a:endParaRPr lang="en-US" smtClean="0">
              <a:latin typeface="Arial" pitchFamily="34"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r>
              <a:rPr lang="en-US" dirty="0" smtClean="0">
                <a:latin typeface="Arial" pitchFamily="34" charset="0"/>
              </a:rPr>
              <a:t>OIG Findings:</a:t>
            </a:r>
          </a:p>
          <a:p>
            <a:pPr eaLnBrk="1" hangingPunct="1">
              <a:buFontTx/>
              <a:buChar char="•"/>
            </a:pPr>
            <a:r>
              <a:rPr lang="en-US" dirty="0" smtClean="0">
                <a:latin typeface="Arial" pitchFamily="34" charset="0"/>
              </a:rPr>
              <a:t>Practitioner error, not methodological error</a:t>
            </a:r>
          </a:p>
          <a:p>
            <a:pPr lvl="1" eaLnBrk="1" hangingPunct="1">
              <a:buFontTx/>
              <a:buChar char="•"/>
            </a:pPr>
            <a:r>
              <a:rPr lang="en-US" dirty="0" smtClean="0">
                <a:latin typeface="Arial" pitchFamily="34" charset="0"/>
              </a:rPr>
              <a:t>In fact, correct application of ACE-V led to </a:t>
            </a:r>
            <a:r>
              <a:rPr lang="en-US" dirty="0" err="1" smtClean="0">
                <a:latin typeface="Arial" pitchFamily="34" charset="0"/>
              </a:rPr>
              <a:t>Daoud</a:t>
            </a:r>
            <a:r>
              <a:rPr lang="en-US" dirty="0" smtClean="0">
                <a:latin typeface="Arial" pitchFamily="34" charset="0"/>
              </a:rPr>
              <a:t> identification</a:t>
            </a:r>
          </a:p>
          <a:p>
            <a:pPr lvl="1" eaLnBrk="1" hangingPunct="1">
              <a:buFontTx/>
              <a:buChar char="•"/>
            </a:pPr>
            <a:endParaRPr lang="en-US" dirty="0" smtClean="0">
              <a:latin typeface="Arial" pitchFamily="34" charset="0"/>
            </a:endParaRPr>
          </a:p>
          <a:p>
            <a:pPr eaLnBrk="1" hangingPunct="1">
              <a:buFontTx/>
              <a:buChar char="•"/>
            </a:pPr>
            <a:r>
              <a:rPr lang="en-US" dirty="0" smtClean="0">
                <a:latin typeface="Arial" pitchFamily="34" charset="0"/>
              </a:rPr>
              <a:t>IAFIS did it’s job – if known print not in system, will find close non-matches</a:t>
            </a:r>
          </a:p>
          <a:p>
            <a:pPr lvl="1" eaLnBrk="1" hangingPunct="1">
              <a:buFontTx/>
              <a:buChar char="•"/>
            </a:pPr>
            <a:r>
              <a:rPr lang="en-US" dirty="0" smtClean="0">
                <a:latin typeface="Arial" pitchFamily="34" charset="0"/>
              </a:rPr>
              <a:t>New procedures put into place regarding single IAFIS identifications</a:t>
            </a:r>
          </a:p>
          <a:p>
            <a:pPr lvl="1" eaLnBrk="1" hangingPunct="1">
              <a:buFontTx/>
              <a:buNone/>
            </a:pPr>
            <a:endParaRPr lang="en-US" dirty="0" smtClean="0">
              <a:latin typeface="Arial" pitchFamily="34" charset="0"/>
            </a:endParaRPr>
          </a:p>
          <a:p>
            <a:pPr eaLnBrk="1" hangingPunct="1">
              <a:buFontTx/>
              <a:buChar char="•"/>
            </a:pPr>
            <a:r>
              <a:rPr lang="en-US" dirty="0" smtClean="0">
                <a:latin typeface="Arial" pitchFamily="34" charset="0"/>
              </a:rPr>
              <a:t>Possible bias from known prints – circular reasoning</a:t>
            </a:r>
          </a:p>
          <a:p>
            <a:pPr lvl="1" eaLnBrk="1" hangingPunct="1">
              <a:buFontTx/>
              <a:buChar char="•"/>
            </a:pPr>
            <a:r>
              <a:rPr lang="en-US" dirty="0" smtClean="0">
                <a:latin typeface="Arial" pitchFamily="34" charset="0"/>
              </a:rPr>
              <a:t>Initial analysis shown in first set of charts created</a:t>
            </a:r>
          </a:p>
          <a:p>
            <a:pPr lvl="1" eaLnBrk="1" hangingPunct="1">
              <a:buFontTx/>
              <a:buChar char="•"/>
            </a:pPr>
            <a:r>
              <a:rPr lang="en-US" dirty="0" smtClean="0">
                <a:latin typeface="Arial" pitchFamily="34" charset="0"/>
              </a:rPr>
              <a:t>Characteristics adjusted in second set of charts created</a:t>
            </a:r>
          </a:p>
          <a:p>
            <a:pPr lvl="1" eaLnBrk="1" hangingPunct="1">
              <a:buFontTx/>
              <a:buChar char="•"/>
            </a:pPr>
            <a:r>
              <a:rPr lang="en-US" dirty="0" smtClean="0">
                <a:latin typeface="Arial" pitchFamily="34" charset="0"/>
              </a:rPr>
              <a:t>After comparison with </a:t>
            </a:r>
            <a:r>
              <a:rPr lang="en-US" dirty="0" err="1" smtClean="0">
                <a:latin typeface="Arial" pitchFamily="34" charset="0"/>
              </a:rPr>
              <a:t>Daoud</a:t>
            </a:r>
            <a:r>
              <a:rPr lang="en-US" dirty="0" smtClean="0">
                <a:latin typeface="Arial" pitchFamily="34" charset="0"/>
              </a:rPr>
              <a:t>, original analysis of characteristics shown to be correct</a:t>
            </a:r>
          </a:p>
          <a:p>
            <a:pPr lvl="1" eaLnBrk="1" hangingPunct="1">
              <a:buFontTx/>
              <a:buChar char="•"/>
            </a:pPr>
            <a:endParaRPr lang="en-US"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smtClean="0"/>
              <a:t>OIG Progress</a:t>
            </a:r>
            <a:r>
              <a:rPr lang="en-US" sz="2800" baseline="0" dirty="0" smtClean="0"/>
              <a:t> Review Report </a:t>
            </a:r>
            <a:r>
              <a:rPr lang="en-US" sz="2800" dirty="0" smtClean="0"/>
              <a:t>Issued June 2011</a:t>
            </a:r>
          </a:p>
          <a:p>
            <a:r>
              <a:rPr lang="en-US" sz="2800" dirty="0" smtClean="0"/>
              <a:t>17 of 18 recommendations closed</a:t>
            </a:r>
          </a:p>
          <a:p>
            <a:pPr lvl="1"/>
            <a:r>
              <a:rPr lang="en-US" sz="2800" dirty="0" smtClean="0"/>
              <a:t>Remaining open recommendation deals with ongoing capital case reviews.</a:t>
            </a:r>
          </a:p>
          <a:p>
            <a:pPr marL="228600" indent="-228600" eaLnBrk="1" hangingPunct="1">
              <a:lnSpc>
                <a:spcPct val="80000"/>
              </a:lnSpc>
            </a:pPr>
            <a:r>
              <a:rPr lang="en-US" sz="800" dirty="0" smtClean="0">
                <a:latin typeface="Arial" pitchFamily="34" charset="0"/>
              </a:rPr>
              <a:t>OIG and review team recommendations to help prevent future errors</a:t>
            </a:r>
          </a:p>
          <a:p>
            <a:pPr marL="228600" indent="-228600" eaLnBrk="1" hangingPunct="1">
              <a:lnSpc>
                <a:spcPct val="80000"/>
              </a:lnSpc>
            </a:pPr>
            <a:endParaRPr lang="en-US" sz="800" dirty="0" smtClean="0">
              <a:latin typeface="Arial" pitchFamily="34" charset="0"/>
            </a:endParaRPr>
          </a:p>
          <a:p>
            <a:pPr marL="228600" indent="-228600" eaLnBrk="1" hangingPunct="1">
              <a:lnSpc>
                <a:spcPct val="80000"/>
              </a:lnSpc>
            </a:pPr>
            <a:r>
              <a:rPr lang="en-US" sz="800" dirty="0" smtClean="0">
                <a:latin typeface="Arial" pitchFamily="34" charset="0"/>
              </a:rPr>
              <a:t>Changes made:</a:t>
            </a:r>
          </a:p>
          <a:p>
            <a:pPr marL="228600" indent="-228600" eaLnBrk="1" hangingPunct="1">
              <a:lnSpc>
                <a:spcPct val="80000"/>
              </a:lnSpc>
              <a:buFontTx/>
              <a:buAutoNum type="arabicPeriod"/>
            </a:pPr>
            <a:r>
              <a:rPr lang="en-US" sz="800" dirty="0" smtClean="0">
                <a:latin typeface="Arial" pitchFamily="34" charset="0"/>
              </a:rPr>
              <a:t>Re-examination of certain cases</a:t>
            </a:r>
          </a:p>
          <a:p>
            <a:pPr marL="685800" lvl="1" indent="-228600" eaLnBrk="1" hangingPunct="1">
              <a:lnSpc>
                <a:spcPct val="80000"/>
              </a:lnSpc>
              <a:buFontTx/>
              <a:buChar char="•"/>
            </a:pPr>
            <a:r>
              <a:rPr lang="en-US" sz="800" dirty="0" smtClean="0">
                <a:latin typeface="Arial" pitchFamily="34" charset="0"/>
              </a:rPr>
              <a:t>All single identification IAFIS cases in LPU – no erroneous </a:t>
            </a:r>
            <a:r>
              <a:rPr lang="en-US" sz="800" dirty="0" err="1" smtClean="0">
                <a:latin typeface="Arial" pitchFamily="34" charset="0"/>
              </a:rPr>
              <a:t>idents</a:t>
            </a:r>
            <a:r>
              <a:rPr lang="en-US" sz="800" dirty="0" smtClean="0">
                <a:latin typeface="Arial" pitchFamily="34" charset="0"/>
              </a:rPr>
              <a:t> found</a:t>
            </a:r>
          </a:p>
          <a:p>
            <a:pPr marL="685800" lvl="1" indent="-228600" eaLnBrk="1" hangingPunct="1">
              <a:lnSpc>
                <a:spcPct val="80000"/>
              </a:lnSpc>
              <a:buFontTx/>
              <a:buChar char="•"/>
            </a:pPr>
            <a:r>
              <a:rPr lang="en-US" sz="800" dirty="0" smtClean="0">
                <a:latin typeface="Arial" pitchFamily="34" charset="0"/>
              </a:rPr>
              <a:t>Capital cases</a:t>
            </a:r>
          </a:p>
          <a:p>
            <a:pPr marL="228600" indent="-228600" eaLnBrk="1" hangingPunct="1">
              <a:lnSpc>
                <a:spcPct val="80000"/>
              </a:lnSpc>
              <a:buFontTx/>
              <a:buAutoNum type="arabicPeriod"/>
            </a:pPr>
            <a:r>
              <a:rPr lang="en-US" sz="800" dirty="0" smtClean="0">
                <a:latin typeface="Arial" pitchFamily="34" charset="0"/>
              </a:rPr>
              <a:t>SOPs</a:t>
            </a:r>
          </a:p>
          <a:p>
            <a:pPr marL="685800" lvl="1" indent="-228600" eaLnBrk="1" hangingPunct="1">
              <a:lnSpc>
                <a:spcPct val="80000"/>
              </a:lnSpc>
              <a:buFontTx/>
              <a:buChar char="•"/>
            </a:pPr>
            <a:r>
              <a:rPr lang="en-US" sz="800" dirty="0" smtClean="0">
                <a:latin typeface="Arial" pitchFamily="34" charset="0"/>
              </a:rPr>
              <a:t>Minimum requirements for acceptance of digital images</a:t>
            </a:r>
          </a:p>
          <a:p>
            <a:pPr marL="685800" lvl="1" indent="-228600" eaLnBrk="1" hangingPunct="1">
              <a:lnSpc>
                <a:spcPct val="80000"/>
              </a:lnSpc>
              <a:buFontTx/>
              <a:buChar char="•"/>
            </a:pPr>
            <a:r>
              <a:rPr lang="en-US" sz="800" dirty="0" smtClean="0">
                <a:latin typeface="Arial" pitchFamily="34" charset="0"/>
              </a:rPr>
              <a:t>Expand on ACE-V methodology</a:t>
            </a:r>
          </a:p>
          <a:p>
            <a:pPr marL="685800" lvl="1" indent="-228600" eaLnBrk="1" hangingPunct="1">
              <a:lnSpc>
                <a:spcPct val="80000"/>
              </a:lnSpc>
              <a:buFontTx/>
              <a:buChar char="•"/>
            </a:pPr>
            <a:r>
              <a:rPr lang="en-US" sz="800" dirty="0" smtClean="0">
                <a:latin typeface="Arial" pitchFamily="34" charset="0"/>
              </a:rPr>
              <a:t>IAFIS policy</a:t>
            </a:r>
          </a:p>
          <a:p>
            <a:pPr marL="1143000" lvl="2" indent="-228600" eaLnBrk="1" hangingPunct="1">
              <a:lnSpc>
                <a:spcPct val="80000"/>
              </a:lnSpc>
              <a:buFontTx/>
              <a:buChar char="•"/>
            </a:pPr>
            <a:r>
              <a:rPr lang="en-US" sz="800" dirty="0" smtClean="0">
                <a:latin typeface="Arial" pitchFamily="34" charset="0"/>
              </a:rPr>
              <a:t>4 page document to 30+ page document</a:t>
            </a:r>
          </a:p>
          <a:p>
            <a:pPr marL="685800" lvl="1" indent="-228600" eaLnBrk="1" hangingPunct="1">
              <a:lnSpc>
                <a:spcPct val="80000"/>
              </a:lnSpc>
              <a:buFontTx/>
              <a:buChar char="•"/>
            </a:pPr>
            <a:r>
              <a:rPr lang="en-US" sz="800" dirty="0" smtClean="0">
                <a:latin typeface="Arial" pitchFamily="34" charset="0"/>
              </a:rPr>
              <a:t>Cluster prints</a:t>
            </a:r>
          </a:p>
          <a:p>
            <a:pPr marL="685800" lvl="1" indent="-228600" eaLnBrk="1" hangingPunct="1">
              <a:lnSpc>
                <a:spcPct val="80000"/>
              </a:lnSpc>
              <a:buFontTx/>
              <a:buChar char="•"/>
            </a:pPr>
            <a:r>
              <a:rPr lang="en-US" sz="800" dirty="0" smtClean="0">
                <a:latin typeface="Arial" pitchFamily="34" charset="0"/>
              </a:rPr>
              <a:t>Eliminate 12-point rule for supervisor approval</a:t>
            </a:r>
          </a:p>
          <a:p>
            <a:pPr marL="228600" indent="-228600" eaLnBrk="1" hangingPunct="1">
              <a:lnSpc>
                <a:spcPct val="80000"/>
              </a:lnSpc>
              <a:buFontTx/>
              <a:buAutoNum type="arabicPeriod"/>
            </a:pPr>
            <a:r>
              <a:rPr lang="en-US" sz="800" dirty="0" smtClean="0">
                <a:latin typeface="Arial" pitchFamily="34" charset="0"/>
              </a:rPr>
              <a:t>Case documentation</a:t>
            </a:r>
          </a:p>
          <a:p>
            <a:pPr marL="685800" lvl="1" indent="-228600" eaLnBrk="1" hangingPunct="1">
              <a:lnSpc>
                <a:spcPct val="80000"/>
              </a:lnSpc>
              <a:buFontTx/>
              <a:buChar char="•"/>
            </a:pPr>
            <a:r>
              <a:rPr lang="en-US" sz="800" dirty="0" smtClean="0">
                <a:latin typeface="Arial" pitchFamily="34" charset="0"/>
              </a:rPr>
              <a:t>Analysis/Comparison – photos with level 2 characteristics marked retained</a:t>
            </a:r>
          </a:p>
          <a:p>
            <a:pPr marL="685800" lvl="1" indent="-228600" eaLnBrk="1" hangingPunct="1">
              <a:lnSpc>
                <a:spcPct val="80000"/>
              </a:lnSpc>
              <a:buFontTx/>
              <a:buChar char="•"/>
            </a:pPr>
            <a:r>
              <a:rPr lang="en-US" sz="800" dirty="0" smtClean="0">
                <a:latin typeface="Arial" pitchFamily="34" charset="0"/>
              </a:rPr>
              <a:t>Verification – photos with level 2 characteristics marked retained</a:t>
            </a:r>
          </a:p>
          <a:p>
            <a:pPr marL="228600" indent="-228600" eaLnBrk="1" hangingPunct="1">
              <a:lnSpc>
                <a:spcPct val="80000"/>
              </a:lnSpc>
              <a:buFontTx/>
              <a:buAutoNum type="arabicPeriod"/>
            </a:pPr>
            <a:r>
              <a:rPr lang="en-US" sz="800" dirty="0" smtClean="0">
                <a:latin typeface="Arial" pitchFamily="34" charset="0"/>
              </a:rPr>
              <a:t>Blind verification policy</a:t>
            </a:r>
          </a:p>
          <a:p>
            <a:pPr marL="685800" lvl="1" indent="-228600" eaLnBrk="1" hangingPunct="1">
              <a:lnSpc>
                <a:spcPct val="80000"/>
              </a:lnSpc>
              <a:buFontTx/>
              <a:buChar char="•"/>
            </a:pPr>
            <a:r>
              <a:rPr lang="en-US" sz="800" dirty="0" smtClean="0">
                <a:latin typeface="Arial" pitchFamily="34" charset="0"/>
              </a:rPr>
              <a:t>Historical review of erroneous </a:t>
            </a:r>
            <a:r>
              <a:rPr lang="en-US" sz="800" dirty="0" err="1" smtClean="0">
                <a:latin typeface="Arial" pitchFamily="34" charset="0"/>
              </a:rPr>
              <a:t>idents</a:t>
            </a:r>
            <a:endParaRPr lang="en-US" sz="800" dirty="0" smtClean="0">
              <a:latin typeface="Arial" pitchFamily="34" charset="0"/>
            </a:endParaRPr>
          </a:p>
          <a:p>
            <a:pPr marL="1143000" lvl="2" indent="-228600" eaLnBrk="1" hangingPunct="1">
              <a:lnSpc>
                <a:spcPct val="80000"/>
              </a:lnSpc>
              <a:buFontTx/>
              <a:buChar char="•"/>
            </a:pPr>
            <a:r>
              <a:rPr lang="en-US" sz="800" dirty="0" smtClean="0">
                <a:latin typeface="Arial" pitchFamily="34" charset="0"/>
              </a:rPr>
              <a:t>All came from single conclusion cases</a:t>
            </a:r>
          </a:p>
          <a:p>
            <a:pPr marL="1143000" lvl="2" indent="-228600" eaLnBrk="1" hangingPunct="1">
              <a:lnSpc>
                <a:spcPct val="80000"/>
              </a:lnSpc>
              <a:buFontTx/>
              <a:buChar char="•"/>
            </a:pPr>
            <a:r>
              <a:rPr lang="en-US" sz="800" dirty="0" smtClean="0">
                <a:latin typeface="Arial" pitchFamily="34" charset="0"/>
              </a:rPr>
              <a:t>Based on this data, FBI LPU instituted policy that all single conclusion cases to be blind verified – give examples</a:t>
            </a:r>
          </a:p>
          <a:p>
            <a:pPr marL="228600" indent="-228600" eaLnBrk="1" hangingPunct="1">
              <a:lnSpc>
                <a:spcPct val="80000"/>
              </a:lnSpc>
              <a:buFontTx/>
              <a:buAutoNum type="arabicPeriod"/>
            </a:pPr>
            <a:r>
              <a:rPr lang="en-US" sz="800" dirty="0" smtClean="0">
                <a:latin typeface="Arial" pitchFamily="34" charset="0"/>
              </a:rPr>
              <a:t>Training</a:t>
            </a:r>
          </a:p>
          <a:p>
            <a:pPr marL="685800" lvl="1" indent="-228600" eaLnBrk="1" hangingPunct="1">
              <a:lnSpc>
                <a:spcPct val="80000"/>
              </a:lnSpc>
              <a:buFontTx/>
              <a:buChar char="•"/>
            </a:pPr>
            <a:r>
              <a:rPr lang="en-US" sz="800" dirty="0" smtClean="0">
                <a:latin typeface="Arial" pitchFamily="34" charset="0"/>
              </a:rPr>
              <a:t>ACE-V training module</a:t>
            </a:r>
          </a:p>
          <a:p>
            <a:pPr marL="228600" indent="-228600" eaLnBrk="1" hangingPunct="1">
              <a:lnSpc>
                <a:spcPct val="80000"/>
              </a:lnSpc>
              <a:buFontTx/>
              <a:buAutoNum type="arabicPeriod"/>
            </a:pPr>
            <a:r>
              <a:rPr lang="en-US" sz="800" dirty="0" smtClean="0">
                <a:latin typeface="Arial" pitchFamily="34" charset="0"/>
              </a:rPr>
              <a:t>Research</a:t>
            </a:r>
          </a:p>
          <a:p>
            <a:pPr marL="685800" lvl="1" indent="-228600" eaLnBrk="1" hangingPunct="1">
              <a:lnSpc>
                <a:spcPct val="80000"/>
              </a:lnSpc>
              <a:buFontTx/>
              <a:buChar char="•"/>
            </a:pPr>
            <a:r>
              <a:rPr lang="en-US" sz="800" dirty="0" smtClean="0">
                <a:latin typeface="Arial" pitchFamily="34" charset="0"/>
              </a:rPr>
              <a:t>Quality metric study</a:t>
            </a:r>
          </a:p>
          <a:p>
            <a:pPr marL="685800" lvl="1" indent="-228600" eaLnBrk="1" hangingPunct="1">
              <a:lnSpc>
                <a:spcPct val="80000"/>
              </a:lnSpc>
              <a:buFontTx/>
              <a:buChar char="•"/>
            </a:pPr>
            <a:r>
              <a:rPr lang="en-US" sz="800" dirty="0" smtClean="0">
                <a:latin typeface="Arial" pitchFamily="34" charset="0"/>
              </a:rPr>
              <a:t>Black box study</a:t>
            </a:r>
          </a:p>
          <a:p>
            <a:pPr marL="228600" indent="-228600" eaLnBrk="1" hangingPunct="1">
              <a:lnSpc>
                <a:spcPct val="80000"/>
              </a:lnSpc>
              <a:buFontTx/>
              <a:buChar char="•"/>
            </a:pPr>
            <a:endParaRPr lang="en-US" sz="800" dirty="0" smtClean="0">
              <a:latin typeface="Arial" pitchFamily="34" charset="0"/>
            </a:endParaRPr>
          </a:p>
          <a:p>
            <a:pPr marL="228600" indent="-228600" eaLnBrk="1" hangingPunct="1">
              <a:lnSpc>
                <a:spcPct val="80000"/>
              </a:lnSpc>
              <a:buFontTx/>
              <a:buChar char="•"/>
            </a:pPr>
            <a:endParaRPr lang="en-US" sz="800" dirty="0" smtClean="0">
              <a:latin typeface="Arial" pitchFamily="34" charset="0"/>
            </a:endParaRPr>
          </a:p>
          <a:p>
            <a:pPr marL="685800" lvl="1" indent="-228600" eaLnBrk="1" hangingPunct="1">
              <a:lnSpc>
                <a:spcPct val="80000"/>
              </a:lnSpc>
              <a:buFontTx/>
              <a:buChar char="•"/>
            </a:pPr>
            <a:endParaRPr lang="en-US" sz="800" dirty="0" smtClean="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859FA35A-F4B2-4266-B249-91F1D38FF39C}" type="slidenum">
              <a:rPr lang="en-US" smtClean="0"/>
              <a:pPr>
                <a:defRPr/>
              </a:pPr>
              <a:t>20</a:t>
            </a:fld>
            <a:endParaRPr lang="en-US"/>
          </a:p>
        </p:txBody>
      </p:sp>
    </p:spTree>
    <p:extLst>
      <p:ext uri="{BB962C8B-B14F-4D97-AF65-F5344CB8AC3E}">
        <p14:creationId xmlns:p14="http://schemas.microsoft.com/office/powerpoint/2010/main" xmlns="" val="444387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A63023FD-E542-474B-A57C-630EAD15EFE8}" type="slidenum">
              <a:rPr lang="en-US" sz="1200">
                <a:latin typeface="Calibri" pitchFamily="34" charset="0"/>
                <a:cs typeface="Arial" pitchFamily="34" charset="0"/>
              </a:rPr>
              <a:pPr algn="r" eaLnBrk="1" hangingPunct="1"/>
              <a:t>21</a:t>
            </a:fld>
            <a:endParaRPr lang="en-US" sz="1200">
              <a:latin typeface="Calibri" pitchFamily="34" charset="0"/>
              <a:cs typeface="Arial" pitchFamily="34"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a:spcBef>
                <a:spcPct val="0"/>
              </a:spcBef>
            </a:pPr>
            <a:endParaRPr lang="en-US"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pPr>
              <a:spcBef>
                <a:spcPct val="0"/>
              </a:spcBef>
            </a:pPr>
            <a:endParaRPr lang="en-US" smtClean="0">
              <a:latin typeface="Arial" pitchFamily="34" charset="0"/>
            </a:endParaRPr>
          </a:p>
        </p:txBody>
      </p:sp>
      <p:sp>
        <p:nvSpPr>
          <p:cNvPr id="158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A13B4AC9-DF1B-4EE6-B69B-D62254D38D37}" type="slidenum">
              <a:rPr lang="en-US" sz="1200">
                <a:latin typeface="Calibri" pitchFamily="34" charset="0"/>
                <a:cs typeface="Arial" pitchFamily="34" charset="0"/>
              </a:rPr>
              <a:pPr algn="r" eaLnBrk="1" hangingPunct="1"/>
              <a:t>23</a:t>
            </a:fld>
            <a:endParaRPr lang="en-US" sz="1200">
              <a:latin typeface="Calibri"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0C499124-5279-4459-A075-A7A748139879}" type="slidenum">
              <a:rPr lang="en-US" smtClean="0">
                <a:latin typeface="Arial" pitchFamily="34" charset="0"/>
              </a:rPr>
              <a:pPr/>
              <a:t>30</a:t>
            </a:fld>
            <a:endParaRPr lang="en-US" smtClean="0">
              <a:latin typeface="Arial" pitchFamily="34" charset="0"/>
            </a:endParaRPr>
          </a:p>
        </p:txBody>
      </p:sp>
      <p:sp>
        <p:nvSpPr>
          <p:cNvPr id="107523" name="Slide Image Placeholder 1"/>
          <p:cNvSpPr>
            <a:spLocks noGrp="1" noRot="1" noChangeAspect="1" noTextEdit="1"/>
          </p:cNvSpPr>
          <p:nvPr>
            <p:ph type="sldImg"/>
          </p:nvPr>
        </p:nvSpPr>
        <p:spPr>
          <a:ln/>
        </p:spPr>
      </p:sp>
      <p:sp>
        <p:nvSpPr>
          <p:cNvPr id="107524" name="Notes Placeholder 2"/>
          <p:cNvSpPr>
            <a:spLocks noGrp="1"/>
          </p:cNvSpPr>
          <p:nvPr>
            <p:ph type="body" idx="1"/>
          </p:nvPr>
        </p:nvSpPr>
        <p:spPr>
          <a:noFill/>
          <a:ln/>
        </p:spPr>
        <p:txBody>
          <a:bodyPr/>
          <a:lstStyle/>
          <a:p>
            <a:pPr>
              <a:spcBef>
                <a:spcPct val="0"/>
              </a:spcBef>
            </a:pPr>
            <a:endParaRPr lang="en-US" i="1" smtClean="0">
              <a:latin typeface="Arial" pitchFamily="34" charset="0"/>
            </a:endParaRPr>
          </a:p>
        </p:txBody>
      </p:sp>
      <p:sp>
        <p:nvSpPr>
          <p:cNvPr id="10752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6694058-8031-4CBC-9AAD-5A9E3FE2DDAD}" type="slidenum">
              <a:rPr lang="en-US" sz="1200">
                <a:latin typeface="Calibri" pitchFamily="34" charset="0"/>
                <a:cs typeface="Arial" pitchFamily="34" charset="0"/>
              </a:rPr>
              <a:pPr algn="r"/>
              <a:t>30</a:t>
            </a:fld>
            <a:endParaRPr lang="en-US" sz="1200">
              <a:latin typeface="Calibri"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Working Group: Abbreviated Charge</a:t>
            </a:r>
          </a:p>
          <a:p>
            <a:r>
              <a:rPr lang="en-US" sz="1200" kern="1200" baseline="0" dirty="0" smtClean="0">
                <a:solidFill>
                  <a:schemeClr val="tx1"/>
                </a:solidFill>
                <a:latin typeface="Arial" charset="0"/>
                <a:ea typeface="+mn-ea"/>
                <a:cs typeface="+mn-cs"/>
              </a:rPr>
              <a:t>The Working Group was charged with: </a:t>
            </a:r>
          </a:p>
          <a:p>
            <a:r>
              <a:rPr lang="en-US" sz="1200" kern="1200" baseline="0" dirty="0" smtClean="0">
                <a:solidFill>
                  <a:schemeClr val="tx1"/>
                </a:solidFill>
                <a:latin typeface="Arial" charset="0"/>
                <a:ea typeface="+mn-ea"/>
                <a:cs typeface="+mn-cs"/>
              </a:rPr>
              <a:t>• Developing an understanding of the role of human factors and their contributions to errors in latent print analysis through an evidence-based review of literature, case studies, and previous analyses; </a:t>
            </a:r>
          </a:p>
          <a:p>
            <a:r>
              <a:rPr lang="en-US" sz="1200" kern="1200" baseline="0" dirty="0" smtClean="0">
                <a:solidFill>
                  <a:schemeClr val="tx1"/>
                </a:solidFill>
                <a:latin typeface="Arial" charset="0"/>
                <a:ea typeface="+mn-ea"/>
                <a:cs typeface="+mn-cs"/>
              </a:rPr>
              <a:t>• Evaluating approaches to reducing errors in terms of their efficacy, appropriateness in different settings and circumstances, cost, scientific basis, feasibility, institutional barriers to implementation, associated risks, and the quality of evidence supporting the approach; </a:t>
            </a:r>
          </a:p>
          <a:p>
            <a:r>
              <a:rPr lang="en-US" sz="1200" kern="1200" baseline="0" dirty="0" smtClean="0">
                <a:solidFill>
                  <a:schemeClr val="tx1"/>
                </a:solidFill>
                <a:latin typeface="Arial" charset="0"/>
                <a:ea typeface="+mn-ea"/>
                <a:cs typeface="+mn-cs"/>
              </a:rPr>
              <a:t>• Providing guidance to the latent print analysis community on the practical, scientific, and policy outcomes of its work through peer-reviewed publications, presentations at conferences and meetings, and government-sponsored publications; </a:t>
            </a:r>
          </a:p>
          <a:p>
            <a:r>
              <a:rPr lang="en-US" sz="1200" kern="1200" baseline="0" dirty="0" smtClean="0">
                <a:solidFill>
                  <a:schemeClr val="tx1"/>
                </a:solidFill>
                <a:latin typeface="Arial" charset="0"/>
                <a:ea typeface="+mn-ea"/>
                <a:cs typeface="+mn-cs"/>
              </a:rPr>
              <a:t>• Providing guidance to policy-makers and government agencies in promoting a national agenda for error reduction in latent print analysis; </a:t>
            </a:r>
          </a:p>
          <a:p>
            <a:r>
              <a:rPr lang="en-US" sz="1200" kern="1200" baseline="0" dirty="0" smtClean="0">
                <a:solidFill>
                  <a:schemeClr val="tx1"/>
                </a:solidFill>
                <a:latin typeface="Arial" charset="0"/>
                <a:ea typeface="+mn-ea"/>
                <a:cs typeface="+mn-cs"/>
              </a:rPr>
              <a:t>• Attempting to develop credible estimates of the incidence, severity, and costs of errors; and </a:t>
            </a:r>
          </a:p>
          <a:p>
            <a:r>
              <a:rPr lang="en-US" sz="1200" kern="1200" baseline="0" dirty="0" smtClean="0">
                <a:solidFill>
                  <a:schemeClr val="tx1"/>
                </a:solidFill>
                <a:latin typeface="Arial" charset="0"/>
                <a:ea typeface="+mn-ea"/>
                <a:cs typeface="+mn-cs"/>
              </a:rPr>
              <a:t>• Making recommendations for future research.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59FA35A-F4B2-4266-B249-91F1D38FF39C}" type="slidenum">
              <a:rPr lang="en-US" smtClean="0"/>
              <a:pPr>
                <a:defRPr/>
              </a:pPr>
              <a:t>32</a:t>
            </a:fld>
            <a:endParaRPr lang="en-US"/>
          </a:p>
        </p:txBody>
      </p:sp>
    </p:spTree>
    <p:extLst>
      <p:ext uri="{BB962C8B-B14F-4D97-AF65-F5344CB8AC3E}">
        <p14:creationId xmlns:p14="http://schemas.microsoft.com/office/powerpoint/2010/main" xmlns="" val="3157464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Segment 1: Working Group.  </a:t>
            </a:r>
          </a:p>
          <a:p>
            <a:r>
              <a:rPr lang="en-US" dirty="0" smtClean="0"/>
              <a:t>Discuss the inter-disciplinary nature of the WG.</a:t>
            </a:r>
          </a:p>
          <a:p>
            <a:endParaRPr lang="en-US" dirty="0" smtClean="0"/>
          </a:p>
        </p:txBody>
      </p:sp>
      <p:sp>
        <p:nvSpPr>
          <p:cNvPr id="4" name="Slide Number Placeholder 3"/>
          <p:cNvSpPr>
            <a:spLocks noGrp="1"/>
          </p:cNvSpPr>
          <p:nvPr>
            <p:ph type="sldNum" sz="quarter" idx="10"/>
          </p:nvPr>
        </p:nvSpPr>
        <p:spPr/>
        <p:txBody>
          <a:bodyPr/>
          <a:lstStyle/>
          <a:p>
            <a:fld id="{482B49D1-D95B-45BE-BA52-C3AB81091551}" type="slidenum">
              <a:rPr lang="en-US" smtClean="0"/>
              <a:pPr/>
              <a:t>33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ACE-V: The Process</a:t>
            </a:r>
            <a:r>
              <a:rPr lang="en-US" baseline="0" dirty="0" smtClean="0"/>
              <a:t> Map</a:t>
            </a:r>
            <a:endParaRPr lang="en-US" dirty="0" smtClean="0"/>
          </a:p>
          <a:p>
            <a:r>
              <a:rPr lang="en-US" sz="1200" kern="1200" baseline="0" dirty="0" smtClean="0">
                <a:solidFill>
                  <a:schemeClr val="tx1"/>
                </a:solidFill>
                <a:latin typeface="+mn-lt"/>
                <a:ea typeface="+mn-ea"/>
                <a:cs typeface="+mn-cs"/>
              </a:rPr>
              <a:t>In broad strokes, a latent print examination using the </a:t>
            </a:r>
            <a:r>
              <a:rPr lang="en-US" sz="1200" i="0" kern="1200" baseline="0" dirty="0" smtClean="0">
                <a:solidFill>
                  <a:schemeClr val="tx1"/>
                </a:solidFill>
                <a:latin typeface="+mn-lt"/>
                <a:ea typeface="+mn-ea"/>
                <a:cs typeface="+mn-cs"/>
              </a:rPr>
              <a:t>ACE-V process proceeds as follows: Analysis refers to an initial information-gathering phase in which the examiner studies the unknown print to assess the quality and quantity of discriminating detail present. The examiner considers information such as substrate, development method, various levels of ridge detail, and pressure distortions. A separate analysis then occurs with the exemplar print. Comparison is the side-by-side observation of the friction ridge detail in the two prints to determine the agreement or disagreement in the details. In the Evaluation phase, the examiner assesses the agreement or disagreement of the information observed during Analysis and Comparison and forms a conclusion. Verification in some agencies is a review of an examiner’s conclusions with knowledge of those conclusions; in other agencies, it is an independent re-examination by a second examiner who does not know the outcome of the first examination. </a:t>
            </a:r>
            <a:endParaRPr lang="en-US" i="0" dirty="0"/>
          </a:p>
        </p:txBody>
      </p:sp>
      <p:sp>
        <p:nvSpPr>
          <p:cNvPr id="4" name="Slide Number Placeholder 3"/>
          <p:cNvSpPr>
            <a:spLocks noGrp="1"/>
          </p:cNvSpPr>
          <p:nvPr>
            <p:ph type="sldNum" sz="quarter" idx="10"/>
          </p:nvPr>
        </p:nvSpPr>
        <p:spPr/>
        <p:txBody>
          <a:bodyPr/>
          <a:lstStyle/>
          <a:p>
            <a:fld id="{482B49D1-D95B-45BE-BA52-C3AB81091551}" type="slidenum">
              <a:rPr lang="en-US" smtClean="0"/>
              <a:pPr/>
              <a:t>34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Working Group: Report</a:t>
            </a:r>
            <a:r>
              <a:rPr lang="en-US" baseline="0" dirty="0" smtClean="0"/>
              <a:t> Chapters</a:t>
            </a:r>
            <a:endParaRPr lang="en-US" dirty="0"/>
          </a:p>
        </p:txBody>
      </p:sp>
      <p:sp>
        <p:nvSpPr>
          <p:cNvPr id="4" name="Slide Number Placeholder 3"/>
          <p:cNvSpPr>
            <a:spLocks noGrp="1"/>
          </p:cNvSpPr>
          <p:nvPr>
            <p:ph type="sldNum" sz="quarter" idx="10"/>
          </p:nvPr>
        </p:nvSpPr>
        <p:spPr/>
        <p:txBody>
          <a:bodyPr/>
          <a:lstStyle/>
          <a:p>
            <a:fld id="{482B49D1-D95B-45BE-BA52-C3AB81091551}" type="slidenum">
              <a:rPr lang="en-US" smtClean="0"/>
              <a:pPr/>
              <a:t>35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mn-lt"/>
                <a:ea typeface="+mn-ea"/>
                <a:cs typeface="+mn-cs"/>
              </a:rPr>
              <a:t>ACE-V: Potential issues</a:t>
            </a:r>
          </a:p>
          <a:p>
            <a:r>
              <a:rPr lang="en-US" sz="1200" kern="1200" baseline="0" dirty="0" smtClean="0">
                <a:solidFill>
                  <a:schemeClr val="tx1"/>
                </a:solidFill>
                <a:latin typeface="+mn-lt"/>
                <a:ea typeface="+mn-ea"/>
                <a:cs typeface="+mn-cs"/>
              </a:rPr>
              <a:t>One crosscutting issue is the need for adequate documentation of an examiner’s reasoning and conclusions. Documentation is not itself an interpretive practice, but rather a practice for capturing an examiner’s interpretive judgments in a form that would permit the examiner, or another examiner, to make sense of a decision at a later time. Documentation serves to maximize the transparency of the interpretative process and to provide a record that can be useful for many purposes, including reports and testimony, future research and evaluation, and quality assurance. Documentation requirements also may affect the interpretive process itself by requiring judgments to be explicit and thus potentially subject to greater reflection on the part of the examiner. </a:t>
            </a:r>
          </a:p>
          <a:p>
            <a:r>
              <a:rPr lang="en-US" sz="1200" kern="1200" baseline="0" dirty="0" smtClean="0">
                <a:solidFill>
                  <a:schemeClr val="tx1"/>
                </a:solidFill>
                <a:latin typeface="+mn-lt"/>
                <a:ea typeface="+mn-ea"/>
                <a:cs typeface="+mn-cs"/>
              </a:rPr>
              <a:t>Another crosscutting issue is cognitive bias. There is a substantial body of psychological research illustrating the tendency for human beings to engage in motivated reasoning or to be affected by contextual knowledge. Even people attempting to be fair interpreters of the evidence may be influenced by information outside the formally relevant decision criteria. Such biases may be present in the work of latent print examiners. However, the extent to which cognitive bias creates the danger of erroneous interpretations in real-world circumstances has not yet received significant research attention. Continued research about the presence or absence of such biases in the latent print domain and the extent of any impact on accuracy and reliability is needed. However, given the decades-long research into the significant effects of cognitive bias in other domains, it seems wise to minimize the potential for such biases in latent print interpretation, even in the absence of definitive research results for latent print analysis. </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Recommendation 3.6: When comparing latent prints to exemplars generated through AFIS searches, examiners must recognize the possibility and dangers of incidental similarity. Adjustments such as a higher decision threshold, stricter tolerances for differences in appearance, and explicit feature weighting need to be considered. Modifying quality assurance practices for this scenario also should be considered.</a:t>
            </a:r>
          </a:p>
          <a:p>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482B49D1-D95B-45BE-BA52-C3AB81091551}" type="slidenum">
              <a:rPr lang="en-US" smtClean="0"/>
              <a:pPr/>
              <a:t>36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rPr>
              <a:t>Fingerprints are often recorded on a standard 10-print card.</a:t>
            </a:r>
          </a:p>
          <a:p>
            <a:r>
              <a:rPr lang="en-US" dirty="0" smtClean="0">
                <a:latin typeface="Arial" pitchFamily="34" charset="0"/>
              </a:rPr>
              <a:t>Typically recorded using black printer’s ink…</a:t>
            </a:r>
          </a:p>
          <a:p>
            <a:r>
              <a:rPr lang="en-US" dirty="0" smtClean="0">
                <a:latin typeface="Arial" pitchFamily="34" charset="0"/>
              </a:rPr>
              <a:t>Discuss rolled and plain impressions</a:t>
            </a:r>
          </a:p>
          <a:p>
            <a:r>
              <a:rPr lang="en-US" dirty="0" smtClean="0">
                <a:latin typeface="Arial" pitchFamily="34" charset="0"/>
              </a:rPr>
              <a:t>These exemplars are what we use to compare to any latent prints detected in our casework.</a:t>
            </a:r>
          </a:p>
          <a:p>
            <a:r>
              <a:rPr lang="en-US" dirty="0" smtClean="0">
                <a:latin typeface="Arial" pitchFamily="34" charset="0"/>
              </a:rPr>
              <a:t>Explain major case prints</a:t>
            </a:r>
          </a:p>
          <a:p>
            <a:endParaRPr lang="en-US" dirty="0"/>
          </a:p>
        </p:txBody>
      </p:sp>
      <p:sp>
        <p:nvSpPr>
          <p:cNvPr id="4" name="Slide Number Placeholder 3"/>
          <p:cNvSpPr>
            <a:spLocks noGrp="1"/>
          </p:cNvSpPr>
          <p:nvPr>
            <p:ph type="sldNum" sz="quarter" idx="10"/>
          </p:nvPr>
        </p:nvSpPr>
        <p:spPr/>
        <p:txBody>
          <a:bodyPr/>
          <a:lstStyle/>
          <a:p>
            <a:pPr>
              <a:defRPr/>
            </a:pPr>
            <a:fld id="{859FA35A-F4B2-4266-B249-91F1D38FF39C}" type="slidenum">
              <a:rPr lang="en-US" smtClean="0"/>
              <a:pPr>
                <a:defRPr/>
              </a:pPr>
              <a:t>5</a:t>
            </a:fld>
            <a:endParaRPr lang="en-US"/>
          </a:p>
        </p:txBody>
      </p:sp>
    </p:spTree>
    <p:extLst>
      <p:ext uri="{BB962C8B-B14F-4D97-AF65-F5344CB8AC3E}">
        <p14:creationId xmlns:p14="http://schemas.microsoft.com/office/powerpoint/2010/main" xmlns="" val="2346640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Research Topics: General Research</a:t>
            </a:r>
            <a:r>
              <a:rPr lang="en-US" baseline="0" dirty="0" smtClean="0"/>
              <a:t> Needs</a:t>
            </a:r>
          </a:p>
          <a:p>
            <a:r>
              <a:rPr lang="en-US" sz="1200" kern="1200" baseline="0" dirty="0" smtClean="0">
                <a:solidFill>
                  <a:schemeClr val="tx1"/>
                </a:solidFill>
                <a:latin typeface="+mn-lt"/>
                <a:ea typeface="+mn-ea"/>
                <a:cs typeface="+mn-cs"/>
              </a:rPr>
              <a:t>The issue of cognitive bias is one important topic in the study of human factors in friction ridge impression examination. Research on expectancy effects in latent print identification is limited. However, being consistent with widely accepted psychological phenomena, this research has prompted proposals for blinding forensic examiners to the origin of samples being compared with each other and for using multiple exemplars in comparisons. Likewise, blind verification shields the verifying examiner from contextual bias that might otherwise affect the outcome in difficult cases. The </a:t>
            </a:r>
            <a:r>
              <a:rPr lang="en-US" sz="1200" kern="1200" baseline="0" dirty="0" err="1" smtClean="0">
                <a:solidFill>
                  <a:schemeClr val="tx1"/>
                </a:solidFill>
                <a:latin typeface="+mn-lt"/>
                <a:ea typeface="+mn-ea"/>
                <a:cs typeface="+mn-cs"/>
              </a:rPr>
              <a:t>Noblis</a:t>
            </a:r>
            <a:r>
              <a:rPr lang="en-US" sz="1200" kern="1200" baseline="0" dirty="0" smtClean="0">
                <a:solidFill>
                  <a:schemeClr val="tx1"/>
                </a:solidFill>
                <a:latin typeface="+mn-lt"/>
                <a:ea typeface="+mn-ea"/>
                <a:cs typeface="+mn-cs"/>
              </a:rPr>
              <a:t>-FBI experiment indicated “that blind verification of exclusions could greatly reduce false negative errors.” Taking the human factors perspective, an agency might wish to adopt one or more of these systemic changes rather than simply warning examiners to do their best not to be influenced by potentially biasing information.</a:t>
            </a:r>
          </a:p>
          <a:p>
            <a:r>
              <a:rPr lang="en-US" sz="1200" kern="1200" baseline="0" dirty="0" smtClean="0">
                <a:solidFill>
                  <a:schemeClr val="tx1"/>
                </a:solidFill>
                <a:latin typeface="+mn-lt"/>
                <a:ea typeface="+mn-ea"/>
                <a:cs typeface="+mn-cs"/>
              </a:rPr>
              <a:t>A handful of studies have assessed variation in the feature selection process. Generally, they find a wide variation among examiners during the task of feature selection. At this stage, what may be of more interest to the community are methods to reduce the variation of feature selection and tools and technologies to help identify the most reliable features. </a:t>
            </a:r>
          </a:p>
          <a:p>
            <a:r>
              <a:rPr lang="en-US" sz="1200" kern="1200" baseline="0" dirty="0" smtClean="0">
                <a:solidFill>
                  <a:schemeClr val="tx1"/>
                </a:solidFill>
                <a:latin typeface="+mn-lt"/>
                <a:ea typeface="+mn-ea"/>
                <a:cs typeface="+mn-cs"/>
              </a:rPr>
              <a:t>The link between variations in feature selection and the examiner’s ultimate decision is not well understood. Emerging research suggests that there is a relationship, but the effect may be competing with other major interpretative steps.</a:t>
            </a:r>
          </a:p>
          <a:p>
            <a:r>
              <a:rPr lang="en-US" sz="1200" kern="1200" baseline="0" dirty="0" smtClean="0">
                <a:solidFill>
                  <a:schemeClr val="tx1"/>
                </a:solidFill>
                <a:latin typeface="+mn-lt"/>
                <a:ea typeface="+mn-ea"/>
                <a:cs typeface="+mn-cs"/>
              </a:rPr>
              <a:t>It is of great interest to understand the degree to which utility determinations are reliable. </a:t>
            </a:r>
          </a:p>
          <a:p>
            <a:r>
              <a:rPr lang="en-US" sz="1200" kern="1200" baseline="0" dirty="0" smtClean="0">
                <a:solidFill>
                  <a:schemeClr val="tx1"/>
                </a:solidFill>
                <a:latin typeface="+mn-lt"/>
                <a:ea typeface="+mn-ea"/>
                <a:cs typeface="+mn-cs"/>
              </a:rPr>
              <a:t>A wide range of factors can affect utility determinations. One possible topic for consideration is context effects: does the type of case (e.g., violent crime versus property crime) have an effect on the determination of utility, or does background knowledge about the case affect utility judgments? </a:t>
            </a:r>
          </a:p>
          <a:p>
            <a:r>
              <a:rPr lang="en-US" sz="1200" kern="1200" baseline="0" dirty="0" smtClean="0">
                <a:solidFill>
                  <a:schemeClr val="tx1"/>
                </a:solidFill>
                <a:latin typeface="+mn-lt"/>
                <a:ea typeface="+mn-ea"/>
                <a:cs typeface="+mn-cs"/>
              </a:rPr>
              <a:t>The relationship between the culture and expectations in an agency and examiner performance has not been studied. </a:t>
            </a:r>
          </a:p>
          <a:p>
            <a:r>
              <a:rPr lang="en-US" sz="1200" kern="1200" baseline="0" dirty="0" smtClean="0">
                <a:solidFill>
                  <a:schemeClr val="tx1"/>
                </a:solidFill>
                <a:latin typeface="+mn-lt"/>
                <a:ea typeface="+mn-ea"/>
                <a:cs typeface="+mn-cs"/>
              </a:rPr>
              <a:t>Research could investigate whether certain pattern types create different utility strategies in relation to searching manually or on AFIS. </a:t>
            </a:r>
          </a:p>
          <a:p>
            <a:r>
              <a:rPr lang="en-US" sz="1200" kern="1200" baseline="0" dirty="0" smtClean="0">
                <a:solidFill>
                  <a:schemeClr val="tx1"/>
                </a:solidFill>
                <a:latin typeface="+mn-lt"/>
                <a:ea typeface="+mn-ea"/>
                <a:cs typeface="+mn-cs"/>
              </a:rPr>
              <a:t>There is a strong need for systematic studies pertaining to the reproducibility and discriminating strength of fingerprint features. More specifically, although the prevalence of particular L1D features is well documented, a more complete understanding of the dependencies in these features between fingers is desirable. Regarding L2D features, there is limited research that would allow a global assessment (without strong independence assumptions) of the strength of minutiae configurations. Likewise, the information power of L3D features is not fully understood nor has it fully been explored for forensic use. Limited systematic studies have been carried out on features such as creases, lines, and scars, which are useful to support the evaluation process when these features are present. These studies should take into account variables such as sex, finger number, pattern, and race. </a:t>
            </a:r>
          </a:p>
          <a:p>
            <a:r>
              <a:rPr lang="en-US" sz="1200" kern="1200" baseline="0" dirty="0" smtClean="0">
                <a:solidFill>
                  <a:schemeClr val="tx1"/>
                </a:solidFill>
                <a:latin typeface="+mn-lt"/>
                <a:ea typeface="+mn-ea"/>
                <a:cs typeface="+mn-cs"/>
              </a:rPr>
              <a:t>Studies to measure the variability of distortion and the extreme limits of distortion are needed. </a:t>
            </a:r>
          </a:p>
          <a:p>
            <a:r>
              <a:rPr lang="en-US" sz="1200" kern="1200" baseline="0" dirty="0" smtClean="0">
                <a:solidFill>
                  <a:schemeClr val="tx1"/>
                </a:solidFill>
                <a:latin typeface="+mn-lt"/>
                <a:ea typeface="+mn-ea"/>
                <a:cs typeface="+mn-cs"/>
              </a:rPr>
              <a:t>An examiner’s ability to identify types of distortion has not been thoroughly studied. Research is needed not only to determine if an examiner’s working assumptions regarding the effects and degree of distortion have an empirical basis but also to determine if, or in what circumstances, a misattribution of distortion may lead to an incorrect conclusion. </a:t>
            </a:r>
          </a:p>
          <a:p>
            <a:r>
              <a:rPr lang="en-US" sz="1200" kern="1200" baseline="0" dirty="0" smtClean="0">
                <a:solidFill>
                  <a:schemeClr val="tx1"/>
                </a:solidFill>
                <a:latin typeface="+mn-lt"/>
                <a:ea typeface="+mn-ea"/>
                <a:cs typeface="+mn-cs"/>
              </a:rPr>
              <a:t>There has been little research in the fingerprint domain to determine the extent to which contextual information affects the interpretation of dissimilarities. More research is needed to determine when various context effects, such as confirmation bias, may lead to erroneous conclusions.</a:t>
            </a:r>
          </a:p>
          <a:p>
            <a:r>
              <a:rPr lang="en-US" sz="1200" kern="1200" baseline="0" dirty="0" smtClean="0">
                <a:solidFill>
                  <a:schemeClr val="tx1"/>
                </a:solidFill>
                <a:latin typeface="+mn-lt"/>
                <a:ea typeface="+mn-ea"/>
                <a:cs typeface="+mn-cs"/>
              </a:rPr>
              <a:t>Research in the latent print domain in past decades has largely been centered on automated fingerprint identification systems and physical and chemical detection techniques. Very little research, until the last few years, has centered on human performance in pattern recognition and interpretation. Much more research is needed not only to validate ideas being put forward today but also to expand understanding further. </a:t>
            </a:r>
          </a:p>
          <a:p>
            <a:r>
              <a:rPr lang="en-US" sz="1200" kern="1200" baseline="0" dirty="0" smtClean="0">
                <a:solidFill>
                  <a:schemeClr val="tx1"/>
                </a:solidFill>
                <a:latin typeface="+mn-lt"/>
                <a:ea typeface="+mn-ea"/>
                <a:cs typeface="+mn-cs"/>
              </a:rPr>
              <a:t>Probability models date back to Galton’s 1892 model. Modern efforts to determine the probability of correct latent print identification are based upon determining the locations of minutiae, of minutiae and ridges, and even of pores. These models incorporate measures of tolerance in accounting for skin distortion and the degradation of crime scene impressions. To date, research into probability models has been limited to the distal segments of the fingers; the remainder of the friction ridge skin has not been considered. A useable probabilistic model could significantly affect the methods of latent print examination. First, the model might require new metrics in latent print images, that is, the documentation and measurement of new features. Some of the current models rely on measurements that many examiners do not take, such as the distance between friction ridge features. If measurements and the computation can be automated, then the use of the model could reduce the risk of human error in making and using such measurements. </a:t>
            </a:r>
          </a:p>
          <a:p>
            <a:r>
              <a:rPr lang="en-US" sz="1200" kern="1200" baseline="0" dirty="0" smtClean="0">
                <a:solidFill>
                  <a:schemeClr val="tx1"/>
                </a:solidFill>
                <a:latin typeface="+mn-lt"/>
                <a:ea typeface="+mn-ea"/>
                <a:cs typeface="+mn-cs"/>
              </a:rPr>
              <a:t>In the experience of the Working Group, this initial quality assessment of the latent print is often the weak link in the analytical process, as examiners could make two types of errors. </a:t>
            </a:r>
          </a:p>
          <a:p>
            <a:r>
              <a:rPr lang="en-US" sz="1200" kern="1200" baseline="0" dirty="0" smtClean="0">
                <a:solidFill>
                  <a:schemeClr val="tx1"/>
                </a:solidFill>
                <a:latin typeface="+mn-lt"/>
                <a:ea typeface="+mn-ea"/>
                <a:cs typeface="+mn-cs"/>
              </a:rPr>
              <a:t>Currently available automated systems can assist in various steps within the Analysis phase. Automated systems can measure the distance between certain features in two images. They can also generate probabilities for such distances under the assumptions that the image of the latent print comes from a finger known to have produced an exemplar and that the latent comes from a finger of a randomly selected individual represented in a reference set of exemplars from many individuals. Such conditional probabilities might be used in their own right or to corroborate or contradict the judgment of a human examiner. Thus, an automated technique employing a validated algorithm for judging the quality of an image and its suitability for forensic identification would be extremely useful. </a:t>
            </a:r>
            <a:endParaRPr lang="en-US" dirty="0"/>
          </a:p>
        </p:txBody>
      </p:sp>
      <p:sp>
        <p:nvSpPr>
          <p:cNvPr id="4" name="Slide Number Placeholder 3"/>
          <p:cNvSpPr>
            <a:spLocks noGrp="1"/>
          </p:cNvSpPr>
          <p:nvPr>
            <p:ph type="sldNum" sz="quarter" idx="10"/>
          </p:nvPr>
        </p:nvSpPr>
        <p:spPr/>
        <p:txBody>
          <a:bodyPr/>
          <a:lstStyle/>
          <a:p>
            <a:fld id="{482B49D1-D95B-45BE-BA52-C3AB81091551}" type="slidenum">
              <a:rPr lang="en-US" smtClean="0"/>
              <a:pPr/>
              <a:t>37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Summary</a:t>
            </a:r>
            <a:endParaRPr lang="en-US" dirty="0"/>
          </a:p>
        </p:txBody>
      </p:sp>
      <p:sp>
        <p:nvSpPr>
          <p:cNvPr id="4" name="Slide Number Placeholder 3"/>
          <p:cNvSpPr>
            <a:spLocks noGrp="1"/>
          </p:cNvSpPr>
          <p:nvPr>
            <p:ph type="sldNum" sz="quarter" idx="10"/>
          </p:nvPr>
        </p:nvSpPr>
        <p:spPr/>
        <p:txBody>
          <a:bodyPr/>
          <a:lstStyle/>
          <a:p>
            <a:fld id="{482B49D1-D95B-45BE-BA52-C3AB81091551}" type="slidenum">
              <a:rPr lang="en-US" smtClean="0"/>
              <a:pPr/>
              <a:t>38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B3CB7200-6317-4CC0-9014-22D6443DE900}" type="slidenum">
              <a:rPr lang="en-US" smtClean="0">
                <a:latin typeface="Arial" pitchFamily="34" charset="0"/>
              </a:rPr>
              <a:pPr/>
              <a:t>41</a:t>
            </a:fld>
            <a:endParaRPr lang="en-US" smtClean="0">
              <a:latin typeface="Arial" pitchFamily="34" charset="0"/>
            </a:endParaRPr>
          </a:p>
        </p:txBody>
      </p:sp>
      <p:sp>
        <p:nvSpPr>
          <p:cNvPr id="7987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a:fld id="{1B04661D-1EC7-4019-9145-335AA8BD88FD}" type="slidenum">
              <a:rPr lang="en-US" sz="1200">
                <a:cs typeface="Arial" pitchFamily="34" charset="0"/>
              </a:rPr>
              <a:pPr algn="r"/>
              <a:t>41</a:t>
            </a:fld>
            <a:endParaRPr lang="en-US" sz="1200">
              <a:cs typeface="Arial" pitchFamily="34" charset="0"/>
            </a:endParaRPr>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a:ln/>
        </p:spPr>
        <p:txBody>
          <a:bodyPr lIns="91431" tIns="45716" rIns="91431" bIns="45716"/>
          <a:lstStyle/>
          <a:p>
            <a:pPr marL="247650" indent="-247650" eaLnBrk="1" hangingPunct="1"/>
            <a:r>
              <a:rPr lang="en-US" smtClean="0">
                <a:latin typeface="Arial" pitchFamily="34" charset="0"/>
              </a:rPr>
              <a:t>Need to discuss errors before reliability studies???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40000" lnSpcReduction="20000"/>
          </a:bodyPr>
          <a:lstStyle/>
          <a:p>
            <a:pPr eaLnBrk="1" hangingPunct="1">
              <a:defRPr/>
            </a:pPr>
            <a:r>
              <a:rPr lang="en-US" dirty="0" smtClean="0"/>
              <a:t>The Good:</a:t>
            </a:r>
          </a:p>
          <a:p>
            <a:pPr eaLnBrk="1" hangingPunct="1">
              <a:defRPr/>
            </a:pPr>
            <a:r>
              <a:rPr lang="en-US" dirty="0" smtClean="0"/>
              <a:t>Positive Predictive Value = 99.8%</a:t>
            </a:r>
          </a:p>
          <a:p>
            <a:pPr lvl="1" eaLnBrk="1" hangingPunct="1">
              <a:defRPr/>
            </a:pPr>
            <a:r>
              <a:rPr lang="en-US" dirty="0" smtClean="0"/>
              <a:t>Percentage of identification decisions that are correct.</a:t>
            </a:r>
          </a:p>
          <a:p>
            <a:pPr lvl="1" eaLnBrk="1" hangingPunct="1">
              <a:defRPr/>
            </a:pPr>
            <a:r>
              <a:rPr lang="en-US" dirty="0" smtClean="0"/>
              <a:t>Meaning, when examiners said that it was an identification, they were right 99.8% of the time.</a:t>
            </a:r>
          </a:p>
          <a:p>
            <a:pPr eaLnBrk="1" hangingPunct="1">
              <a:defRPr/>
            </a:pPr>
            <a:r>
              <a:rPr lang="en-US" dirty="0" smtClean="0"/>
              <a:t>False Positive Rate  = 0.1%</a:t>
            </a:r>
          </a:p>
          <a:p>
            <a:pPr lvl="1" eaLnBrk="1" hangingPunct="1">
              <a:defRPr/>
            </a:pPr>
            <a:r>
              <a:rPr lang="en-US" dirty="0" smtClean="0"/>
              <a:t>Percentage of the comparisons between non-mated prints that result in an erroneous identification conclusion.</a:t>
            </a:r>
          </a:p>
          <a:p>
            <a:pPr lvl="1" eaLnBrk="1" hangingPunct="1">
              <a:defRPr/>
            </a:pPr>
            <a:r>
              <a:rPr lang="en-US" dirty="0" smtClean="0"/>
              <a:t>Among the 4,083 comparisons where the latent was determined to be of value for identification (VID), 6 false positives occurred (FPR</a:t>
            </a:r>
            <a:r>
              <a:rPr lang="en-US" baseline="-25000" dirty="0" smtClean="0"/>
              <a:t>VID</a:t>
            </a:r>
            <a:r>
              <a:rPr lang="en-US" dirty="0" smtClean="0"/>
              <a:t> = 0.1%)</a:t>
            </a:r>
          </a:p>
          <a:p>
            <a:pPr lvl="2" eaLnBrk="1" hangingPunct="1">
              <a:defRPr/>
            </a:pPr>
            <a:r>
              <a:rPr lang="en-US" dirty="0" smtClean="0"/>
              <a:t>2 involved a single latent, but with exemplars from different subjects</a:t>
            </a:r>
          </a:p>
          <a:p>
            <a:pPr lvl="2" eaLnBrk="1" hangingPunct="1">
              <a:defRPr/>
            </a:pPr>
            <a:r>
              <a:rPr lang="en-US" dirty="0" smtClean="0"/>
              <a:t>4 of the 5 distinct latents were deposited on a galvanized metal substrate, which was processed with SGF and light gray powder (often partially or fully tonally reversed)</a:t>
            </a:r>
          </a:p>
          <a:p>
            <a:pPr lvl="2" eaLnBrk="1" hangingPunct="1">
              <a:defRPr/>
            </a:pPr>
            <a:r>
              <a:rPr lang="en-US" dirty="0" smtClean="0"/>
              <a:t>The 6 errors were committed by 5 examiners</a:t>
            </a:r>
          </a:p>
          <a:p>
            <a:pPr eaLnBrk="1" hangingPunct="1">
              <a:defRPr/>
            </a:pPr>
            <a:r>
              <a:rPr lang="en-US" dirty="0" smtClean="0"/>
              <a:t>No two examiners made the same false identification.  This implies that the false identifications would have been caught if blind verified.</a:t>
            </a:r>
          </a:p>
          <a:p>
            <a:pPr eaLnBrk="1" hangingPunct="1">
              <a:defRPr/>
            </a:pPr>
            <a:r>
              <a:rPr lang="en-US" dirty="0" smtClean="0"/>
              <a:t>When examiners reached contradictory conclusions (id vs. exclusion) on a single comparison, the exclusion decision was more frequently in error</a:t>
            </a:r>
          </a:p>
          <a:p>
            <a:pPr eaLnBrk="1" hangingPunct="1">
              <a:defRPr/>
            </a:pPr>
            <a:r>
              <a:rPr lang="en-US" dirty="0" smtClean="0"/>
              <a:t> </a:t>
            </a:r>
          </a:p>
          <a:p>
            <a:pPr eaLnBrk="1" hangingPunct="1">
              <a:defRPr/>
            </a:pPr>
            <a:r>
              <a:rPr lang="en-US" dirty="0" smtClean="0"/>
              <a:t>The Bad:</a:t>
            </a:r>
          </a:p>
          <a:p>
            <a:pPr eaLnBrk="1" hangingPunct="1">
              <a:defRPr/>
            </a:pPr>
            <a:r>
              <a:rPr lang="en-US" dirty="0" smtClean="0"/>
              <a:t>Negative Predictive Value = 86.6%</a:t>
            </a:r>
          </a:p>
          <a:p>
            <a:pPr lvl="1" eaLnBrk="1" hangingPunct="1">
              <a:defRPr/>
            </a:pPr>
            <a:r>
              <a:rPr lang="en-US" dirty="0" smtClean="0"/>
              <a:t>Percentage of exclusion decisions that are correct.</a:t>
            </a:r>
          </a:p>
          <a:p>
            <a:pPr lvl="1" eaLnBrk="1" hangingPunct="1">
              <a:defRPr/>
            </a:pPr>
            <a:r>
              <a:rPr lang="en-US" dirty="0" smtClean="0"/>
              <a:t>Meaning, when examiners said that it was an exclusion, they were right 86.6% of the time.</a:t>
            </a:r>
          </a:p>
          <a:p>
            <a:pPr eaLnBrk="1" hangingPunct="1">
              <a:defRPr/>
            </a:pPr>
            <a:r>
              <a:rPr lang="en-US" dirty="0" smtClean="0"/>
              <a:t>False Negative Rate = 7.5%</a:t>
            </a:r>
          </a:p>
          <a:p>
            <a:pPr lvl="1" eaLnBrk="1" hangingPunct="1">
              <a:defRPr/>
            </a:pPr>
            <a:r>
              <a:rPr lang="en-US" dirty="0" smtClean="0"/>
              <a:t>Percentage of the comparisons between mated prints that result in an erroneous exclusion decision.</a:t>
            </a:r>
          </a:p>
          <a:p>
            <a:pPr lvl="1" eaLnBrk="1" hangingPunct="1">
              <a:defRPr/>
            </a:pPr>
            <a:r>
              <a:rPr lang="en-US" dirty="0" smtClean="0"/>
              <a:t>7.5% of comparisons of mated pairs resulted in exclusion decisions (false negative)</a:t>
            </a:r>
          </a:p>
          <a:p>
            <a:pPr lvl="1" eaLnBrk="1" hangingPunct="1">
              <a:defRPr/>
            </a:pPr>
            <a:r>
              <a:rPr lang="en-US" dirty="0" smtClean="0"/>
              <a:t>Adding in of value for exclusion (VED) comparisons had no substantial effect (FNR</a:t>
            </a:r>
            <a:r>
              <a:rPr lang="en-US" baseline="-25000" dirty="0" smtClean="0"/>
              <a:t>CMP</a:t>
            </a:r>
            <a:r>
              <a:rPr lang="en-US" dirty="0" smtClean="0"/>
              <a:t>=7.5% as well)</a:t>
            </a:r>
          </a:p>
          <a:p>
            <a:pPr eaLnBrk="1" hangingPunct="1">
              <a:defRPr/>
            </a:pPr>
            <a:r>
              <a:rPr lang="en-US" dirty="0" smtClean="0"/>
              <a:t>85% of examiners made at least one false negative error</a:t>
            </a:r>
          </a:p>
          <a:p>
            <a:pPr eaLnBrk="1" hangingPunct="1">
              <a:defRPr/>
            </a:pPr>
            <a:r>
              <a:rPr lang="en-US" dirty="0" smtClean="0"/>
              <a:t>False negatives were distributed across half of the image pairs that were compared</a:t>
            </a:r>
          </a:p>
          <a:p>
            <a:pPr eaLnBrk="1" hangingPunct="1">
              <a:defRPr/>
            </a:pPr>
            <a:r>
              <a:rPr lang="en-US" dirty="0" smtClean="0"/>
              <a:t>BV of exclusions could greatly reduce false negative errors even though some were falsely excluded by multiple examiners (see paper for full explanation)</a:t>
            </a:r>
          </a:p>
          <a:p>
            <a:pPr eaLnBrk="1" hangingPunct="1">
              <a:defRPr/>
            </a:pPr>
            <a:r>
              <a:rPr lang="en-US" dirty="0" smtClean="0"/>
              <a:t> </a:t>
            </a:r>
          </a:p>
          <a:p>
            <a:pPr eaLnBrk="1" hangingPunct="1">
              <a:defRPr/>
            </a:pPr>
            <a:r>
              <a:rPr lang="en-US" dirty="0" smtClean="0"/>
              <a:t>The Ugly:</a:t>
            </a:r>
          </a:p>
          <a:p>
            <a:pPr eaLnBrk="1" hangingPunct="1">
              <a:defRPr/>
            </a:pPr>
            <a:r>
              <a:rPr lang="en-US" dirty="0" smtClean="0"/>
              <a:t>Consensus (or lack thereof)</a:t>
            </a:r>
          </a:p>
          <a:p>
            <a:pPr lvl="1" eaLnBrk="1" hangingPunct="1">
              <a:defRPr/>
            </a:pPr>
            <a:r>
              <a:rPr lang="en-US" dirty="0" smtClean="0"/>
              <a:t>Each image pair was examined by an average of 23 participants</a:t>
            </a:r>
          </a:p>
          <a:p>
            <a:pPr lvl="1" eaLnBrk="1" hangingPunct="1">
              <a:defRPr/>
            </a:pPr>
            <a:r>
              <a:rPr lang="en-US" dirty="0" smtClean="0"/>
              <a:t>Of mated pair decisions, 10% were unanimous true positives, 38% were unanimous inconclusives</a:t>
            </a:r>
          </a:p>
          <a:p>
            <a:pPr lvl="1" eaLnBrk="1" hangingPunct="1">
              <a:defRPr/>
            </a:pPr>
            <a:r>
              <a:rPr lang="en-US" dirty="0" smtClean="0"/>
              <a:t>Of non-mated pair decisions, 25% were unanimous true negatives, 9% were unanimous inconclusives</a:t>
            </a:r>
          </a:p>
          <a:p>
            <a:pPr lvl="1" eaLnBrk="1" hangingPunct="1">
              <a:defRPr/>
            </a:pPr>
            <a:r>
              <a:rPr lang="en-US" dirty="0" smtClean="0"/>
              <a:t>For unanimous decisions, the images were the driving factor – unusable or pristine prints resulted in unanimous decisions</a:t>
            </a:r>
          </a:p>
          <a:p>
            <a:pPr eaLnBrk="1" hangingPunct="1">
              <a:defRPr/>
            </a:pPr>
            <a:r>
              <a:rPr lang="en-US" dirty="0" smtClean="0"/>
              <a:t>Examiners differed significantly in conclusion rates (reaching a definitive conclusion of identification or exclusion vs. inconclusive or no value) which affects overall effectiveness</a:t>
            </a:r>
          </a:p>
          <a:p>
            <a:pPr eaLnBrk="1" hangingPunct="1">
              <a:defRPr/>
            </a:pPr>
            <a:r>
              <a:rPr lang="en-US" dirty="0" smtClean="0"/>
              <a:t> </a:t>
            </a:r>
          </a:p>
          <a:p>
            <a:pPr eaLnBrk="1" hangingPunct="1">
              <a:defRPr/>
            </a:pPr>
            <a:r>
              <a:rPr lang="en-US" dirty="0" smtClean="0"/>
              <a:t>Important to note:</a:t>
            </a:r>
          </a:p>
          <a:p>
            <a:pPr eaLnBrk="1" hangingPunct="1">
              <a:defRPr/>
            </a:pPr>
            <a:r>
              <a:rPr lang="en-US" dirty="0" smtClean="0"/>
              <a:t>Results are not representative of all casework situations</a:t>
            </a:r>
          </a:p>
          <a:p>
            <a:pPr eaLnBrk="1" hangingPunct="1">
              <a:defRPr/>
            </a:pPr>
            <a:r>
              <a:rPr lang="en-US" dirty="0" smtClean="0"/>
              <a:t>Operational processes , like verification and review policies, may include additional steps to reduce the possibility of error</a:t>
            </a:r>
          </a:p>
          <a:p>
            <a:pPr eaLnBrk="1" hangingPunct="1">
              <a:defRPr/>
            </a:pPr>
            <a:r>
              <a:rPr lang="en-US" dirty="0" smtClean="0"/>
              <a:t>Image pairs were selected to be challenging</a:t>
            </a:r>
          </a:p>
          <a:p>
            <a:pPr lvl="1" eaLnBrk="1" hangingPunct="1">
              <a:defRPr/>
            </a:pPr>
            <a:r>
              <a:rPr lang="en-US" dirty="0" smtClean="0"/>
              <a:t>Mated pairs were randomly selected from the multiple latents and exemplars available for each finger position</a:t>
            </a:r>
          </a:p>
          <a:p>
            <a:pPr lvl="1" eaLnBrk="1" hangingPunct="1">
              <a:defRPr/>
            </a:pPr>
            <a:r>
              <a:rPr lang="en-US" dirty="0" smtClean="0"/>
              <a:t>Non-mated pairs were based on difficult comparisons resulting from searches of IAFIS</a:t>
            </a:r>
          </a:p>
          <a:p>
            <a:pPr eaLnBrk="1" hangingPunct="1">
              <a:defRPr/>
            </a:pPr>
            <a:r>
              <a:rPr lang="en-US" dirty="0" smtClean="0"/>
              <a:t>Limited image processing	</a:t>
            </a:r>
          </a:p>
          <a:p>
            <a:pPr eaLnBrk="1" hangingPunct="1">
              <a:defRPr/>
            </a:pPr>
            <a:r>
              <a:rPr lang="en-US" dirty="0" smtClean="0"/>
              <a:t>Could not skip or revisit previous comparisons</a:t>
            </a:r>
          </a:p>
          <a:p>
            <a:pPr eaLnBrk="1" hangingPunct="1">
              <a:defRPr/>
            </a:pPr>
            <a:r>
              <a:rPr lang="en-US" dirty="0" smtClean="0"/>
              <a:t> </a:t>
            </a:r>
          </a:p>
          <a:p>
            <a:pPr eaLnBrk="1" hangingPunct="1">
              <a:defRPr/>
            </a:pPr>
            <a:r>
              <a:rPr lang="en-US" dirty="0" smtClean="0"/>
              <a:t>What’s next:</a:t>
            </a:r>
          </a:p>
          <a:p>
            <a:pPr eaLnBrk="1" hangingPunct="1">
              <a:defRPr/>
            </a:pPr>
            <a:r>
              <a:rPr lang="en-US" dirty="0" smtClean="0"/>
              <a:t>Further research to identify the attributes of prints associated with errors (quality, distortion, background, etc.)</a:t>
            </a:r>
          </a:p>
          <a:p>
            <a:pPr eaLnBrk="1" hangingPunct="1">
              <a:defRPr/>
            </a:pPr>
            <a:r>
              <a:rPr lang="en-US" dirty="0" smtClean="0"/>
              <a:t>Consensus data can help define quality and quantity metrics for sufficiency</a:t>
            </a:r>
          </a:p>
          <a:p>
            <a:pPr eaLnBrk="1" hangingPunct="1">
              <a:defRPr/>
            </a:pPr>
            <a:r>
              <a:rPr lang="en-US" dirty="0" smtClean="0"/>
              <a:t>Repeatability phase of study to be published</a:t>
            </a:r>
          </a:p>
          <a:p>
            <a:pPr eaLnBrk="1" hangingPunct="1">
              <a:defRPr/>
            </a:pPr>
            <a:r>
              <a:rPr lang="en-US" dirty="0" smtClean="0"/>
              <a:t> </a:t>
            </a:r>
          </a:p>
          <a:p>
            <a:pPr eaLnBrk="1" hangingPunct="1">
              <a:defRPr/>
            </a:pPr>
            <a:r>
              <a:rPr lang="en-US" dirty="0" smtClean="0"/>
              <a:t> </a:t>
            </a:r>
          </a:p>
          <a:p>
            <a:pPr eaLnBrk="1" hangingPunct="1">
              <a:defRPr/>
            </a:pPr>
            <a:r>
              <a:rPr lang="en-US" dirty="0" smtClean="0"/>
              <a:t> </a:t>
            </a:r>
          </a:p>
          <a:p>
            <a:pPr eaLnBrk="1" hangingPunct="1">
              <a:defRPr/>
            </a:pPr>
            <a:endParaRPr lang="en-US" dirty="0" smtClean="0"/>
          </a:p>
        </p:txBody>
      </p:sp>
      <p:sp>
        <p:nvSpPr>
          <p:cNvPr id="82948" name="Slide Number Placeholder 3"/>
          <p:cNvSpPr>
            <a:spLocks noGrp="1"/>
          </p:cNvSpPr>
          <p:nvPr>
            <p:ph type="sldNum" sz="quarter" idx="5"/>
          </p:nvPr>
        </p:nvSpPr>
        <p:spPr>
          <a:noFill/>
        </p:spPr>
        <p:txBody>
          <a:bodyPr/>
          <a:lstStyle/>
          <a:p>
            <a:fld id="{81C476D4-CD05-4ADB-91DD-D47F550E5FC1}" type="slidenum">
              <a:rPr lang="en-US" smtClean="0">
                <a:latin typeface="Arial" pitchFamily="34" charset="0"/>
              </a:rPr>
              <a:pPr/>
              <a:t>43</a:t>
            </a:fld>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40000" lnSpcReduction="20000"/>
          </a:bodyPr>
          <a:lstStyle/>
          <a:p>
            <a:pPr eaLnBrk="1" hangingPunct="1">
              <a:defRPr/>
            </a:pPr>
            <a:r>
              <a:rPr lang="en-US" dirty="0" smtClean="0"/>
              <a:t>The Good:</a:t>
            </a:r>
          </a:p>
          <a:p>
            <a:pPr eaLnBrk="1" hangingPunct="1">
              <a:defRPr/>
            </a:pPr>
            <a:r>
              <a:rPr lang="en-US" dirty="0" smtClean="0"/>
              <a:t>Positive Predictive Value = 99.8%</a:t>
            </a:r>
          </a:p>
          <a:p>
            <a:pPr lvl="1" eaLnBrk="1" hangingPunct="1">
              <a:defRPr/>
            </a:pPr>
            <a:r>
              <a:rPr lang="en-US" dirty="0" smtClean="0"/>
              <a:t>Meaning, when examiners said that it was an identification, they were right 99.8% of the time.</a:t>
            </a:r>
          </a:p>
          <a:p>
            <a:pPr eaLnBrk="1" hangingPunct="1">
              <a:defRPr/>
            </a:pPr>
            <a:r>
              <a:rPr lang="en-US" dirty="0" smtClean="0"/>
              <a:t>False Positive Rate  = 0.1%</a:t>
            </a:r>
          </a:p>
          <a:p>
            <a:pPr lvl="1" eaLnBrk="1" hangingPunct="1">
              <a:defRPr/>
            </a:pPr>
            <a:r>
              <a:rPr lang="en-US" dirty="0" smtClean="0"/>
              <a:t>Among the 4,083 comparisons where the latent was determined to be of value for identification (VID), 6 false positives occurred (FPR</a:t>
            </a:r>
            <a:r>
              <a:rPr lang="en-US" baseline="-25000" dirty="0" smtClean="0"/>
              <a:t>VID</a:t>
            </a:r>
            <a:r>
              <a:rPr lang="en-US" dirty="0" smtClean="0"/>
              <a:t> = 0.1%)</a:t>
            </a:r>
          </a:p>
          <a:p>
            <a:pPr lvl="2" eaLnBrk="1" hangingPunct="1">
              <a:defRPr/>
            </a:pPr>
            <a:r>
              <a:rPr lang="en-US" dirty="0" smtClean="0"/>
              <a:t>2 involved a single latent, but with exemplars from different subjects</a:t>
            </a:r>
          </a:p>
          <a:p>
            <a:pPr lvl="2" eaLnBrk="1" hangingPunct="1">
              <a:defRPr/>
            </a:pPr>
            <a:r>
              <a:rPr lang="en-US" dirty="0" smtClean="0"/>
              <a:t>4 of the 5 distinct latents were deposited on a galvanized metal substrate, which was processed with SGF and light gray powder (often partially or fully tonally reversed)</a:t>
            </a:r>
          </a:p>
          <a:p>
            <a:pPr lvl="2" eaLnBrk="1" hangingPunct="1">
              <a:defRPr/>
            </a:pPr>
            <a:r>
              <a:rPr lang="en-US" dirty="0" smtClean="0"/>
              <a:t>The 6 errors were committed by 5 examiners</a:t>
            </a:r>
          </a:p>
          <a:p>
            <a:pPr eaLnBrk="1" hangingPunct="1">
              <a:defRPr/>
            </a:pPr>
            <a:r>
              <a:rPr lang="en-US" dirty="0" smtClean="0"/>
              <a:t>No two examiners made the same false identification.  This implies that the false identifications would have been caught if blind verified.</a:t>
            </a:r>
          </a:p>
          <a:p>
            <a:pPr eaLnBrk="1" hangingPunct="1">
              <a:defRPr/>
            </a:pPr>
            <a:r>
              <a:rPr lang="en-US" dirty="0" smtClean="0"/>
              <a:t>When examiners reached contradictory conclusions (id vs. exclusion) on a single comparison, the exclusion decision was more frequently in error</a:t>
            </a:r>
          </a:p>
          <a:p>
            <a:pPr eaLnBrk="1" hangingPunct="1">
              <a:defRPr/>
            </a:pPr>
            <a:r>
              <a:rPr lang="en-US" dirty="0" smtClean="0"/>
              <a:t> </a:t>
            </a:r>
          </a:p>
          <a:p>
            <a:pPr eaLnBrk="1" hangingPunct="1">
              <a:defRPr/>
            </a:pPr>
            <a:r>
              <a:rPr lang="en-US" dirty="0" smtClean="0"/>
              <a:t>The Bad:</a:t>
            </a:r>
          </a:p>
          <a:p>
            <a:pPr eaLnBrk="1" hangingPunct="1">
              <a:defRPr/>
            </a:pPr>
            <a:r>
              <a:rPr lang="en-US" dirty="0" smtClean="0"/>
              <a:t>Negative Predictive Value = 86.6%</a:t>
            </a:r>
          </a:p>
          <a:p>
            <a:pPr lvl="1" eaLnBrk="1" hangingPunct="1">
              <a:defRPr/>
            </a:pPr>
            <a:r>
              <a:rPr lang="en-US" dirty="0" smtClean="0"/>
              <a:t>Meaning, when examiners said that it was an exclusion, they were right 86.6% of the time.</a:t>
            </a:r>
          </a:p>
          <a:p>
            <a:pPr eaLnBrk="1" hangingPunct="1">
              <a:defRPr/>
            </a:pPr>
            <a:r>
              <a:rPr lang="en-US" dirty="0" smtClean="0"/>
              <a:t>False Negative Rate = 7.5%</a:t>
            </a:r>
          </a:p>
          <a:p>
            <a:pPr lvl="1" eaLnBrk="1" hangingPunct="1">
              <a:defRPr/>
            </a:pPr>
            <a:r>
              <a:rPr lang="en-US" dirty="0" smtClean="0"/>
              <a:t>7.5% of comparisons of mated pairs resulted in exclusion decisions (false negative)</a:t>
            </a:r>
          </a:p>
          <a:p>
            <a:pPr lvl="1" eaLnBrk="1" hangingPunct="1">
              <a:defRPr/>
            </a:pPr>
            <a:r>
              <a:rPr lang="en-US" dirty="0" smtClean="0"/>
              <a:t>Adding in of value for exclusion (VED) comparisons had no substantial effect (FNR</a:t>
            </a:r>
            <a:r>
              <a:rPr lang="en-US" baseline="-25000" dirty="0" smtClean="0"/>
              <a:t>CMP</a:t>
            </a:r>
            <a:r>
              <a:rPr lang="en-US" dirty="0" smtClean="0"/>
              <a:t>=7.5% as well)</a:t>
            </a:r>
          </a:p>
          <a:p>
            <a:pPr eaLnBrk="1" hangingPunct="1">
              <a:defRPr/>
            </a:pPr>
            <a:r>
              <a:rPr lang="en-US" dirty="0" smtClean="0"/>
              <a:t>85% of examiners made at least one false negative error</a:t>
            </a:r>
          </a:p>
          <a:p>
            <a:pPr eaLnBrk="1" hangingPunct="1">
              <a:defRPr/>
            </a:pPr>
            <a:r>
              <a:rPr lang="en-US" dirty="0" smtClean="0"/>
              <a:t>False negatives were distributed across half of the image pairs that were compared</a:t>
            </a:r>
          </a:p>
          <a:p>
            <a:pPr eaLnBrk="1" hangingPunct="1">
              <a:defRPr/>
            </a:pPr>
            <a:r>
              <a:rPr lang="en-US" dirty="0" smtClean="0"/>
              <a:t>BV of exclusions could greatly reduce false negative errors even though some were falsely excluded by multiple examiners (see paper for full explanation)</a:t>
            </a:r>
          </a:p>
          <a:p>
            <a:pPr eaLnBrk="1" hangingPunct="1">
              <a:defRPr/>
            </a:pPr>
            <a:r>
              <a:rPr lang="en-US" dirty="0" smtClean="0"/>
              <a:t> </a:t>
            </a:r>
          </a:p>
          <a:p>
            <a:pPr eaLnBrk="1" hangingPunct="1">
              <a:defRPr/>
            </a:pPr>
            <a:r>
              <a:rPr lang="en-US" dirty="0" smtClean="0"/>
              <a:t>The Ugly:</a:t>
            </a:r>
          </a:p>
          <a:p>
            <a:pPr eaLnBrk="1" hangingPunct="1">
              <a:defRPr/>
            </a:pPr>
            <a:r>
              <a:rPr lang="en-US" dirty="0" smtClean="0"/>
              <a:t>Consensus (or lack thereof)</a:t>
            </a:r>
          </a:p>
          <a:p>
            <a:pPr lvl="1" eaLnBrk="1" hangingPunct="1">
              <a:defRPr/>
            </a:pPr>
            <a:r>
              <a:rPr lang="en-US" dirty="0" smtClean="0"/>
              <a:t>Each image pair was examined by an average of 23 participants</a:t>
            </a:r>
          </a:p>
          <a:p>
            <a:pPr lvl="1" eaLnBrk="1" hangingPunct="1">
              <a:defRPr/>
            </a:pPr>
            <a:r>
              <a:rPr lang="en-US" dirty="0" smtClean="0"/>
              <a:t>Of mated pair decisions, 10% were unanimous true positives, 38% were unanimous inconclusives</a:t>
            </a:r>
          </a:p>
          <a:p>
            <a:pPr lvl="1" eaLnBrk="1" hangingPunct="1">
              <a:defRPr/>
            </a:pPr>
            <a:r>
              <a:rPr lang="en-US" dirty="0" smtClean="0"/>
              <a:t>Of non-mated pair decisions, 25% were unanimous true negatives, 9% were unanimous inconclusives</a:t>
            </a:r>
          </a:p>
          <a:p>
            <a:pPr lvl="1" eaLnBrk="1" hangingPunct="1">
              <a:defRPr/>
            </a:pPr>
            <a:r>
              <a:rPr lang="en-US" dirty="0" smtClean="0"/>
              <a:t>For unanimous decisions, the images were the driving factor – unusable or pristine prints resulted in unanimous decisions</a:t>
            </a:r>
          </a:p>
          <a:p>
            <a:pPr eaLnBrk="1" hangingPunct="1">
              <a:defRPr/>
            </a:pPr>
            <a:r>
              <a:rPr lang="en-US" dirty="0" smtClean="0"/>
              <a:t>Examiners differed significantly in conclusion rates (reaching a definitive conclusion of identification or exclusion vs. inconclusive or no value) which affects overall effectiveness</a:t>
            </a:r>
          </a:p>
          <a:p>
            <a:pPr eaLnBrk="1" hangingPunct="1">
              <a:defRPr/>
            </a:pPr>
            <a:r>
              <a:rPr lang="en-US" dirty="0" smtClean="0"/>
              <a:t> </a:t>
            </a:r>
          </a:p>
          <a:p>
            <a:pPr eaLnBrk="1" hangingPunct="1">
              <a:defRPr/>
            </a:pPr>
            <a:r>
              <a:rPr lang="en-US" dirty="0" smtClean="0"/>
              <a:t>Important to note:</a:t>
            </a:r>
          </a:p>
          <a:p>
            <a:pPr eaLnBrk="1" hangingPunct="1">
              <a:defRPr/>
            </a:pPr>
            <a:r>
              <a:rPr lang="en-US" dirty="0" smtClean="0"/>
              <a:t>Results are not representative of all casework situations</a:t>
            </a:r>
          </a:p>
          <a:p>
            <a:pPr eaLnBrk="1" hangingPunct="1">
              <a:defRPr/>
            </a:pPr>
            <a:r>
              <a:rPr lang="en-US" dirty="0" smtClean="0"/>
              <a:t>Operational processes , like verification and review policies, may include additional steps to reduce the possibility of error</a:t>
            </a:r>
          </a:p>
          <a:p>
            <a:pPr eaLnBrk="1" hangingPunct="1">
              <a:defRPr/>
            </a:pPr>
            <a:r>
              <a:rPr lang="en-US" dirty="0" smtClean="0"/>
              <a:t>Image pairs were selected to be challenging</a:t>
            </a:r>
          </a:p>
          <a:p>
            <a:pPr lvl="1" eaLnBrk="1" hangingPunct="1">
              <a:defRPr/>
            </a:pPr>
            <a:r>
              <a:rPr lang="en-US" dirty="0" smtClean="0"/>
              <a:t>Mated pairs were randomly selected from the multiple latents and exemplars available for each finger position</a:t>
            </a:r>
          </a:p>
          <a:p>
            <a:pPr lvl="1" eaLnBrk="1" hangingPunct="1">
              <a:defRPr/>
            </a:pPr>
            <a:r>
              <a:rPr lang="en-US" dirty="0" smtClean="0"/>
              <a:t>Non-mated pairs were based on difficult comparisons resulting from searches of IAFIS</a:t>
            </a:r>
          </a:p>
          <a:p>
            <a:pPr eaLnBrk="1" hangingPunct="1">
              <a:defRPr/>
            </a:pPr>
            <a:r>
              <a:rPr lang="en-US" dirty="0" smtClean="0"/>
              <a:t>Limited image processing	</a:t>
            </a:r>
          </a:p>
          <a:p>
            <a:pPr eaLnBrk="1" hangingPunct="1">
              <a:defRPr/>
            </a:pPr>
            <a:r>
              <a:rPr lang="en-US" dirty="0" smtClean="0"/>
              <a:t>Could not skip or revisit previous comparisons</a:t>
            </a:r>
          </a:p>
          <a:p>
            <a:pPr eaLnBrk="1" hangingPunct="1">
              <a:defRPr/>
            </a:pPr>
            <a:r>
              <a:rPr lang="en-US" dirty="0" smtClean="0"/>
              <a:t> </a:t>
            </a:r>
          </a:p>
          <a:p>
            <a:pPr eaLnBrk="1" hangingPunct="1">
              <a:defRPr/>
            </a:pPr>
            <a:r>
              <a:rPr lang="en-US" dirty="0" smtClean="0"/>
              <a:t>What’s next:</a:t>
            </a:r>
          </a:p>
          <a:p>
            <a:pPr eaLnBrk="1" hangingPunct="1">
              <a:defRPr/>
            </a:pPr>
            <a:r>
              <a:rPr lang="en-US" dirty="0" smtClean="0"/>
              <a:t>Further research to identify the attributes of prints associated with errors (quality, distortion, background, etc.)</a:t>
            </a:r>
          </a:p>
          <a:p>
            <a:pPr eaLnBrk="1" hangingPunct="1">
              <a:defRPr/>
            </a:pPr>
            <a:r>
              <a:rPr lang="en-US" dirty="0" smtClean="0"/>
              <a:t>Consensus data can help define quality and quantity metrics for sufficiency</a:t>
            </a:r>
          </a:p>
          <a:p>
            <a:pPr eaLnBrk="1" hangingPunct="1">
              <a:defRPr/>
            </a:pPr>
            <a:r>
              <a:rPr lang="en-US" dirty="0" smtClean="0"/>
              <a:t>Repeatability phase of study to be published</a:t>
            </a:r>
          </a:p>
          <a:p>
            <a:pPr eaLnBrk="1" hangingPunct="1">
              <a:defRPr/>
            </a:pPr>
            <a:r>
              <a:rPr lang="en-US" dirty="0" smtClean="0"/>
              <a:t> </a:t>
            </a:r>
          </a:p>
          <a:p>
            <a:pPr eaLnBrk="1" hangingPunct="1">
              <a:defRPr/>
            </a:pPr>
            <a:r>
              <a:rPr lang="en-US" dirty="0" smtClean="0"/>
              <a:t> </a:t>
            </a:r>
          </a:p>
          <a:p>
            <a:pPr eaLnBrk="1" hangingPunct="1">
              <a:defRPr/>
            </a:pPr>
            <a:r>
              <a:rPr lang="en-US" dirty="0" smtClean="0"/>
              <a:t> </a:t>
            </a:r>
          </a:p>
          <a:p>
            <a:pPr eaLnBrk="1" hangingPunct="1">
              <a:defRPr/>
            </a:pPr>
            <a:endParaRPr lang="en-US" dirty="0" smtClean="0"/>
          </a:p>
        </p:txBody>
      </p:sp>
      <p:sp>
        <p:nvSpPr>
          <p:cNvPr id="83972" name="Slide Number Placeholder 3"/>
          <p:cNvSpPr>
            <a:spLocks noGrp="1"/>
          </p:cNvSpPr>
          <p:nvPr>
            <p:ph type="sldNum" sz="quarter" idx="5"/>
          </p:nvPr>
        </p:nvSpPr>
        <p:spPr>
          <a:noFill/>
        </p:spPr>
        <p:txBody>
          <a:bodyPr/>
          <a:lstStyle/>
          <a:p>
            <a:fld id="{0EA4742B-D20F-48DF-8355-223EEB70AAC1}" type="slidenum">
              <a:rPr lang="en-US" smtClean="0">
                <a:latin typeface="Arial" pitchFamily="34" charset="0"/>
              </a:rPr>
              <a:pPr/>
              <a:t>44</a:t>
            </a:fld>
            <a:endParaRPr 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latin typeface="Arial" pitchFamily="34" charset="0"/>
              </a:rPr>
              <a:t>The absolute certainty question is something that has really been brought about by the legal system.  When asked about my results…</a:t>
            </a:r>
          </a:p>
          <a:p>
            <a:pPr>
              <a:spcBef>
                <a:spcPct val="0"/>
              </a:spcBef>
            </a:pPr>
            <a:r>
              <a:rPr lang="en-US" dirty="0" smtClean="0">
                <a:latin typeface="Arial" pitchFamily="34" charset="0"/>
              </a:rPr>
              <a:t>Q: Ms. Gische, what were the results of your comparisons?</a:t>
            </a:r>
          </a:p>
          <a:p>
            <a:pPr>
              <a:spcBef>
                <a:spcPct val="0"/>
              </a:spcBef>
            </a:pPr>
            <a:r>
              <a:rPr lang="en-US" dirty="0" smtClean="0">
                <a:latin typeface="Arial" pitchFamily="34" charset="0"/>
              </a:rPr>
              <a:t>A: I don’t testify to an identification by saying that “I am absolutely 100% certain that I identified the latent print detected on…”  </a:t>
            </a:r>
          </a:p>
          <a:p>
            <a:pPr>
              <a:spcBef>
                <a:spcPct val="0"/>
              </a:spcBef>
            </a:pPr>
            <a:r>
              <a:rPr lang="en-US" dirty="0" smtClean="0">
                <a:latin typeface="Arial" pitchFamily="34" charset="0"/>
              </a:rPr>
              <a:t>The certainty question is usually brought out by the attorney.</a:t>
            </a:r>
          </a:p>
          <a:p>
            <a:pPr>
              <a:spcBef>
                <a:spcPct val="0"/>
              </a:spcBef>
            </a:pPr>
            <a:endParaRPr lang="en-US" dirty="0" smtClean="0">
              <a:latin typeface="Arial" pitchFamily="34" charset="0"/>
            </a:endParaRPr>
          </a:p>
          <a:p>
            <a:pPr>
              <a:spcBef>
                <a:spcPct val="0"/>
              </a:spcBef>
            </a:pPr>
            <a:r>
              <a:rPr lang="en-US" dirty="0" smtClean="0">
                <a:latin typeface="Arial" pitchFamily="34" charset="0"/>
              </a:rPr>
              <a:t>If an examiner had any doubt, they wouldn’t reach an identification decision.  Studies have shown that examiners more often err on the side of caution (higher occurrence of false exclusions than false identifications) (</a:t>
            </a:r>
            <a:r>
              <a:rPr lang="en-US" dirty="0" err="1" smtClean="0">
                <a:latin typeface="Arial" pitchFamily="34" charset="0"/>
              </a:rPr>
              <a:t>Langenburg</a:t>
            </a:r>
            <a:r>
              <a:rPr lang="en-US" dirty="0" smtClean="0">
                <a:latin typeface="Arial" pitchFamily="34" charset="0"/>
              </a:rPr>
              <a:t>, Black Box)</a:t>
            </a:r>
          </a:p>
          <a:p>
            <a:pPr>
              <a:spcBef>
                <a:spcPct val="0"/>
              </a:spcBef>
            </a:pPr>
            <a:r>
              <a:rPr lang="en-US" dirty="0" smtClean="0">
                <a:latin typeface="Arial" pitchFamily="34" charset="0"/>
              </a:rPr>
              <a:t>So, when an examiner is asked if they are certain of their conclusion, they are going to express the highest level of confidence (particularly with an identification conclusion). </a:t>
            </a:r>
          </a:p>
          <a:p>
            <a:pPr>
              <a:spcBef>
                <a:spcPct val="0"/>
              </a:spcBef>
            </a:pPr>
            <a:endParaRPr lang="en-US" dirty="0" smtClean="0">
              <a:latin typeface="Arial" pitchFamily="34" charset="0"/>
            </a:endParaRPr>
          </a:p>
          <a:p>
            <a:pPr>
              <a:spcBef>
                <a:spcPct val="0"/>
              </a:spcBef>
            </a:pPr>
            <a:r>
              <a:rPr lang="en-US" dirty="0" smtClean="0">
                <a:latin typeface="Arial" pitchFamily="34" charset="0"/>
              </a:rPr>
              <a:t>I’m not stating that this is an absolute scientific fact, but with everything I know about fingerprints, after a careful analysis of the data, and a trip through a robust quality system, I am  confident in the quality and accuracy of my examination.</a:t>
            </a:r>
          </a:p>
          <a:p>
            <a:endParaRPr lang="en-US" dirty="0"/>
          </a:p>
        </p:txBody>
      </p:sp>
      <p:sp>
        <p:nvSpPr>
          <p:cNvPr id="4" name="Slide Number Placeholder 3"/>
          <p:cNvSpPr>
            <a:spLocks noGrp="1"/>
          </p:cNvSpPr>
          <p:nvPr>
            <p:ph type="sldNum" sz="quarter" idx="10"/>
          </p:nvPr>
        </p:nvSpPr>
        <p:spPr/>
        <p:txBody>
          <a:bodyPr/>
          <a:lstStyle/>
          <a:p>
            <a:pPr>
              <a:defRPr/>
            </a:pPr>
            <a:fld id="{859FA35A-F4B2-4266-B249-91F1D38FF39C}" type="slidenum">
              <a:rPr lang="en-US" smtClean="0"/>
              <a:pPr>
                <a:defRPr/>
              </a:pPr>
              <a:t>45</a:t>
            </a:fld>
            <a:endParaRPr lang="en-US"/>
          </a:p>
        </p:txBody>
      </p:sp>
    </p:spTree>
    <p:extLst>
      <p:ext uri="{BB962C8B-B14F-4D97-AF65-F5344CB8AC3E}">
        <p14:creationId xmlns:p14="http://schemas.microsoft.com/office/powerpoint/2010/main" xmlns="" val="10839208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latin typeface="Arial" pitchFamily="34" charset="0"/>
              </a:rPr>
              <a:t>As a discipline, we have to be prepared to explain this concept. </a:t>
            </a:r>
          </a:p>
          <a:p>
            <a:pPr>
              <a:spcBef>
                <a:spcPct val="0"/>
              </a:spcBef>
            </a:pPr>
            <a:endParaRPr lang="en-US" dirty="0" smtClean="0">
              <a:latin typeface="Arial" pitchFamily="34" charset="0"/>
            </a:endParaRPr>
          </a:p>
          <a:p>
            <a:pPr marL="0" marR="0" indent="0" algn="l" defTabSz="914400" rtl="0" eaLnBrk="0" fontAlgn="base" latinLnBrk="0" hangingPunct="0">
              <a:lnSpc>
                <a:spcPct val="100000"/>
              </a:lnSpc>
              <a:spcBef>
                <a:spcPct val="0"/>
              </a:spcBef>
              <a:spcAft>
                <a:spcPct val="0"/>
              </a:spcAft>
              <a:buClrTx/>
              <a:buSzTx/>
              <a:buFontTx/>
              <a:buNone/>
              <a:tabLst/>
              <a:defRPr/>
            </a:pPr>
            <a:r>
              <a:rPr lang="en-US" dirty="0" smtClean="0"/>
              <a:t>FBI Standard for Identification - “Identification is the decision by a qualified examiner that there is sufficient friction ridge detail in agreement to conclude that two friction ridge prints originated from the same source. This decision is made when the examiner would not expect to see this amount of information in agreement from two prints that did not originate from the same source.”</a:t>
            </a:r>
          </a:p>
          <a:p>
            <a:pPr>
              <a:spcBef>
                <a:spcPct val="0"/>
              </a:spcBef>
            </a:pPr>
            <a:endParaRPr lang="en-US" dirty="0" smtClean="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859FA35A-F4B2-4266-B249-91F1D38FF39C}" type="slidenum">
              <a:rPr lang="en-US" smtClean="0"/>
              <a:pPr>
                <a:defRPr/>
              </a:pPr>
              <a:t>46</a:t>
            </a:fld>
            <a:endParaRPr lang="en-US"/>
          </a:p>
        </p:txBody>
      </p:sp>
    </p:spTree>
    <p:extLst>
      <p:ext uri="{BB962C8B-B14F-4D97-AF65-F5344CB8AC3E}">
        <p14:creationId xmlns:p14="http://schemas.microsoft.com/office/powerpoint/2010/main" xmlns="" val="28098859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p:spPr>
        <p:txBody>
          <a:bodyPr/>
          <a:lstStyle/>
          <a:p>
            <a:pPr>
              <a:spcBef>
                <a:spcPct val="0"/>
              </a:spcBef>
            </a:pPr>
            <a:endParaRPr lang="en-US" smtClean="0">
              <a:latin typeface="Arial" pitchFamily="34" charset="0"/>
            </a:endParaRPr>
          </a:p>
        </p:txBody>
      </p:sp>
      <p:sp>
        <p:nvSpPr>
          <p:cNvPr id="18739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FEF153AA-300C-41F4-BBCA-550FF91760E9}" type="slidenum">
              <a:rPr lang="en-US" sz="1200">
                <a:latin typeface="Arial" pitchFamily="34" charset="0"/>
              </a:rPr>
              <a:pPr algn="r" eaLnBrk="1" hangingPunct="1"/>
              <a:t>47</a:t>
            </a:fld>
            <a:endParaRPr lang="en-US" sz="120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895EC4F3-5643-41B2-BB30-232CC7DB0CB8}" type="slidenum">
              <a:rPr lang="en-US" smtClean="0">
                <a:latin typeface="Arial" pitchFamily="34" charset="0"/>
              </a:rPr>
              <a:pPr/>
              <a:t>49</a:t>
            </a:fld>
            <a:endParaRPr lang="en-US" smtClean="0">
              <a:latin typeface="Arial"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59FA35A-F4B2-4266-B249-91F1D38FF39C}" type="slidenum">
              <a:rPr lang="en-US" smtClean="0"/>
              <a:pPr>
                <a:defRPr/>
              </a:pPr>
              <a:t>6</a:t>
            </a:fld>
            <a:endParaRPr lang="en-US"/>
          </a:p>
        </p:txBody>
      </p:sp>
    </p:spTree>
    <p:extLst>
      <p:ext uri="{BB962C8B-B14F-4D97-AF65-F5344CB8AC3E}">
        <p14:creationId xmlns:p14="http://schemas.microsoft.com/office/powerpoint/2010/main" xmlns="" val="2346640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706D0B9C-2DB9-43E7-9B18-CF257395556A}" type="slidenum">
              <a:rPr lang="en-US" smtClean="0"/>
              <a:pPr/>
              <a:t>9</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smtClean="0"/>
              <a:t>An examiner also needs to understand the how the surface that the print was developed on could affect the appearance of the latent print.  If that surface was curved or textured for example, and how that may affect the translation of information from the print.</a:t>
            </a:r>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5AE4398B-C2A6-4B9D-995B-4054BD7644A6}" type="slidenum">
              <a:rPr lang="en-US" smtClean="0"/>
              <a:pPr/>
              <a:t>10</a:t>
            </a:fld>
            <a:endParaRPr lang="en-US" smtClean="0"/>
          </a:p>
        </p:txBody>
      </p:sp>
      <p:sp>
        <p:nvSpPr>
          <p:cNvPr id="3072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eaLnBrk="1" hangingPunct="1"/>
            <a:fld id="{0EA8384D-9C00-4DB8-87D9-34F374E1A9B5}" type="slidenum">
              <a:rPr lang="en-US" sz="1200">
                <a:cs typeface="Arial" pitchFamily="34" charset="0"/>
              </a:rPr>
              <a:pPr algn="r" eaLnBrk="1" hangingPunct="1"/>
              <a:t>10</a:t>
            </a:fld>
            <a:endParaRPr lang="en-US" sz="1200">
              <a:cs typeface="Arial" pitchFamily="34" charset="0"/>
            </a:endParaRPr>
          </a:p>
        </p:txBody>
      </p:sp>
      <p:sp>
        <p:nvSpPr>
          <p:cNvPr id="30724" name="Rectangle 2"/>
          <p:cNvSpPr>
            <a:spLocks noGrp="1" noRot="1" noChangeAspect="1" noChangeArrowheads="1" noTextEdit="1"/>
          </p:cNvSpPr>
          <p:nvPr>
            <p:ph type="sldImg"/>
          </p:nvPr>
        </p:nvSpPr>
        <p:spPr>
          <a:ln/>
        </p:spPr>
      </p:sp>
      <p:sp>
        <p:nvSpPr>
          <p:cNvPr id="30725" name="Rectangle 3"/>
          <p:cNvSpPr>
            <a:spLocks noGrp="1" noChangeArrowheads="1"/>
          </p:cNvSpPr>
          <p:nvPr>
            <p:ph type="body" idx="1"/>
          </p:nvPr>
        </p:nvSpPr>
        <p:spPr>
          <a:noFill/>
          <a:ln/>
        </p:spPr>
        <p:txBody>
          <a:bodyPr lIns="91431" tIns="45716" rIns="91431" bIns="45716"/>
          <a:lstStyle/>
          <a:p>
            <a:pPr eaLnBrk="1" hangingPunct="1"/>
            <a:r>
              <a:rPr lang="en-US" smtClean="0"/>
              <a:t>Vertical or downward pressure</a:t>
            </a:r>
          </a:p>
          <a:p>
            <a:pPr eaLnBrk="1" hangingPunct="1"/>
            <a:r>
              <a:rPr lang="en-US" smtClean="0"/>
              <a:t>Affects the width of ridges and edge shapes</a:t>
            </a:r>
          </a:p>
          <a:p>
            <a:pPr eaLnBrk="1" hangingPunct="1"/>
            <a:r>
              <a:rPr lang="en-US" smtClean="0"/>
              <a:t>Affects the width of furrows</a:t>
            </a:r>
          </a:p>
          <a:p>
            <a:pPr eaLnBrk="1" hangingPunct="1"/>
            <a:r>
              <a:rPr lang="en-US" smtClean="0"/>
              <a:t>Incipient ridges may fail to appear due to a lack of deposition pressure</a:t>
            </a:r>
          </a:p>
          <a:p>
            <a:pPr lvl="1" eaLnBrk="1" hangingPunct="1"/>
            <a:r>
              <a:rPr lang="en-US" smtClean="0"/>
              <a:t>During comparison, the resulting wide furrows would be evident.</a:t>
            </a:r>
          </a:p>
          <a:p>
            <a:pPr lvl="1" eaLnBrk="1" hangingPunct="1"/>
            <a:r>
              <a:rPr lang="en-US" smtClean="0"/>
              <a:t>Measurements between ridge characteristics can be carried out.</a:t>
            </a:r>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B7AF0296-916E-4674-AE0D-510F816597C4}" type="slidenum">
              <a:rPr lang="en-US" smtClean="0">
                <a:latin typeface="Arial" pitchFamily="34" charset="0"/>
                <a:cs typeface="Arial" pitchFamily="34" charset="0"/>
              </a:rPr>
              <a:pPr/>
              <a:t>11</a:t>
            </a:fld>
            <a:endParaRPr lang="en-US" smtClean="0">
              <a:latin typeface="Arial" pitchFamily="34" charset="0"/>
              <a:cs typeface="Arial" pitchFamily="34"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en-US" dirty="0"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US" smtClean="0">
              <a:latin typeface="Arial" pitchFamily="34" charset="0"/>
            </a:endParaRPr>
          </a:p>
        </p:txBody>
      </p:sp>
      <p:sp>
        <p:nvSpPr>
          <p:cNvPr id="77828" name="Slide Number Placeholder 3"/>
          <p:cNvSpPr>
            <a:spLocks noGrp="1"/>
          </p:cNvSpPr>
          <p:nvPr>
            <p:ph type="sldNum" sz="quarter" idx="5"/>
          </p:nvPr>
        </p:nvSpPr>
        <p:spPr>
          <a:noFill/>
        </p:spPr>
        <p:txBody>
          <a:bodyPr/>
          <a:lstStyle/>
          <a:p>
            <a:fld id="{9B404741-D100-43CE-99F6-40BF0F86C5EC}" type="slidenum">
              <a:rPr lang="en-US" smtClean="0">
                <a:latin typeface="Arial" pitchFamily="34" charset="0"/>
              </a:rPr>
              <a:pPr/>
              <a:t>13</a:t>
            </a:fld>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p:spPr>
        <p:txBody>
          <a:bodyPr/>
          <a:lstStyle/>
          <a:p>
            <a:pPr>
              <a:spcBef>
                <a:spcPct val="0"/>
              </a:spcBef>
            </a:pPr>
            <a:r>
              <a:rPr lang="en-US" smtClean="0">
                <a:latin typeface="Arial" pitchFamily="34" charset="0"/>
              </a:rPr>
              <a:t>At trial, the defense objected when the prosecutor asked the expert if her work had been verified.  Argued that it was hearsay and violated his right to cross-examine witnesses testifying against him.</a:t>
            </a:r>
          </a:p>
          <a:p>
            <a:pPr>
              <a:spcBef>
                <a:spcPct val="0"/>
              </a:spcBef>
            </a:pPr>
            <a:endParaRPr lang="en-US" smtClean="0">
              <a:latin typeface="Arial" pitchFamily="34" charset="0"/>
            </a:endParaRPr>
          </a:p>
          <a:p>
            <a:pPr>
              <a:spcBef>
                <a:spcPct val="0"/>
              </a:spcBef>
            </a:pPr>
            <a:r>
              <a:rPr lang="en-US" smtClean="0">
                <a:latin typeface="Arial" pitchFamily="34" charset="0"/>
              </a:rPr>
              <a:t>State argued that the testimony was admissible because it would be based on the expert’s review of documentation from her lab.</a:t>
            </a:r>
          </a:p>
          <a:p>
            <a:pPr>
              <a:spcBef>
                <a:spcPct val="0"/>
              </a:spcBef>
            </a:pPr>
            <a:endParaRPr lang="en-US" smtClean="0">
              <a:latin typeface="Arial" pitchFamily="34" charset="0"/>
            </a:endParaRPr>
          </a:p>
          <a:p>
            <a:pPr>
              <a:spcBef>
                <a:spcPct val="0"/>
              </a:spcBef>
            </a:pPr>
            <a:r>
              <a:rPr lang="en-US" smtClean="0">
                <a:latin typeface="Arial" pitchFamily="34" charset="0"/>
              </a:rPr>
              <a:t>Trial court agreed that the verification testimony was hearsay, but overruled the defendant’s objection based upon the business records exception to the hearsay rule, and allowed the expert to testify that her work had been verified.  The trial court did have some concerns:</a:t>
            </a:r>
          </a:p>
          <a:p>
            <a:pPr>
              <a:spcBef>
                <a:spcPct val="0"/>
              </a:spcBef>
            </a:pPr>
            <a:r>
              <a:rPr lang="en-US" smtClean="0">
                <a:latin typeface="Arial" pitchFamily="34" charset="0"/>
              </a:rPr>
              <a:t>	“The only disturbing aspect of it I have here is that obviously by just the – telling the jury that there was some verification here, there is a kind of [sub silentio] 	implication that the verification is consistent with what Ms. Corson said.  And I – that’s a major concern I have…”</a:t>
            </a:r>
          </a:p>
        </p:txBody>
      </p:sp>
      <p:sp>
        <p:nvSpPr>
          <p:cNvPr id="15155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36741639-7511-498C-81AD-0CE5B349F15A}" type="slidenum">
              <a:rPr lang="en-US" sz="1200">
                <a:latin typeface="Calibri" pitchFamily="34" charset="0"/>
              </a:rPr>
              <a:pPr algn="r" eaLnBrk="1" hangingPunct="1"/>
              <a:t>15</a:t>
            </a:fld>
            <a:endParaRPr lang="en-US"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9358E9FC-53A6-4F49-8CD8-AD5AB5F52177}" type="slidenum">
              <a:rPr lang="en-US" smtClean="0">
                <a:latin typeface="Arial" pitchFamily="34" charset="0"/>
              </a:rPr>
              <a:pPr/>
              <a:t>17</a:t>
            </a:fld>
            <a:endParaRPr lang="en-US" smtClean="0">
              <a:latin typeface="Arial" pitchFamily="34"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r>
              <a:rPr lang="en-US" dirty="0" smtClean="0">
                <a:latin typeface="Arial" pitchFamily="34" charset="0"/>
              </a:rPr>
              <a:t>Give brief background</a:t>
            </a:r>
          </a:p>
          <a:p>
            <a:pPr eaLnBrk="1" hangingPunct="1">
              <a:buFontTx/>
              <a:buChar char="•"/>
            </a:pPr>
            <a:r>
              <a:rPr lang="en-US" dirty="0" smtClean="0">
                <a:latin typeface="Arial" pitchFamily="34" charset="0"/>
              </a:rPr>
              <a:t>March 2004 terrorists detonated bombs on several commuter trains in Madrid, Spain</a:t>
            </a:r>
          </a:p>
          <a:p>
            <a:pPr eaLnBrk="1" hangingPunct="1">
              <a:buFontTx/>
              <a:buChar char="•"/>
            </a:pPr>
            <a:r>
              <a:rPr lang="en-US" dirty="0" smtClean="0">
                <a:latin typeface="Arial" pitchFamily="34" charset="0"/>
              </a:rPr>
              <a:t>Approximately 200 people killed, more than 1,400 injured</a:t>
            </a:r>
          </a:p>
          <a:p>
            <a:pPr eaLnBrk="1" hangingPunct="1">
              <a:buFontTx/>
              <a:buChar char="•"/>
            </a:pPr>
            <a:r>
              <a:rPr lang="en-US" dirty="0" smtClean="0">
                <a:latin typeface="Arial" pitchFamily="34" charset="0"/>
              </a:rPr>
              <a:t>SNP developed latent fingerprints on a bag of detonators connected with the attacks</a:t>
            </a:r>
          </a:p>
          <a:p>
            <a:pPr eaLnBrk="1" hangingPunct="1">
              <a:buFontTx/>
              <a:buChar char="•"/>
            </a:pPr>
            <a:r>
              <a:rPr lang="en-US" dirty="0" smtClean="0">
                <a:latin typeface="Arial" pitchFamily="34" charset="0"/>
              </a:rPr>
              <a:t>Sent latent images, through INTERPOL, to FBI Lab for assistance</a:t>
            </a:r>
          </a:p>
          <a:p>
            <a:pPr eaLnBrk="1" hangingPunct="1">
              <a:buFontTx/>
              <a:buChar char="•"/>
            </a:pPr>
            <a:r>
              <a:rPr lang="en-US" dirty="0" smtClean="0">
                <a:latin typeface="Arial" pitchFamily="34" charset="0"/>
              </a:rPr>
              <a:t>As a result of an automated search in IAFIS, Brandon Mayfield was identified as the source of one of the prints by the FBI LPU</a:t>
            </a:r>
          </a:p>
          <a:p>
            <a:pPr eaLnBrk="1" hangingPunct="1">
              <a:buFontTx/>
              <a:buChar char="•"/>
            </a:pPr>
            <a:r>
              <a:rPr lang="en-US" dirty="0" smtClean="0">
                <a:latin typeface="Arial" pitchFamily="34" charset="0"/>
              </a:rPr>
              <a:t>SNP not convinced of identification</a:t>
            </a:r>
          </a:p>
          <a:p>
            <a:pPr eaLnBrk="1" hangingPunct="1">
              <a:buFontTx/>
              <a:buChar char="•"/>
            </a:pPr>
            <a:r>
              <a:rPr lang="en-US" dirty="0" smtClean="0">
                <a:latin typeface="Arial" pitchFamily="34" charset="0"/>
              </a:rPr>
              <a:t>Independent court appointed expert verified Mayfield identification</a:t>
            </a:r>
          </a:p>
          <a:p>
            <a:pPr eaLnBrk="1" hangingPunct="1">
              <a:buFontTx/>
              <a:buChar char="•"/>
            </a:pPr>
            <a:r>
              <a:rPr lang="en-US" dirty="0" smtClean="0">
                <a:latin typeface="Arial" pitchFamily="34" charset="0"/>
              </a:rPr>
              <a:t>SNP identified print as an Algerian national (</a:t>
            </a:r>
            <a:r>
              <a:rPr lang="en-US" dirty="0" err="1" smtClean="0">
                <a:latin typeface="Arial" pitchFamily="34" charset="0"/>
              </a:rPr>
              <a:t>Daoud</a:t>
            </a:r>
            <a:r>
              <a:rPr lang="en-US" dirty="0" smtClean="0">
                <a:latin typeface="Arial" pitchFamily="34" charset="0"/>
              </a:rPr>
              <a:t>)</a:t>
            </a:r>
          </a:p>
          <a:p>
            <a:pPr eaLnBrk="1" hangingPunct="1">
              <a:buFontTx/>
              <a:buChar char="•"/>
            </a:pPr>
            <a:r>
              <a:rPr lang="en-US" dirty="0" smtClean="0">
                <a:latin typeface="Arial" pitchFamily="34" charset="0"/>
              </a:rPr>
              <a:t>FBI admitted error</a:t>
            </a:r>
          </a:p>
          <a:p>
            <a:pPr eaLnBrk="1" hangingPunct="1">
              <a:buFontTx/>
              <a:buChar char="•"/>
            </a:pPr>
            <a:r>
              <a:rPr lang="en-US" dirty="0" smtClean="0">
                <a:latin typeface="Arial" pitchFamily="34" charset="0"/>
              </a:rPr>
              <a:t>Convened International Panel of fingerprint experts to determine cause of error</a:t>
            </a:r>
          </a:p>
          <a:p>
            <a:pPr eaLnBrk="1" hangingPunct="1">
              <a:buFontTx/>
              <a:buChar char="•"/>
            </a:pPr>
            <a:r>
              <a:rPr lang="en-US" dirty="0" smtClean="0">
                <a:latin typeface="Arial" pitchFamily="34" charset="0"/>
              </a:rPr>
              <a:t>FBI Lab internal review teams</a:t>
            </a:r>
          </a:p>
          <a:p>
            <a:pPr eaLnBrk="1" hangingPunct="1">
              <a:buFontTx/>
              <a:buChar char="•"/>
            </a:pPr>
            <a:r>
              <a:rPr lang="en-US" dirty="0" smtClean="0">
                <a:latin typeface="Arial" pitchFamily="34" charset="0"/>
              </a:rPr>
              <a:t>Office of the Inspector General (OIG) initiated an investigation</a:t>
            </a:r>
          </a:p>
          <a:p>
            <a:pPr eaLnBrk="1" hangingPunct="1"/>
            <a:endParaRPr 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pPr>
              <a:defRPr/>
            </a:pPr>
            <a:endParaRPr lang="en-US"/>
          </a:p>
        </p:txBody>
      </p:sp>
      <p:sp>
        <p:nvSpPr>
          <p:cNvPr id="16" name="Slide Number Placeholder 15"/>
          <p:cNvSpPr>
            <a:spLocks noGrp="1"/>
          </p:cNvSpPr>
          <p:nvPr>
            <p:ph type="sldNum" sz="quarter" idx="11"/>
          </p:nvPr>
        </p:nvSpPr>
        <p:spPr/>
        <p:txBody>
          <a:bodyPr/>
          <a:lstStyle/>
          <a:p>
            <a:fld id="{2754ED01-E2A0-4C1E-8E21-014B99041579}" type="slidenum">
              <a:rPr lang="en-US" smtClean="0"/>
              <a:pPr/>
              <a:t>‹#›</a:t>
            </a:fld>
            <a:endParaRPr lang="en-US"/>
          </a:p>
        </p:txBody>
      </p:sp>
      <p:sp>
        <p:nvSpPr>
          <p:cNvPr id="17" name="Footer Placeholder 16"/>
          <p:cNvSpPr>
            <a:spLocks noGrp="1"/>
          </p:cNvSpPr>
          <p:nvPr>
            <p:ph type="ftr" sz="quarter" idx="12"/>
          </p:nvPr>
        </p:nvSpPr>
        <p:spPr/>
        <p:txBody>
          <a:body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026AE03-9C6B-46F9-8C4D-C0F3FE93EC00}"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217C9F1-650E-4B8B-BC27-2ADC5EDEE79B}"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288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828800"/>
            <a:ext cx="4038600" cy="2074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56063"/>
            <a:ext cx="4038600" cy="2074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eaLnBrk="0" hangingPunct="0">
              <a:defRPr>
                <a:solidFill>
                  <a:schemeClr val="tx1"/>
                </a:solidFill>
                <a:latin typeface="Times New Roman" pitchFamily="18" charset="0"/>
              </a:defRPr>
            </a:lvl1pPr>
          </a:lstStyle>
          <a:p>
            <a:pPr>
              <a:defRPr/>
            </a:pPr>
            <a:endParaRPr lang="en-US"/>
          </a:p>
        </p:txBody>
      </p:sp>
      <p:sp>
        <p:nvSpPr>
          <p:cNvPr id="7" name="Rectangle 5"/>
          <p:cNvSpPr>
            <a:spLocks noGrp="1" noChangeArrowheads="1"/>
          </p:cNvSpPr>
          <p:nvPr>
            <p:ph type="ftr" sz="quarter" idx="11"/>
          </p:nvPr>
        </p:nvSpPr>
        <p:spPr/>
        <p:txBody>
          <a:bodyPr/>
          <a:lstStyle>
            <a:lvl1pPr eaLnBrk="0" hangingPunct="0">
              <a:defRPr>
                <a:solidFill>
                  <a:schemeClr val="tx1"/>
                </a:solidFill>
                <a:latin typeface="Times New Roman" pitchFamily="18" charset="0"/>
              </a:defRPr>
            </a:lvl1pPr>
          </a:lstStyle>
          <a:p>
            <a:pPr>
              <a:defRPr/>
            </a:pPr>
            <a:endParaRPr lang="en-US"/>
          </a:p>
        </p:txBody>
      </p:sp>
      <p:sp>
        <p:nvSpPr>
          <p:cNvPr id="8" name="Rectangle 6"/>
          <p:cNvSpPr>
            <a:spLocks noGrp="1" noChangeArrowheads="1"/>
          </p:cNvSpPr>
          <p:nvPr>
            <p:ph type="sldNum" sz="quarter" idx="12"/>
          </p:nvPr>
        </p:nvSpPr>
        <p:spPr/>
        <p:txBody>
          <a:bodyPr/>
          <a:lstStyle>
            <a:lvl1pPr eaLnBrk="0" hangingPunct="0">
              <a:defRPr>
                <a:solidFill>
                  <a:schemeClr val="tx1"/>
                </a:solidFill>
              </a:defRPr>
            </a:lvl1pPr>
          </a:lstStyle>
          <a:p>
            <a:pPr>
              <a:defRPr/>
            </a:pPr>
            <a:fld id="{81A600CC-E8A5-4173-9869-FCA00E2DF12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pPr>
              <a:defRPr/>
            </a:pPr>
            <a:fld id="{4F11427F-1606-42CD-AE5B-0C228626D93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5"/>
          <p:cNvSpPr>
            <a:spLocks noGrp="1"/>
          </p:cNvSpPr>
          <p:nvPr>
            <p:ph type="dt" sz="half" idx="10"/>
          </p:nvPr>
        </p:nvSpPr>
        <p:spPr>
          <a:ln/>
        </p:spPr>
        <p:txBody>
          <a:bodyPr/>
          <a:lstStyle>
            <a:lvl1pPr>
              <a:defRPr/>
            </a:lvl1pPr>
          </a:lstStyle>
          <a:p>
            <a:pPr>
              <a:defRPr/>
            </a:pPr>
            <a:endParaRPr lang="en-US"/>
          </a:p>
        </p:txBody>
      </p:sp>
      <p:sp>
        <p:nvSpPr>
          <p:cNvPr id="4" name="Footer Placeholder 6"/>
          <p:cNvSpPr>
            <a:spLocks noGrp="1"/>
          </p:cNvSpPr>
          <p:nvPr>
            <p:ph type="ftr" sz="quarter" idx="11"/>
          </p:nvPr>
        </p:nvSpPr>
        <p:spPr>
          <a:ln/>
        </p:spPr>
        <p:txBody>
          <a:bodyPr/>
          <a:lstStyle>
            <a:lvl1pPr>
              <a:defRPr/>
            </a:lvl1pPr>
          </a:lstStyle>
          <a:p>
            <a:pPr>
              <a:defRPr/>
            </a:pPr>
            <a:endParaRPr lang="en-US"/>
          </a:p>
        </p:txBody>
      </p:sp>
      <p:sp>
        <p:nvSpPr>
          <p:cNvPr id="5" name="Slide Number Placeholder 7"/>
          <p:cNvSpPr>
            <a:spLocks noGrp="1"/>
          </p:cNvSpPr>
          <p:nvPr>
            <p:ph type="sldNum" sz="quarter" idx="12"/>
          </p:nvPr>
        </p:nvSpPr>
        <p:spPr>
          <a:ln/>
        </p:spPr>
        <p:txBody>
          <a:bodyPr/>
          <a:lstStyle>
            <a:lvl1pPr>
              <a:defRPr/>
            </a:lvl1pPr>
          </a:lstStyle>
          <a:p>
            <a:pPr>
              <a:defRPr/>
            </a:pPr>
            <a:fld id="{15F175D4-2EDD-400A-BAE2-9FECBB2A1DEA}" type="slidenum">
              <a:rPr lang="en-US"/>
              <a:pPr>
                <a:defRPr/>
              </a:pPr>
              <a:t>‹#›</a:t>
            </a:fld>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828800"/>
            <a:ext cx="4038600" cy="2074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56063"/>
            <a:ext cx="4038600" cy="2074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eaLnBrk="0" hangingPunct="0">
              <a:defRPr>
                <a:solidFill>
                  <a:schemeClr val="tx1"/>
                </a:solidFill>
                <a:latin typeface="Times New Roman" pitchFamily="18" charset="0"/>
              </a:defRPr>
            </a:lvl1pPr>
          </a:lstStyle>
          <a:p>
            <a:pPr>
              <a:defRPr/>
            </a:pPr>
            <a:endParaRPr lang="en-US"/>
          </a:p>
        </p:txBody>
      </p:sp>
      <p:sp>
        <p:nvSpPr>
          <p:cNvPr id="7" name="Rectangle 5"/>
          <p:cNvSpPr>
            <a:spLocks noGrp="1" noChangeArrowheads="1"/>
          </p:cNvSpPr>
          <p:nvPr>
            <p:ph type="ftr" sz="quarter" idx="11"/>
          </p:nvPr>
        </p:nvSpPr>
        <p:spPr/>
        <p:txBody>
          <a:bodyPr/>
          <a:lstStyle>
            <a:lvl1pPr eaLnBrk="0" hangingPunct="0">
              <a:defRPr>
                <a:solidFill>
                  <a:schemeClr val="tx1"/>
                </a:solidFill>
                <a:latin typeface="Times New Roman" pitchFamily="18" charset="0"/>
              </a:defRPr>
            </a:lvl1pPr>
          </a:lstStyle>
          <a:p>
            <a:pPr>
              <a:defRPr/>
            </a:pPr>
            <a:endParaRPr lang="en-US"/>
          </a:p>
        </p:txBody>
      </p:sp>
      <p:sp>
        <p:nvSpPr>
          <p:cNvPr id="8" name="Rectangle 6"/>
          <p:cNvSpPr>
            <a:spLocks noGrp="1" noChangeArrowheads="1"/>
          </p:cNvSpPr>
          <p:nvPr>
            <p:ph type="sldNum" sz="quarter" idx="12"/>
          </p:nvPr>
        </p:nvSpPr>
        <p:spPr/>
        <p:txBody>
          <a:bodyPr/>
          <a:lstStyle>
            <a:lvl1pPr eaLnBrk="0" hangingPunct="0">
              <a:defRPr>
                <a:solidFill>
                  <a:schemeClr val="tx1"/>
                </a:solidFill>
              </a:defRPr>
            </a:lvl1pPr>
          </a:lstStyle>
          <a:p>
            <a:pPr>
              <a:defRPr/>
            </a:pPr>
            <a:fld id="{B611ABAF-8DEF-4FA8-937F-4FC93EB7A00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pPr>
              <a:defRPr/>
            </a:pPr>
            <a:endParaRPr lang="en-US"/>
          </a:p>
        </p:txBody>
      </p:sp>
      <p:sp>
        <p:nvSpPr>
          <p:cNvPr id="15" name="Slide Number Placeholder 14"/>
          <p:cNvSpPr>
            <a:spLocks noGrp="1"/>
          </p:cNvSpPr>
          <p:nvPr>
            <p:ph type="sldNum" sz="quarter" idx="15"/>
          </p:nvPr>
        </p:nvSpPr>
        <p:spPr/>
        <p:txBody>
          <a:bodyPr/>
          <a:lstStyle>
            <a:lvl1pPr algn="ctr">
              <a:defRPr/>
            </a:lvl1pPr>
          </a:lstStyle>
          <a:p>
            <a:pPr>
              <a:defRPr/>
            </a:pPr>
            <a:fld id="{6EDECC8A-9605-45C1-BBA3-61C92D98601E}" type="slidenum">
              <a:rPr lang="en-US" smtClean="0"/>
              <a:pPr>
                <a:defRPr/>
              </a:pPr>
              <a:t>‹#›</a:t>
            </a:fld>
            <a:endParaRPr lang="en-US"/>
          </a:p>
        </p:txBody>
      </p:sp>
      <p:sp>
        <p:nvSpPr>
          <p:cNvPr id="16" name="Footer Placeholder 15"/>
          <p:cNvSpPr>
            <a:spLocks noGrp="1"/>
          </p:cNvSpPr>
          <p:nvPr>
            <p:ph type="ftr" sz="quarter" idx="16"/>
          </p:nvPr>
        </p:nvSpPr>
        <p:spPr/>
        <p:txBody>
          <a:bodyPr/>
          <a:lstStyle/>
          <a:p>
            <a:pPr>
              <a:defRPr/>
            </a:pPr>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9D12B6D-C828-49D9-A642-D8139DB99CD2}" type="slidenum">
              <a:rPr lang="en-US" smtClean="0"/>
              <a:pPr>
                <a:defRPr/>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1E7C85B-421B-4821-8D36-D52FE1D7FEBE}" type="slidenum">
              <a:rPr lang="en-US" smtClean="0"/>
              <a:pPr>
                <a:defRPr/>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a:defRPr/>
            </a:pPr>
            <a:fld id="{7C035940-E798-4367-B139-741B6620FCB1}" type="slidenum">
              <a:rPr lang="en-US" smtClean="0"/>
              <a:pPr>
                <a:defRPr/>
              </a:pPr>
              <a:t>‹#›</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7" name="Date Placeholder 6"/>
          <p:cNvSpPr>
            <a:spLocks noGrp="1"/>
          </p:cNvSpPr>
          <p:nvPr>
            <p:ph type="dt" sz="half" idx="10"/>
          </p:nvPr>
        </p:nvSpPr>
        <p:spPr/>
        <p:txBody>
          <a:bodyPr/>
          <a:lstStyle/>
          <a:p>
            <a:pPr>
              <a:defRPr/>
            </a:pPr>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C5ECAF9-21F3-4053-B6F9-968B6182FA98}" type="slidenum">
              <a:rPr lang="en-US" smtClean="0"/>
              <a:pPr>
                <a:defRPr/>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C1970FA-BAAC-469B-83F9-A61B4BBC5605}"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pPr>
              <a:defRPr/>
            </a:pPr>
            <a:endParaRPr lang="en-US"/>
          </a:p>
        </p:txBody>
      </p:sp>
      <p:sp>
        <p:nvSpPr>
          <p:cNvPr id="9" name="Slide Number Placeholder 8"/>
          <p:cNvSpPr>
            <a:spLocks noGrp="1"/>
          </p:cNvSpPr>
          <p:nvPr>
            <p:ph type="sldNum" sz="quarter" idx="15"/>
          </p:nvPr>
        </p:nvSpPr>
        <p:spPr/>
        <p:txBody>
          <a:bodyPr/>
          <a:lstStyle/>
          <a:p>
            <a:fld id="{2754ED01-E2A0-4C1E-8E21-014B99041579}" type="slidenum">
              <a:rPr lang="en-US" smtClean="0"/>
              <a:pPr/>
              <a:t>‹#›</a:t>
            </a:fld>
            <a:endParaRPr lang="en-US" dirty="0"/>
          </a:p>
        </p:txBody>
      </p:sp>
      <p:sp>
        <p:nvSpPr>
          <p:cNvPr id="10" name="Footer Placeholder 9"/>
          <p:cNvSpPr>
            <a:spLocks noGrp="1"/>
          </p:cNvSpPr>
          <p:nvPr>
            <p:ph type="ftr" sz="quarter" idx="16"/>
          </p:nvPr>
        </p:nvSpPr>
        <p:spPr/>
        <p:txBody>
          <a:body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Drag picture to placeholder or click icon to add</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pPr>
              <a:defRPr/>
            </a:pPr>
            <a:endParaRPr lang="en-US"/>
          </a:p>
        </p:txBody>
      </p:sp>
      <p:sp>
        <p:nvSpPr>
          <p:cNvPr id="9" name="Slide Number Placeholder 8"/>
          <p:cNvSpPr>
            <a:spLocks noGrp="1"/>
          </p:cNvSpPr>
          <p:nvPr>
            <p:ph type="sldNum" sz="quarter" idx="11"/>
          </p:nvPr>
        </p:nvSpPr>
        <p:spPr/>
        <p:txBody>
          <a:bodyPr/>
          <a:lstStyle/>
          <a:p>
            <a:pPr>
              <a:defRPr/>
            </a:pPr>
            <a:fld id="{E3D64564-E1CD-479D-A94F-3BAE8E7D0112}" type="slidenum">
              <a:rPr lang="en-US" smtClean="0"/>
              <a:pPr>
                <a:defRPr/>
              </a:pPr>
              <a:t>‹#›</a:t>
            </a:fld>
            <a:endParaRPr lang="en-US"/>
          </a:p>
        </p:txBody>
      </p:sp>
      <p:sp>
        <p:nvSpPr>
          <p:cNvPr id="10" name="Footer Placeholder 9"/>
          <p:cNvSpPr>
            <a:spLocks noGrp="1"/>
          </p:cNvSpPr>
          <p:nvPr>
            <p:ph type="ftr" sz="quarter" idx="12"/>
          </p:nvPr>
        </p:nvSpPr>
        <p:spPr/>
        <p:txBody>
          <a:body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732EF962-C32B-4977-80D6-1197CE1C1B19}" type="slidenum">
              <a:rPr lang="en-US" smtClean="0"/>
              <a:pPr>
                <a:defRPr/>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 id="2147484094" r:id="rId12"/>
    <p:sldLayoutId id="2147484095" r:id="rId13"/>
    <p:sldLayoutId id="2147484096" r:id="rId14"/>
    <p:sldLayoutId id="2147484097" r:id="rId15"/>
  </p:sldLayoutIdLst>
  <p:hf hdr="0" ft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5.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hemeOverride" Target="../theme/themeOverrid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hemeOverride" Target="../theme/themeOverrid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nist.gov/ole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nij.gov/nij/topics/forensics/evidence/impression/projects-friction-ridge.htm"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hemeOverride" Target="../theme/themeOverride1.xml"/><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2012 Texas Forensic Science Seminar</a:t>
            </a:r>
            <a:endParaRPr lang="en-US" dirty="0"/>
          </a:p>
        </p:txBody>
      </p:sp>
      <p:sp>
        <p:nvSpPr>
          <p:cNvPr id="3" name="Title 2"/>
          <p:cNvSpPr>
            <a:spLocks noGrp="1"/>
          </p:cNvSpPr>
          <p:nvPr>
            <p:ph type="ctrTitle"/>
          </p:nvPr>
        </p:nvSpPr>
        <p:spPr/>
        <p:txBody>
          <a:bodyPr/>
          <a:lstStyle/>
          <a:p>
            <a:r>
              <a:rPr lang="en-US" dirty="0" smtClean="0"/>
              <a:t>Recent Trends in Fingerprint Evidence</a:t>
            </a:r>
            <a:endParaRPr lang="en-US" dirty="0"/>
          </a:p>
        </p:txBody>
      </p:sp>
      <p:sp>
        <p:nvSpPr>
          <p:cNvPr id="4" name="Slide Number Placeholder 3"/>
          <p:cNvSpPr>
            <a:spLocks noGrp="1"/>
          </p:cNvSpPr>
          <p:nvPr>
            <p:ph type="sldNum" sz="quarter" idx="11"/>
          </p:nvPr>
        </p:nvSpPr>
        <p:spPr/>
        <p:txBody>
          <a:bodyPr/>
          <a:lstStyle/>
          <a:p>
            <a:fld id="{2754ED01-E2A0-4C1E-8E21-014B99041579}" type="slidenum">
              <a:rPr lang="en-US" smtClean="0"/>
              <a:pPr/>
              <a:t>1</a:t>
            </a:fld>
            <a:endParaRPr lang="en-US"/>
          </a:p>
        </p:txBody>
      </p:sp>
      <p:sp>
        <p:nvSpPr>
          <p:cNvPr id="8" name="Subtitle 3"/>
          <p:cNvSpPr txBox="1">
            <a:spLocks/>
          </p:cNvSpPr>
          <p:nvPr/>
        </p:nvSpPr>
        <p:spPr>
          <a:xfrm>
            <a:off x="1295400" y="4648200"/>
            <a:ext cx="6553200" cy="1676400"/>
          </a:xfrm>
          <a:prstGeom prst="rect">
            <a:avLst/>
          </a:prstGeom>
        </p:spPr>
        <p:txBody>
          <a:bodyPr vert="horz">
            <a:noAutofit/>
          </a:bodyPr>
          <a:lstStyle>
            <a:lvl1pPr marL="0" indent="0" algn="ctr" rtl="0" eaLnBrk="1" latinLnBrk="0" hangingPunct="1">
              <a:spcBef>
                <a:spcPts val="600"/>
              </a:spcBef>
              <a:buClr>
                <a:schemeClr val="accent2"/>
              </a:buClr>
              <a:buSzPct val="85000"/>
              <a:buFont typeface="Wingdings 2"/>
              <a:buNone/>
              <a:defRPr kumimoji="0" sz="2200" kern="1200" spc="100" baseline="0">
                <a:solidFill>
                  <a:schemeClr val="tx2"/>
                </a:solidFill>
                <a:latin typeface="+mn-lt"/>
                <a:ea typeface="+mn-ea"/>
                <a:cs typeface="+mn-cs"/>
              </a:defRPr>
            </a:lvl1pPr>
            <a:lvl2pPr marL="457200" indent="0" algn="ctr" rtl="0" eaLnBrk="1" latinLnBrk="0" hangingPunct="1">
              <a:spcBef>
                <a:spcPts val="300"/>
              </a:spcBef>
              <a:buClr>
                <a:schemeClr val="accent2">
                  <a:shade val="75000"/>
                </a:schemeClr>
              </a:buClr>
              <a:buSzPct val="85000"/>
              <a:buFont typeface="Wingdings 2"/>
              <a:buNone/>
              <a:defRPr kumimoji="0" sz="2400" kern="1200">
                <a:solidFill>
                  <a:schemeClr val="tx2"/>
                </a:solidFill>
                <a:latin typeface="+mn-lt"/>
                <a:ea typeface="+mn-ea"/>
                <a:cs typeface="+mn-cs"/>
              </a:defRPr>
            </a:lvl2pPr>
            <a:lvl3pPr marL="914400" indent="0" algn="ctr" rtl="0" eaLnBrk="1" latinLnBrk="0" hangingPunct="1">
              <a:spcBef>
                <a:spcPts val="300"/>
              </a:spcBef>
              <a:buClr>
                <a:schemeClr val="accent2">
                  <a:shade val="50000"/>
                </a:schemeClr>
              </a:buClr>
              <a:buSzPct val="85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00"/>
              </a:spcBef>
              <a:buClr>
                <a:schemeClr val="accent2">
                  <a:shade val="75000"/>
                </a:schemeClr>
              </a:buClr>
              <a:buSzPct val="85000"/>
              <a:buFont typeface="Wingdings 2" pitchFamily="18" charset="2"/>
              <a:buNone/>
              <a:defRPr kumimoji="0" sz="1900" kern="1200">
                <a:solidFill>
                  <a:schemeClr val="tx1"/>
                </a:solidFill>
                <a:latin typeface="+mn-lt"/>
                <a:ea typeface="+mn-ea"/>
                <a:cs typeface="+mn-cs"/>
              </a:defRPr>
            </a:lvl4pPr>
            <a:lvl5pPr marL="1828800" indent="0" algn="ctr" rtl="0" eaLnBrk="1" latinLnBrk="0" hangingPunct="1">
              <a:spcBef>
                <a:spcPts val="340"/>
              </a:spcBef>
              <a:buClr>
                <a:schemeClr val="accent2">
                  <a:shade val="75000"/>
                </a:schemeClr>
              </a:buClr>
              <a:buSzPct val="85000"/>
              <a:buFont typeface="Wingdings 2" pitchFamily="18" charset="2"/>
              <a:buNone/>
              <a:defRPr kumimoji="0" sz="1600" kern="1200">
                <a:solidFill>
                  <a:schemeClr val="tx1"/>
                </a:solidFill>
                <a:latin typeface="+mn-lt"/>
                <a:ea typeface="+mn-ea"/>
                <a:cs typeface="+mn-cs"/>
              </a:defRPr>
            </a:lvl5pPr>
            <a:lvl6pPr marL="2286000" indent="0" algn="ctr" rtl="0" eaLnBrk="1" latinLnBrk="0" hangingPunct="1">
              <a:spcBef>
                <a:spcPts val="340"/>
              </a:spcBef>
              <a:buClr>
                <a:schemeClr val="accent2">
                  <a:shade val="75000"/>
                </a:schemeClr>
              </a:buClr>
              <a:buSzPct val="85000"/>
              <a:buFont typeface="Wingdings 2" pitchFamily="18" charset="2"/>
              <a:buNone/>
              <a:defRPr kumimoji="0" sz="1700" kern="1200">
                <a:solidFill>
                  <a:schemeClr val="tx1"/>
                </a:solidFill>
                <a:latin typeface="+mn-lt"/>
                <a:ea typeface="+mn-ea"/>
                <a:cs typeface="+mn-cs"/>
              </a:defRPr>
            </a:lvl6pPr>
            <a:lvl7pPr marL="2743200" indent="0" algn="ctr" rtl="0" eaLnBrk="1" latinLnBrk="0" hangingPunct="1">
              <a:spcBef>
                <a:spcPts val="340"/>
              </a:spcBef>
              <a:buClr>
                <a:schemeClr val="accent2">
                  <a:shade val="75000"/>
                </a:schemeClr>
              </a:buClr>
              <a:buSzPct val="85000"/>
              <a:buFont typeface="Wingdings 2" pitchFamily="18" charset="2"/>
              <a:buNone/>
              <a:defRPr kumimoji="0" sz="1600" kern="1200" baseline="0">
                <a:solidFill>
                  <a:schemeClr val="tx1"/>
                </a:solidFill>
                <a:latin typeface="+mn-lt"/>
                <a:ea typeface="+mn-ea"/>
                <a:cs typeface="+mn-cs"/>
              </a:defRPr>
            </a:lvl7pPr>
            <a:lvl8pPr marL="32004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8pPr>
            <a:lvl9pPr marL="36576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9pPr>
          </a:lstStyle>
          <a:p>
            <a:r>
              <a:rPr lang="en-US" sz="1400" smtClean="0"/>
              <a:t>Melissa R. Gische</a:t>
            </a:r>
          </a:p>
          <a:p>
            <a:r>
              <a:rPr lang="en-US" sz="1400" smtClean="0"/>
              <a:t>Physical Scientist/Forensic Examiner</a:t>
            </a:r>
          </a:p>
          <a:p>
            <a:r>
              <a:rPr lang="en-US" sz="1400" smtClean="0"/>
              <a:t>Latent Print Operations Unit</a:t>
            </a:r>
          </a:p>
          <a:p>
            <a:r>
              <a:rPr lang="en-US" sz="1400" smtClean="0"/>
              <a:t>FBI Laboratory</a:t>
            </a:r>
          </a:p>
          <a:p>
            <a:r>
              <a:rPr lang="en-US" sz="1400" smtClean="0"/>
              <a:t>(703) 632-7143</a:t>
            </a:r>
          </a:p>
          <a:p>
            <a:r>
              <a:rPr lang="en-US" sz="1400" smtClean="0"/>
              <a:t>melissa.gische@ic.fbi.gov</a:t>
            </a:r>
          </a:p>
          <a:p>
            <a:endParaRPr lang="en-US" sz="1400" dirty="0" smtClean="0"/>
          </a:p>
        </p:txBody>
      </p:sp>
      <p:pic>
        <p:nvPicPr>
          <p:cNvPr id="9" name="Picture 4" descr="Lab seal"/>
          <p:cNvPicPr>
            <a:picLocks noChangeAspect="1" noChangeArrowheads="1"/>
          </p:cNvPicPr>
          <p:nvPr/>
        </p:nvPicPr>
        <p:blipFill>
          <a:blip r:embed="rId2" cstate="print"/>
          <a:srcRect/>
          <a:stretch>
            <a:fillRect/>
          </a:stretch>
        </p:blipFill>
        <p:spPr bwMode="auto">
          <a:xfrm>
            <a:off x="1066800" y="4800600"/>
            <a:ext cx="1447800" cy="1447800"/>
          </a:xfrm>
          <a:prstGeom prst="rect">
            <a:avLst/>
          </a:prstGeom>
          <a:noFill/>
          <a:ln w="9525">
            <a:noFill/>
            <a:miter lim="800000"/>
            <a:headEnd/>
            <a:tailEnd/>
          </a:ln>
        </p:spPr>
      </p:pic>
    </p:spTree>
    <p:extLst>
      <p:ext uri="{BB962C8B-B14F-4D97-AF65-F5344CB8AC3E}">
        <p14:creationId xmlns:p14="http://schemas.microsoft.com/office/powerpoint/2010/main" xmlns="" val="504897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2"/>
          </p:nvPr>
        </p:nvSpPr>
        <p:spPr>
          <a:noFill/>
        </p:spPr>
        <p:txBody>
          <a:bodyPr/>
          <a:lstStyle/>
          <a:p>
            <a:fld id="{87AA69CB-780D-48A4-902D-E9D597905D95}" type="slidenum">
              <a:rPr lang="en-US" smtClean="0"/>
              <a:pPr/>
              <a:t>10</a:t>
            </a:fld>
            <a:endParaRPr lang="en-US" smtClean="0"/>
          </a:p>
        </p:txBody>
      </p:sp>
      <p:pic>
        <p:nvPicPr>
          <p:cNvPr id="8195" name="Picture 3" descr="28ExtremePressure"/>
          <p:cNvPicPr>
            <a:picLocks noGrp="1" noChangeAspect="1" noChangeArrowheads="1"/>
          </p:cNvPicPr>
          <p:nvPr>
            <p:ph sz="half" idx="4294967295"/>
          </p:nvPr>
        </p:nvPicPr>
        <p:blipFill>
          <a:blip r:embed="rId3" cstate="print"/>
          <a:srcRect/>
          <a:stretch>
            <a:fillRect/>
          </a:stretch>
        </p:blipFill>
        <p:spPr>
          <a:xfrm>
            <a:off x="6858000" y="2057400"/>
            <a:ext cx="1857375" cy="2971800"/>
          </a:xfrm>
          <a:noFill/>
          <a:ln w="38100">
            <a:solidFill>
              <a:srgbClr val="C0504D"/>
            </a:solidFill>
          </a:ln>
        </p:spPr>
      </p:pic>
      <p:pic>
        <p:nvPicPr>
          <p:cNvPr id="8196" name="Picture 4" descr="27HeavyPressure"/>
          <p:cNvPicPr>
            <a:picLocks noGrp="1" noChangeAspect="1" noChangeArrowheads="1"/>
          </p:cNvPicPr>
          <p:nvPr>
            <p:ph sz="quarter" idx="4294967295"/>
          </p:nvPr>
        </p:nvPicPr>
        <p:blipFill>
          <a:blip r:embed="rId4" cstate="print"/>
          <a:srcRect/>
          <a:stretch>
            <a:fillRect/>
          </a:stretch>
        </p:blipFill>
        <p:spPr>
          <a:xfrm>
            <a:off x="4800600" y="2046288"/>
            <a:ext cx="1819275" cy="2967037"/>
          </a:xfrm>
          <a:noFill/>
          <a:ln w="38100">
            <a:solidFill>
              <a:srgbClr val="C0504D"/>
            </a:solidFill>
          </a:ln>
        </p:spPr>
      </p:pic>
      <p:pic>
        <p:nvPicPr>
          <p:cNvPr id="8197" name="Picture 5" descr="26MediumPressure"/>
          <p:cNvPicPr>
            <a:picLocks noGrp="1" noChangeAspect="1" noChangeArrowheads="1"/>
          </p:cNvPicPr>
          <p:nvPr>
            <p:ph sz="quarter" idx="4294967295"/>
          </p:nvPr>
        </p:nvPicPr>
        <p:blipFill>
          <a:blip r:embed="rId5" cstate="print"/>
          <a:srcRect/>
          <a:stretch>
            <a:fillRect/>
          </a:stretch>
        </p:blipFill>
        <p:spPr>
          <a:xfrm>
            <a:off x="2667000" y="2046288"/>
            <a:ext cx="1882775" cy="2968625"/>
          </a:xfrm>
          <a:noFill/>
          <a:ln w="38100">
            <a:solidFill>
              <a:srgbClr val="C0504D"/>
            </a:solidFill>
          </a:ln>
        </p:spPr>
      </p:pic>
      <p:pic>
        <p:nvPicPr>
          <p:cNvPr id="8198" name="Picture 6" descr="23LightPressure"/>
          <p:cNvPicPr>
            <a:picLocks noChangeAspect="1" noChangeArrowheads="1"/>
          </p:cNvPicPr>
          <p:nvPr/>
        </p:nvPicPr>
        <p:blipFill>
          <a:blip r:embed="rId6" cstate="print"/>
          <a:srcRect/>
          <a:stretch>
            <a:fillRect/>
          </a:stretch>
        </p:blipFill>
        <p:spPr bwMode="auto">
          <a:xfrm>
            <a:off x="533400" y="2057400"/>
            <a:ext cx="1935162" cy="2971800"/>
          </a:xfrm>
          <a:prstGeom prst="rect">
            <a:avLst/>
          </a:prstGeom>
          <a:noFill/>
          <a:ln w="38100">
            <a:solidFill>
              <a:srgbClr val="C0504D"/>
            </a:solidFill>
            <a:miter lim="800000"/>
            <a:headEnd/>
            <a:tailEnd/>
          </a:ln>
        </p:spPr>
      </p:pic>
      <p:sp>
        <p:nvSpPr>
          <p:cNvPr id="8199" name="Text Box 7"/>
          <p:cNvSpPr txBox="1">
            <a:spLocks noChangeArrowheads="1"/>
          </p:cNvSpPr>
          <p:nvPr/>
        </p:nvSpPr>
        <p:spPr bwMode="auto">
          <a:xfrm>
            <a:off x="508000" y="5029200"/>
            <a:ext cx="2057400" cy="396875"/>
          </a:xfrm>
          <a:prstGeom prst="rect">
            <a:avLst/>
          </a:prstGeom>
          <a:noFill/>
          <a:ln w="9525">
            <a:noFill/>
            <a:miter lim="800000"/>
            <a:headEnd/>
            <a:tailEnd/>
          </a:ln>
        </p:spPr>
        <p:txBody>
          <a:bodyPr>
            <a:spAutoFit/>
          </a:bodyPr>
          <a:lstStyle/>
          <a:p>
            <a:pPr algn="ctr" eaLnBrk="1" hangingPunct="1">
              <a:spcBef>
                <a:spcPct val="50000"/>
              </a:spcBef>
            </a:pPr>
            <a:r>
              <a:rPr lang="en-US" sz="2000" dirty="0">
                <a:latin typeface="+mn-lt"/>
                <a:cs typeface="Arial" pitchFamily="34" charset="0"/>
              </a:rPr>
              <a:t>Light</a:t>
            </a:r>
          </a:p>
        </p:txBody>
      </p:sp>
      <p:sp>
        <p:nvSpPr>
          <p:cNvPr id="8200" name="Text Box 8"/>
          <p:cNvSpPr txBox="1">
            <a:spLocks noChangeArrowheads="1"/>
          </p:cNvSpPr>
          <p:nvPr/>
        </p:nvSpPr>
        <p:spPr bwMode="auto">
          <a:xfrm>
            <a:off x="2717800" y="5029200"/>
            <a:ext cx="1905000" cy="396875"/>
          </a:xfrm>
          <a:prstGeom prst="rect">
            <a:avLst/>
          </a:prstGeom>
          <a:noFill/>
          <a:ln w="9525">
            <a:noFill/>
            <a:miter lim="800000"/>
            <a:headEnd/>
            <a:tailEnd/>
          </a:ln>
        </p:spPr>
        <p:txBody>
          <a:bodyPr>
            <a:spAutoFit/>
          </a:bodyPr>
          <a:lstStyle/>
          <a:p>
            <a:pPr algn="ctr" eaLnBrk="1" hangingPunct="1">
              <a:spcBef>
                <a:spcPct val="50000"/>
              </a:spcBef>
            </a:pPr>
            <a:r>
              <a:rPr lang="en-US" sz="2000" dirty="0">
                <a:latin typeface="+mn-lt"/>
                <a:cs typeface="Arial" pitchFamily="34" charset="0"/>
              </a:rPr>
              <a:t>Medium</a:t>
            </a:r>
          </a:p>
        </p:txBody>
      </p:sp>
      <p:sp>
        <p:nvSpPr>
          <p:cNvPr id="8201" name="Text Box 9"/>
          <p:cNvSpPr txBox="1">
            <a:spLocks noChangeArrowheads="1"/>
          </p:cNvSpPr>
          <p:nvPr/>
        </p:nvSpPr>
        <p:spPr bwMode="auto">
          <a:xfrm>
            <a:off x="4775200" y="5029200"/>
            <a:ext cx="1828800" cy="396875"/>
          </a:xfrm>
          <a:prstGeom prst="rect">
            <a:avLst/>
          </a:prstGeom>
          <a:noFill/>
          <a:ln w="9525">
            <a:noFill/>
            <a:miter lim="800000"/>
            <a:headEnd/>
            <a:tailEnd/>
          </a:ln>
        </p:spPr>
        <p:txBody>
          <a:bodyPr>
            <a:spAutoFit/>
          </a:bodyPr>
          <a:lstStyle/>
          <a:p>
            <a:pPr algn="ctr" eaLnBrk="1" hangingPunct="1">
              <a:spcBef>
                <a:spcPct val="50000"/>
              </a:spcBef>
            </a:pPr>
            <a:r>
              <a:rPr lang="en-US" sz="2000" dirty="0">
                <a:latin typeface="+mn-lt"/>
                <a:cs typeface="Arial" pitchFamily="34" charset="0"/>
              </a:rPr>
              <a:t>Heavy</a:t>
            </a:r>
          </a:p>
        </p:txBody>
      </p:sp>
      <p:sp>
        <p:nvSpPr>
          <p:cNvPr id="8202" name="Text Box 10"/>
          <p:cNvSpPr txBox="1">
            <a:spLocks noChangeArrowheads="1"/>
          </p:cNvSpPr>
          <p:nvPr/>
        </p:nvSpPr>
        <p:spPr bwMode="auto">
          <a:xfrm>
            <a:off x="6756400" y="5029200"/>
            <a:ext cx="1981200" cy="396875"/>
          </a:xfrm>
          <a:prstGeom prst="rect">
            <a:avLst/>
          </a:prstGeom>
          <a:noFill/>
          <a:ln w="9525">
            <a:noFill/>
            <a:miter lim="800000"/>
            <a:headEnd/>
            <a:tailEnd/>
          </a:ln>
        </p:spPr>
        <p:txBody>
          <a:bodyPr>
            <a:spAutoFit/>
          </a:bodyPr>
          <a:lstStyle/>
          <a:p>
            <a:pPr algn="ctr" eaLnBrk="1" hangingPunct="1">
              <a:spcBef>
                <a:spcPct val="50000"/>
              </a:spcBef>
            </a:pPr>
            <a:r>
              <a:rPr lang="en-US" sz="2000" dirty="0">
                <a:latin typeface="+mn-lt"/>
                <a:cs typeface="Arial" pitchFamily="34" charset="0"/>
              </a:rPr>
              <a:t>Extreme</a:t>
            </a:r>
          </a:p>
        </p:txBody>
      </p:sp>
      <p:sp>
        <p:nvSpPr>
          <p:cNvPr id="8203" name="Rectangle 11"/>
          <p:cNvSpPr>
            <a:spLocks noChangeArrowheads="1"/>
          </p:cNvSpPr>
          <p:nvPr/>
        </p:nvSpPr>
        <p:spPr bwMode="auto">
          <a:xfrm>
            <a:off x="914400" y="5867400"/>
            <a:ext cx="7315200" cy="457200"/>
          </a:xfrm>
          <a:prstGeom prst="rect">
            <a:avLst/>
          </a:prstGeom>
          <a:noFill/>
          <a:ln w="9525">
            <a:noFill/>
            <a:miter lim="800000"/>
            <a:headEnd/>
            <a:tailEnd/>
          </a:ln>
        </p:spPr>
        <p:txBody>
          <a:bodyPr>
            <a:spAutoFit/>
          </a:bodyPr>
          <a:lstStyle/>
          <a:p>
            <a:pPr algn="ctr" eaLnBrk="1" hangingPunct="1"/>
            <a:r>
              <a:rPr lang="en-US" sz="2400" i="1" dirty="0">
                <a:latin typeface="+mn-lt"/>
                <a:cs typeface="Arial" pitchFamily="34" charset="0"/>
              </a:rPr>
              <a:t>Amount of pressure exerted when print is deposited</a:t>
            </a:r>
          </a:p>
        </p:txBody>
      </p:sp>
      <p:sp>
        <p:nvSpPr>
          <p:cNvPr id="138251" name="Rectangle 110"/>
          <p:cNvSpPr>
            <a:spLocks noChangeArrowheads="1"/>
          </p:cNvSpPr>
          <p:nvPr/>
        </p:nvSpPr>
        <p:spPr bwMode="auto">
          <a:xfrm>
            <a:off x="228600" y="838200"/>
            <a:ext cx="8686800" cy="990600"/>
          </a:xfrm>
          <a:prstGeom prst="rect">
            <a:avLst/>
          </a:prstGeom>
          <a:ln w="6350" cap="rnd">
            <a:noFill/>
          </a:ln>
        </p:spPr>
        <p:txBody>
          <a:bodyPr vert="horz" rtlCol="0" anchor="b" anchorCtr="0">
            <a:normAutofit/>
          </a:bodyPr>
          <a:lstStyle/>
          <a:p>
            <a:pPr eaLnBrk="1" hangingPunct="1"/>
            <a:r>
              <a:rPr lang="en-US" sz="4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rPr>
              <a:t>Deposition Pressure</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2"/>
          </p:nvPr>
        </p:nvSpPr>
        <p:spPr>
          <a:xfrm>
            <a:off x="457200" y="6245225"/>
            <a:ext cx="2133600" cy="476250"/>
          </a:xfrm>
          <a:noFill/>
        </p:spPr>
        <p:txBody>
          <a:bodyPr/>
          <a:lstStyle/>
          <a:p>
            <a:pPr algn="l"/>
            <a:fld id="{BE8C379D-92C2-46B4-80A2-2249BFDF26A1}" type="slidenum">
              <a:rPr lang="en-US" smtClean="0">
                <a:latin typeface="Arial" pitchFamily="34" charset="0"/>
                <a:cs typeface="Arial" pitchFamily="34" charset="0"/>
              </a:rPr>
              <a:pPr algn="l"/>
              <a:t>11</a:t>
            </a:fld>
            <a:endParaRPr lang="en-US" smtClean="0">
              <a:latin typeface="Arial" pitchFamily="34" charset="0"/>
              <a:cs typeface="Arial" pitchFamily="34" charset="0"/>
            </a:endParaRPr>
          </a:p>
        </p:txBody>
      </p:sp>
      <p:sp>
        <p:nvSpPr>
          <p:cNvPr id="32771" name="Rectangle 2"/>
          <p:cNvSpPr>
            <a:spLocks noGrp="1" noChangeArrowheads="1"/>
          </p:cNvSpPr>
          <p:nvPr>
            <p:ph type="title" idx="4294967295"/>
          </p:nvPr>
        </p:nvSpPr>
        <p:spPr>
          <a:xfrm>
            <a:off x="304800" y="457200"/>
            <a:ext cx="8335962" cy="1143000"/>
          </a:xfrm>
          <a:ln w="6350" cap="rnd">
            <a:noFill/>
          </a:ln>
        </p:spPr>
        <p:txBody>
          <a:bodyPr vert="horz" rtlCol="0" anchor="b" anchorCtr="0">
            <a:normAutofit fontScale="90000"/>
          </a:bodyPr>
          <a:lstStyle/>
          <a:p>
            <a:pPr fontAlgn="base">
              <a:spcAft>
                <a:spcPct val="0"/>
              </a:spcAft>
            </a:pPr>
            <a:r>
              <a:rPr lang="en-US" dirty="0"/>
              <a:t>Individual Characteristic Information</a:t>
            </a:r>
          </a:p>
        </p:txBody>
      </p:sp>
      <p:sp>
        <p:nvSpPr>
          <p:cNvPr id="60419" name="Rectangle 3"/>
          <p:cNvSpPr>
            <a:spLocks noGrp="1" noChangeArrowheads="1"/>
          </p:cNvSpPr>
          <p:nvPr>
            <p:ph type="body" idx="4294967295"/>
          </p:nvPr>
        </p:nvSpPr>
        <p:spPr>
          <a:xfrm>
            <a:off x="401637" y="1828800"/>
            <a:ext cx="3941763" cy="4525963"/>
          </a:xfrm>
        </p:spPr>
        <p:txBody>
          <a:bodyPr vert="horz">
            <a:normAutofit/>
          </a:bodyPr>
          <a:lstStyle/>
          <a:p>
            <a:r>
              <a:rPr lang="en-US" dirty="0"/>
              <a:t>Single characteristics contain multiple types of information</a:t>
            </a:r>
          </a:p>
          <a:p>
            <a:pPr lvl="1"/>
            <a:r>
              <a:rPr lang="en-US" dirty="0"/>
              <a:t>Location</a:t>
            </a:r>
          </a:p>
          <a:p>
            <a:pPr lvl="1"/>
            <a:r>
              <a:rPr lang="en-US" dirty="0"/>
              <a:t>Type</a:t>
            </a:r>
          </a:p>
          <a:p>
            <a:pPr lvl="1"/>
            <a:r>
              <a:rPr lang="en-US" dirty="0"/>
              <a:t>Direction</a:t>
            </a:r>
          </a:p>
          <a:p>
            <a:pPr lvl="1"/>
            <a:r>
              <a:rPr lang="en-US" dirty="0"/>
              <a:t>Spatial Relationship</a:t>
            </a:r>
          </a:p>
        </p:txBody>
      </p:sp>
      <p:pic>
        <p:nvPicPr>
          <p:cNvPr id="32773" name="Picture 5" descr="Known Card Color 500.tif"/>
          <p:cNvPicPr>
            <a:picLocks noChangeAspect="1"/>
          </p:cNvPicPr>
          <p:nvPr/>
        </p:nvPicPr>
        <p:blipFill>
          <a:blip r:embed="rId3" cstate="print"/>
          <a:srcRect/>
          <a:stretch>
            <a:fillRect/>
          </a:stretch>
        </p:blipFill>
        <p:spPr bwMode="auto">
          <a:xfrm>
            <a:off x="5008563" y="1936750"/>
            <a:ext cx="3711575" cy="3929063"/>
          </a:xfrm>
          <a:prstGeom prst="rect">
            <a:avLst/>
          </a:prstGeom>
          <a:noFill/>
          <a:ln w="38100">
            <a:solidFill>
              <a:srgbClr val="C0504D"/>
            </a:solidFill>
            <a:miter lim="800000"/>
            <a:headEnd/>
            <a:tailEnd/>
          </a:ln>
        </p:spPr>
      </p:pic>
      <p:sp>
        <p:nvSpPr>
          <p:cNvPr id="60424" name="Oval 8"/>
          <p:cNvSpPr>
            <a:spLocks noChangeArrowheads="1"/>
          </p:cNvSpPr>
          <p:nvPr/>
        </p:nvSpPr>
        <p:spPr bwMode="auto">
          <a:xfrm>
            <a:off x="5915025" y="3524250"/>
            <a:ext cx="292100" cy="290513"/>
          </a:xfrm>
          <a:prstGeom prst="ellipse">
            <a:avLst/>
          </a:prstGeom>
          <a:noFill/>
          <a:ln w="38100">
            <a:solidFill>
              <a:srgbClr val="FFFF99"/>
            </a:solidFill>
            <a:round/>
            <a:headEnd/>
            <a:tailEnd/>
          </a:ln>
        </p:spPr>
        <p:txBody>
          <a:bodyPr wrap="none" anchor="ctr"/>
          <a:lstStyle/>
          <a:p>
            <a:endParaRPr lang="en-US">
              <a:latin typeface="Lucida Sans Unicode" pitchFamily="34" charset="0"/>
            </a:endParaRPr>
          </a:p>
        </p:txBody>
      </p:sp>
      <p:sp>
        <p:nvSpPr>
          <p:cNvPr id="60425" name="Oval 9"/>
          <p:cNvSpPr>
            <a:spLocks noChangeArrowheads="1"/>
          </p:cNvSpPr>
          <p:nvPr/>
        </p:nvSpPr>
        <p:spPr bwMode="auto">
          <a:xfrm>
            <a:off x="6243638" y="3276600"/>
            <a:ext cx="292100" cy="290513"/>
          </a:xfrm>
          <a:prstGeom prst="ellipse">
            <a:avLst/>
          </a:prstGeom>
          <a:noFill/>
          <a:ln w="38100">
            <a:solidFill>
              <a:srgbClr val="FFFF99"/>
            </a:solidFill>
            <a:round/>
            <a:headEnd/>
            <a:tailEnd/>
          </a:ln>
        </p:spPr>
        <p:txBody>
          <a:bodyPr wrap="none" anchor="ctr"/>
          <a:lstStyle/>
          <a:p>
            <a:endParaRPr lang="en-US">
              <a:latin typeface="Lucida Sans Unicode" pitchFamily="34" charset="0"/>
            </a:endParaRPr>
          </a:p>
        </p:txBody>
      </p:sp>
      <p:sp>
        <p:nvSpPr>
          <p:cNvPr id="60426" name="Oval 10"/>
          <p:cNvSpPr>
            <a:spLocks noChangeArrowheads="1"/>
          </p:cNvSpPr>
          <p:nvPr/>
        </p:nvSpPr>
        <p:spPr bwMode="auto">
          <a:xfrm>
            <a:off x="5686425" y="4267200"/>
            <a:ext cx="292100" cy="290513"/>
          </a:xfrm>
          <a:prstGeom prst="ellipse">
            <a:avLst/>
          </a:prstGeom>
          <a:noFill/>
          <a:ln w="38100">
            <a:solidFill>
              <a:srgbClr val="FFFF99"/>
            </a:solidFill>
            <a:round/>
            <a:headEnd/>
            <a:tailEnd/>
          </a:ln>
        </p:spPr>
        <p:txBody>
          <a:bodyPr wrap="none" anchor="ctr"/>
          <a:lstStyle/>
          <a:p>
            <a:endParaRPr lang="en-US">
              <a:latin typeface="Lucida Sans Unicode" pitchFamily="34" charset="0"/>
            </a:endParaRPr>
          </a:p>
        </p:txBody>
      </p:sp>
      <p:sp>
        <p:nvSpPr>
          <p:cNvPr id="60428" name="Oval 12"/>
          <p:cNvSpPr>
            <a:spLocks noChangeArrowheads="1"/>
          </p:cNvSpPr>
          <p:nvPr/>
        </p:nvSpPr>
        <p:spPr bwMode="auto">
          <a:xfrm>
            <a:off x="5467350" y="5210175"/>
            <a:ext cx="292100" cy="290513"/>
          </a:xfrm>
          <a:prstGeom prst="ellipse">
            <a:avLst/>
          </a:prstGeom>
          <a:noFill/>
          <a:ln w="38100">
            <a:solidFill>
              <a:srgbClr val="FFFF99"/>
            </a:solidFill>
            <a:round/>
            <a:headEnd/>
            <a:tailEnd/>
          </a:ln>
        </p:spPr>
        <p:txBody>
          <a:bodyPr wrap="none" anchor="ctr"/>
          <a:lstStyle/>
          <a:p>
            <a:endParaRPr lang="en-US">
              <a:latin typeface="Lucida Sans Unicode" pitchFamily="34" charset="0"/>
            </a:endParaRPr>
          </a:p>
        </p:txBody>
      </p:sp>
      <p:sp>
        <p:nvSpPr>
          <p:cNvPr id="60429" name="Oval 13"/>
          <p:cNvSpPr>
            <a:spLocks noChangeArrowheads="1"/>
          </p:cNvSpPr>
          <p:nvPr/>
        </p:nvSpPr>
        <p:spPr bwMode="auto">
          <a:xfrm>
            <a:off x="5948363" y="4833938"/>
            <a:ext cx="292100" cy="290512"/>
          </a:xfrm>
          <a:prstGeom prst="ellipse">
            <a:avLst/>
          </a:prstGeom>
          <a:noFill/>
          <a:ln w="38100">
            <a:solidFill>
              <a:srgbClr val="FFFF99"/>
            </a:solidFill>
            <a:round/>
            <a:headEnd/>
            <a:tailEnd/>
          </a:ln>
        </p:spPr>
        <p:txBody>
          <a:bodyPr wrap="none" anchor="ctr"/>
          <a:lstStyle/>
          <a:p>
            <a:endParaRPr lang="en-US">
              <a:latin typeface="Lucida Sans Unicode" pitchFamily="34" charset="0"/>
            </a:endParaRPr>
          </a:p>
        </p:txBody>
      </p:sp>
      <p:sp>
        <p:nvSpPr>
          <p:cNvPr id="60430" name="Oval 14"/>
          <p:cNvSpPr>
            <a:spLocks noChangeArrowheads="1"/>
          </p:cNvSpPr>
          <p:nvPr/>
        </p:nvSpPr>
        <p:spPr bwMode="auto">
          <a:xfrm>
            <a:off x="5972175" y="2471738"/>
            <a:ext cx="292100" cy="290512"/>
          </a:xfrm>
          <a:prstGeom prst="ellipse">
            <a:avLst/>
          </a:prstGeom>
          <a:noFill/>
          <a:ln w="38100">
            <a:solidFill>
              <a:srgbClr val="FFFF99"/>
            </a:solidFill>
            <a:round/>
            <a:headEnd/>
            <a:tailEnd/>
          </a:ln>
        </p:spPr>
        <p:txBody>
          <a:bodyPr wrap="none" anchor="ctr"/>
          <a:lstStyle/>
          <a:p>
            <a:endParaRPr lang="en-US">
              <a:latin typeface="Lucida Sans Unicode" pitchFamily="34" charset="0"/>
            </a:endParaRPr>
          </a:p>
        </p:txBody>
      </p:sp>
      <p:sp>
        <p:nvSpPr>
          <p:cNvPr id="60431" name="Oval 15"/>
          <p:cNvSpPr>
            <a:spLocks noChangeArrowheads="1"/>
          </p:cNvSpPr>
          <p:nvPr/>
        </p:nvSpPr>
        <p:spPr bwMode="auto">
          <a:xfrm>
            <a:off x="7443788" y="4414838"/>
            <a:ext cx="292100" cy="290512"/>
          </a:xfrm>
          <a:prstGeom prst="ellipse">
            <a:avLst/>
          </a:prstGeom>
          <a:noFill/>
          <a:ln w="38100">
            <a:solidFill>
              <a:srgbClr val="FFFF99"/>
            </a:solidFill>
            <a:round/>
            <a:headEnd/>
            <a:tailEnd/>
          </a:ln>
        </p:spPr>
        <p:txBody>
          <a:bodyPr wrap="none" anchor="ctr"/>
          <a:lstStyle/>
          <a:p>
            <a:endParaRPr lang="en-US">
              <a:latin typeface="Lucida Sans Unicode" pitchFamily="34" charset="0"/>
            </a:endParaRPr>
          </a:p>
        </p:txBody>
      </p:sp>
      <p:sp>
        <p:nvSpPr>
          <p:cNvPr id="60433" name="Oval 17"/>
          <p:cNvSpPr>
            <a:spLocks noChangeArrowheads="1"/>
          </p:cNvSpPr>
          <p:nvPr/>
        </p:nvSpPr>
        <p:spPr bwMode="auto">
          <a:xfrm>
            <a:off x="7029450" y="3328988"/>
            <a:ext cx="292100" cy="290512"/>
          </a:xfrm>
          <a:prstGeom prst="ellipse">
            <a:avLst/>
          </a:prstGeom>
          <a:noFill/>
          <a:ln w="38100">
            <a:solidFill>
              <a:srgbClr val="FFFF99"/>
            </a:solidFill>
            <a:round/>
            <a:headEnd/>
            <a:tailEnd/>
          </a:ln>
        </p:spPr>
        <p:txBody>
          <a:bodyPr wrap="none" anchor="ctr"/>
          <a:lstStyle/>
          <a:p>
            <a:endParaRPr lang="en-US">
              <a:latin typeface="Lucida Sans Unicode" pitchFamily="34" charset="0"/>
            </a:endParaRPr>
          </a:p>
        </p:txBody>
      </p:sp>
      <p:grpSp>
        <p:nvGrpSpPr>
          <p:cNvPr id="2" name="Group 20"/>
          <p:cNvGrpSpPr>
            <a:grpSpLocks/>
          </p:cNvGrpSpPr>
          <p:nvPr/>
        </p:nvGrpSpPr>
        <p:grpSpPr bwMode="auto">
          <a:xfrm>
            <a:off x="5476875" y="5229225"/>
            <a:ext cx="285750" cy="204788"/>
            <a:chOff x="3450" y="3294"/>
            <a:chExt cx="180" cy="129"/>
          </a:xfrm>
        </p:grpSpPr>
        <p:sp>
          <p:nvSpPr>
            <p:cNvPr id="32813" name="Freeform 18"/>
            <p:cNvSpPr>
              <a:spLocks/>
            </p:cNvSpPr>
            <p:nvPr/>
          </p:nvSpPr>
          <p:spPr bwMode="auto">
            <a:xfrm>
              <a:off x="3450" y="3294"/>
              <a:ext cx="135" cy="129"/>
            </a:xfrm>
            <a:custGeom>
              <a:avLst/>
              <a:gdLst>
                <a:gd name="T0" fmla="*/ 0 w 135"/>
                <a:gd name="T1" fmla="*/ 129 h 129"/>
                <a:gd name="T2" fmla="*/ 54 w 135"/>
                <a:gd name="T3" fmla="*/ 105 h 129"/>
                <a:gd name="T4" fmla="*/ 99 w 135"/>
                <a:gd name="T5" fmla="*/ 51 h 129"/>
                <a:gd name="T6" fmla="*/ 135 w 135"/>
                <a:gd name="T7" fmla="*/ 0 h 129"/>
                <a:gd name="T8" fmla="*/ 0 60000 65536"/>
                <a:gd name="T9" fmla="*/ 0 60000 65536"/>
                <a:gd name="T10" fmla="*/ 0 60000 65536"/>
                <a:gd name="T11" fmla="*/ 0 60000 65536"/>
                <a:gd name="T12" fmla="*/ 0 w 135"/>
                <a:gd name="T13" fmla="*/ 0 h 129"/>
                <a:gd name="T14" fmla="*/ 135 w 135"/>
                <a:gd name="T15" fmla="*/ 129 h 129"/>
              </a:gdLst>
              <a:ahLst/>
              <a:cxnLst>
                <a:cxn ang="T8">
                  <a:pos x="T0" y="T1"/>
                </a:cxn>
                <a:cxn ang="T9">
                  <a:pos x="T2" y="T3"/>
                </a:cxn>
                <a:cxn ang="T10">
                  <a:pos x="T4" y="T5"/>
                </a:cxn>
                <a:cxn ang="T11">
                  <a:pos x="T6" y="T7"/>
                </a:cxn>
              </a:cxnLst>
              <a:rect l="T12" t="T13" r="T14" b="T15"/>
              <a:pathLst>
                <a:path w="135" h="129">
                  <a:moveTo>
                    <a:pt x="0" y="129"/>
                  </a:moveTo>
                  <a:cubicBezTo>
                    <a:pt x="18" y="123"/>
                    <a:pt x="37" y="118"/>
                    <a:pt x="54" y="105"/>
                  </a:cubicBezTo>
                  <a:cubicBezTo>
                    <a:pt x="71" y="92"/>
                    <a:pt x="86" y="68"/>
                    <a:pt x="99" y="51"/>
                  </a:cubicBezTo>
                  <a:cubicBezTo>
                    <a:pt x="112" y="34"/>
                    <a:pt x="123" y="17"/>
                    <a:pt x="135" y="0"/>
                  </a:cubicBezTo>
                </a:path>
              </a:pathLst>
            </a:custGeom>
            <a:noFill/>
            <a:ln w="38100" cmpd="sng">
              <a:solidFill>
                <a:srgbClr val="FF9933"/>
              </a:solidFill>
              <a:round/>
              <a:headEnd/>
              <a:tailEnd/>
            </a:ln>
          </p:spPr>
          <p:txBody>
            <a:bodyPr/>
            <a:lstStyle/>
            <a:p>
              <a:endParaRPr lang="en-US"/>
            </a:p>
          </p:txBody>
        </p:sp>
        <p:sp>
          <p:nvSpPr>
            <p:cNvPr id="32814" name="Freeform 19"/>
            <p:cNvSpPr>
              <a:spLocks/>
            </p:cNvSpPr>
            <p:nvPr/>
          </p:nvSpPr>
          <p:spPr bwMode="auto">
            <a:xfrm>
              <a:off x="3519" y="3375"/>
              <a:ext cx="111" cy="21"/>
            </a:xfrm>
            <a:custGeom>
              <a:avLst/>
              <a:gdLst>
                <a:gd name="T0" fmla="*/ 0 w 111"/>
                <a:gd name="T1" fmla="*/ 18 h 21"/>
                <a:gd name="T2" fmla="*/ 60 w 111"/>
                <a:gd name="T3" fmla="*/ 18 h 21"/>
                <a:gd name="T4" fmla="*/ 111 w 111"/>
                <a:gd name="T5" fmla="*/ 0 h 21"/>
                <a:gd name="T6" fmla="*/ 0 60000 65536"/>
                <a:gd name="T7" fmla="*/ 0 60000 65536"/>
                <a:gd name="T8" fmla="*/ 0 60000 65536"/>
                <a:gd name="T9" fmla="*/ 0 w 111"/>
                <a:gd name="T10" fmla="*/ 0 h 21"/>
                <a:gd name="T11" fmla="*/ 111 w 111"/>
                <a:gd name="T12" fmla="*/ 21 h 21"/>
              </a:gdLst>
              <a:ahLst/>
              <a:cxnLst>
                <a:cxn ang="T6">
                  <a:pos x="T0" y="T1"/>
                </a:cxn>
                <a:cxn ang="T7">
                  <a:pos x="T2" y="T3"/>
                </a:cxn>
                <a:cxn ang="T8">
                  <a:pos x="T4" y="T5"/>
                </a:cxn>
              </a:cxnLst>
              <a:rect l="T9" t="T10" r="T11" b="T12"/>
              <a:pathLst>
                <a:path w="111" h="21">
                  <a:moveTo>
                    <a:pt x="0" y="18"/>
                  </a:moveTo>
                  <a:cubicBezTo>
                    <a:pt x="21" y="19"/>
                    <a:pt x="42" y="21"/>
                    <a:pt x="60" y="18"/>
                  </a:cubicBezTo>
                  <a:cubicBezTo>
                    <a:pt x="78" y="15"/>
                    <a:pt x="94" y="7"/>
                    <a:pt x="111" y="0"/>
                  </a:cubicBezTo>
                </a:path>
              </a:pathLst>
            </a:custGeom>
            <a:noFill/>
            <a:ln w="38100" cmpd="sng">
              <a:solidFill>
                <a:srgbClr val="FF9933"/>
              </a:solidFill>
              <a:round/>
              <a:headEnd/>
              <a:tailEnd/>
            </a:ln>
          </p:spPr>
          <p:txBody>
            <a:bodyPr/>
            <a:lstStyle/>
            <a:p>
              <a:endParaRPr lang="en-US"/>
            </a:p>
          </p:txBody>
        </p:sp>
      </p:grpSp>
      <p:grpSp>
        <p:nvGrpSpPr>
          <p:cNvPr id="3" name="Group 23"/>
          <p:cNvGrpSpPr>
            <a:grpSpLocks/>
          </p:cNvGrpSpPr>
          <p:nvPr/>
        </p:nvGrpSpPr>
        <p:grpSpPr bwMode="auto">
          <a:xfrm>
            <a:off x="5953125" y="4891088"/>
            <a:ext cx="238125" cy="204787"/>
            <a:chOff x="3750" y="3081"/>
            <a:chExt cx="150" cy="129"/>
          </a:xfrm>
        </p:grpSpPr>
        <p:sp>
          <p:nvSpPr>
            <p:cNvPr id="32811" name="Freeform 21"/>
            <p:cNvSpPr>
              <a:spLocks/>
            </p:cNvSpPr>
            <p:nvPr/>
          </p:nvSpPr>
          <p:spPr bwMode="auto">
            <a:xfrm>
              <a:off x="3750" y="3081"/>
              <a:ext cx="150" cy="63"/>
            </a:xfrm>
            <a:custGeom>
              <a:avLst/>
              <a:gdLst>
                <a:gd name="T0" fmla="*/ 0 w 150"/>
                <a:gd name="T1" fmla="*/ 63 h 63"/>
                <a:gd name="T2" fmla="*/ 33 w 150"/>
                <a:gd name="T3" fmla="*/ 48 h 63"/>
                <a:gd name="T4" fmla="*/ 87 w 150"/>
                <a:gd name="T5" fmla="*/ 48 h 63"/>
                <a:gd name="T6" fmla="*/ 132 w 150"/>
                <a:gd name="T7" fmla="*/ 21 h 63"/>
                <a:gd name="T8" fmla="*/ 150 w 150"/>
                <a:gd name="T9" fmla="*/ 0 h 63"/>
                <a:gd name="T10" fmla="*/ 0 60000 65536"/>
                <a:gd name="T11" fmla="*/ 0 60000 65536"/>
                <a:gd name="T12" fmla="*/ 0 60000 65536"/>
                <a:gd name="T13" fmla="*/ 0 60000 65536"/>
                <a:gd name="T14" fmla="*/ 0 60000 65536"/>
                <a:gd name="T15" fmla="*/ 0 w 150"/>
                <a:gd name="T16" fmla="*/ 0 h 63"/>
                <a:gd name="T17" fmla="*/ 150 w 150"/>
                <a:gd name="T18" fmla="*/ 63 h 63"/>
              </a:gdLst>
              <a:ahLst/>
              <a:cxnLst>
                <a:cxn ang="T10">
                  <a:pos x="T0" y="T1"/>
                </a:cxn>
                <a:cxn ang="T11">
                  <a:pos x="T2" y="T3"/>
                </a:cxn>
                <a:cxn ang="T12">
                  <a:pos x="T4" y="T5"/>
                </a:cxn>
                <a:cxn ang="T13">
                  <a:pos x="T6" y="T7"/>
                </a:cxn>
                <a:cxn ang="T14">
                  <a:pos x="T8" y="T9"/>
                </a:cxn>
              </a:cxnLst>
              <a:rect l="T15" t="T16" r="T17" b="T18"/>
              <a:pathLst>
                <a:path w="150" h="63">
                  <a:moveTo>
                    <a:pt x="0" y="63"/>
                  </a:moveTo>
                  <a:cubicBezTo>
                    <a:pt x="9" y="56"/>
                    <a:pt x="19" y="50"/>
                    <a:pt x="33" y="48"/>
                  </a:cubicBezTo>
                  <a:cubicBezTo>
                    <a:pt x="47" y="46"/>
                    <a:pt x="71" y="52"/>
                    <a:pt x="87" y="48"/>
                  </a:cubicBezTo>
                  <a:cubicBezTo>
                    <a:pt x="103" y="44"/>
                    <a:pt x="122" y="29"/>
                    <a:pt x="132" y="21"/>
                  </a:cubicBezTo>
                  <a:cubicBezTo>
                    <a:pt x="142" y="13"/>
                    <a:pt x="146" y="6"/>
                    <a:pt x="150" y="0"/>
                  </a:cubicBezTo>
                </a:path>
              </a:pathLst>
            </a:custGeom>
            <a:noFill/>
            <a:ln w="38100" cmpd="sng">
              <a:solidFill>
                <a:srgbClr val="FF9933"/>
              </a:solidFill>
              <a:round/>
              <a:headEnd/>
              <a:tailEnd/>
            </a:ln>
          </p:spPr>
          <p:txBody>
            <a:bodyPr/>
            <a:lstStyle/>
            <a:p>
              <a:endParaRPr lang="en-US"/>
            </a:p>
          </p:txBody>
        </p:sp>
        <p:sp>
          <p:nvSpPr>
            <p:cNvPr id="32812" name="Freeform 22"/>
            <p:cNvSpPr>
              <a:spLocks/>
            </p:cNvSpPr>
            <p:nvPr/>
          </p:nvSpPr>
          <p:spPr bwMode="auto">
            <a:xfrm>
              <a:off x="3801" y="3123"/>
              <a:ext cx="48" cy="87"/>
            </a:xfrm>
            <a:custGeom>
              <a:avLst/>
              <a:gdLst>
                <a:gd name="T0" fmla="*/ 0 w 48"/>
                <a:gd name="T1" fmla="*/ 87 h 87"/>
                <a:gd name="T2" fmla="*/ 27 w 48"/>
                <a:gd name="T3" fmla="*/ 45 h 87"/>
                <a:gd name="T4" fmla="*/ 36 w 48"/>
                <a:gd name="T5" fmla="*/ 21 h 87"/>
                <a:gd name="T6" fmla="*/ 48 w 48"/>
                <a:gd name="T7" fmla="*/ 0 h 87"/>
                <a:gd name="T8" fmla="*/ 0 60000 65536"/>
                <a:gd name="T9" fmla="*/ 0 60000 65536"/>
                <a:gd name="T10" fmla="*/ 0 60000 65536"/>
                <a:gd name="T11" fmla="*/ 0 60000 65536"/>
                <a:gd name="T12" fmla="*/ 0 w 48"/>
                <a:gd name="T13" fmla="*/ 0 h 87"/>
                <a:gd name="T14" fmla="*/ 48 w 48"/>
                <a:gd name="T15" fmla="*/ 87 h 87"/>
              </a:gdLst>
              <a:ahLst/>
              <a:cxnLst>
                <a:cxn ang="T8">
                  <a:pos x="T0" y="T1"/>
                </a:cxn>
                <a:cxn ang="T9">
                  <a:pos x="T2" y="T3"/>
                </a:cxn>
                <a:cxn ang="T10">
                  <a:pos x="T4" y="T5"/>
                </a:cxn>
                <a:cxn ang="T11">
                  <a:pos x="T6" y="T7"/>
                </a:cxn>
              </a:cxnLst>
              <a:rect l="T12" t="T13" r="T14" b="T15"/>
              <a:pathLst>
                <a:path w="48" h="87">
                  <a:moveTo>
                    <a:pt x="0" y="87"/>
                  </a:moveTo>
                  <a:cubicBezTo>
                    <a:pt x="10" y="71"/>
                    <a:pt x="21" y="56"/>
                    <a:pt x="27" y="45"/>
                  </a:cubicBezTo>
                  <a:cubicBezTo>
                    <a:pt x="33" y="34"/>
                    <a:pt x="33" y="28"/>
                    <a:pt x="36" y="21"/>
                  </a:cubicBezTo>
                  <a:cubicBezTo>
                    <a:pt x="39" y="14"/>
                    <a:pt x="43" y="7"/>
                    <a:pt x="48" y="0"/>
                  </a:cubicBezTo>
                </a:path>
              </a:pathLst>
            </a:custGeom>
            <a:noFill/>
            <a:ln w="38100" cmpd="sng">
              <a:solidFill>
                <a:srgbClr val="FF9933"/>
              </a:solidFill>
              <a:round/>
              <a:headEnd/>
              <a:tailEnd/>
            </a:ln>
          </p:spPr>
          <p:txBody>
            <a:bodyPr/>
            <a:lstStyle/>
            <a:p>
              <a:endParaRPr lang="en-US"/>
            </a:p>
          </p:txBody>
        </p:sp>
      </p:grpSp>
      <p:sp>
        <p:nvSpPr>
          <p:cNvPr id="60440" name="Freeform 24"/>
          <p:cNvSpPr>
            <a:spLocks/>
          </p:cNvSpPr>
          <p:nvPr/>
        </p:nvSpPr>
        <p:spPr bwMode="auto">
          <a:xfrm>
            <a:off x="7591425" y="4543425"/>
            <a:ext cx="11113" cy="157163"/>
          </a:xfrm>
          <a:custGeom>
            <a:avLst/>
            <a:gdLst>
              <a:gd name="T0" fmla="*/ 2147483647 w 7"/>
              <a:gd name="T1" fmla="*/ 2147483647 h 99"/>
              <a:gd name="T2" fmla="*/ 2147483647 w 7"/>
              <a:gd name="T3" fmla="*/ 2147483647 h 99"/>
              <a:gd name="T4" fmla="*/ 0 w 7"/>
              <a:gd name="T5" fmla="*/ 0 h 99"/>
              <a:gd name="T6" fmla="*/ 0 60000 65536"/>
              <a:gd name="T7" fmla="*/ 0 60000 65536"/>
              <a:gd name="T8" fmla="*/ 0 60000 65536"/>
              <a:gd name="T9" fmla="*/ 0 w 7"/>
              <a:gd name="T10" fmla="*/ 0 h 99"/>
              <a:gd name="T11" fmla="*/ 7 w 7"/>
              <a:gd name="T12" fmla="*/ 99 h 99"/>
            </a:gdLst>
            <a:ahLst/>
            <a:cxnLst>
              <a:cxn ang="T6">
                <a:pos x="T0" y="T1"/>
              </a:cxn>
              <a:cxn ang="T7">
                <a:pos x="T2" y="T3"/>
              </a:cxn>
              <a:cxn ang="T8">
                <a:pos x="T4" y="T5"/>
              </a:cxn>
            </a:cxnLst>
            <a:rect l="T9" t="T10" r="T11" b="T12"/>
            <a:pathLst>
              <a:path w="7" h="99">
                <a:moveTo>
                  <a:pt x="6" y="99"/>
                </a:moveTo>
                <a:cubicBezTo>
                  <a:pt x="6" y="78"/>
                  <a:pt x="7" y="58"/>
                  <a:pt x="6" y="42"/>
                </a:cubicBezTo>
                <a:cubicBezTo>
                  <a:pt x="5" y="26"/>
                  <a:pt x="2" y="13"/>
                  <a:pt x="0" y="0"/>
                </a:cubicBezTo>
              </a:path>
            </a:pathLst>
          </a:custGeom>
          <a:noFill/>
          <a:ln w="38100" cmpd="sng">
            <a:solidFill>
              <a:srgbClr val="000099"/>
            </a:solidFill>
            <a:round/>
            <a:headEnd/>
            <a:tailEnd/>
          </a:ln>
        </p:spPr>
        <p:txBody>
          <a:bodyPr/>
          <a:lstStyle/>
          <a:p>
            <a:endParaRPr lang="en-US"/>
          </a:p>
        </p:txBody>
      </p:sp>
      <p:sp>
        <p:nvSpPr>
          <p:cNvPr id="60441" name="Freeform 25"/>
          <p:cNvSpPr>
            <a:spLocks/>
          </p:cNvSpPr>
          <p:nvPr/>
        </p:nvSpPr>
        <p:spPr bwMode="auto">
          <a:xfrm>
            <a:off x="6381750" y="3395663"/>
            <a:ext cx="28575" cy="166687"/>
          </a:xfrm>
          <a:custGeom>
            <a:avLst/>
            <a:gdLst>
              <a:gd name="T0" fmla="*/ 2147483647 w 18"/>
              <a:gd name="T1" fmla="*/ 2147483647 h 105"/>
              <a:gd name="T2" fmla="*/ 2147483647 w 18"/>
              <a:gd name="T3" fmla="*/ 2147483647 h 105"/>
              <a:gd name="T4" fmla="*/ 0 w 18"/>
              <a:gd name="T5" fmla="*/ 0 h 105"/>
              <a:gd name="T6" fmla="*/ 0 60000 65536"/>
              <a:gd name="T7" fmla="*/ 0 60000 65536"/>
              <a:gd name="T8" fmla="*/ 0 60000 65536"/>
              <a:gd name="T9" fmla="*/ 0 w 18"/>
              <a:gd name="T10" fmla="*/ 0 h 105"/>
              <a:gd name="T11" fmla="*/ 18 w 18"/>
              <a:gd name="T12" fmla="*/ 105 h 105"/>
            </a:gdLst>
            <a:ahLst/>
            <a:cxnLst>
              <a:cxn ang="T6">
                <a:pos x="T0" y="T1"/>
              </a:cxn>
              <a:cxn ang="T7">
                <a:pos x="T2" y="T3"/>
              </a:cxn>
              <a:cxn ang="T8">
                <a:pos x="T4" y="T5"/>
              </a:cxn>
            </a:cxnLst>
            <a:rect l="T9" t="T10" r="T11" b="T12"/>
            <a:pathLst>
              <a:path w="18" h="105">
                <a:moveTo>
                  <a:pt x="18" y="105"/>
                </a:moveTo>
                <a:cubicBezTo>
                  <a:pt x="18" y="85"/>
                  <a:pt x="18" y="65"/>
                  <a:pt x="15" y="48"/>
                </a:cubicBezTo>
                <a:cubicBezTo>
                  <a:pt x="12" y="31"/>
                  <a:pt x="6" y="15"/>
                  <a:pt x="0" y="0"/>
                </a:cubicBezTo>
              </a:path>
            </a:pathLst>
          </a:custGeom>
          <a:noFill/>
          <a:ln w="38100" cmpd="sng">
            <a:solidFill>
              <a:srgbClr val="000099"/>
            </a:solidFill>
            <a:round/>
            <a:headEnd/>
            <a:tailEnd/>
          </a:ln>
        </p:spPr>
        <p:txBody>
          <a:bodyPr/>
          <a:lstStyle/>
          <a:p>
            <a:endParaRPr lang="en-US"/>
          </a:p>
        </p:txBody>
      </p:sp>
      <p:sp>
        <p:nvSpPr>
          <p:cNvPr id="60442" name="Freeform 26"/>
          <p:cNvSpPr>
            <a:spLocks/>
          </p:cNvSpPr>
          <p:nvPr/>
        </p:nvSpPr>
        <p:spPr bwMode="auto">
          <a:xfrm>
            <a:off x="7167563" y="3457575"/>
            <a:ext cx="42862" cy="152400"/>
          </a:xfrm>
          <a:custGeom>
            <a:avLst/>
            <a:gdLst>
              <a:gd name="T0" fmla="*/ 2147483647 w 27"/>
              <a:gd name="T1" fmla="*/ 2147483647 h 96"/>
              <a:gd name="T2" fmla="*/ 2147483647 w 27"/>
              <a:gd name="T3" fmla="*/ 2147483647 h 96"/>
              <a:gd name="T4" fmla="*/ 0 w 27"/>
              <a:gd name="T5" fmla="*/ 0 h 96"/>
              <a:gd name="T6" fmla="*/ 0 60000 65536"/>
              <a:gd name="T7" fmla="*/ 0 60000 65536"/>
              <a:gd name="T8" fmla="*/ 0 60000 65536"/>
              <a:gd name="T9" fmla="*/ 0 w 27"/>
              <a:gd name="T10" fmla="*/ 0 h 96"/>
              <a:gd name="T11" fmla="*/ 27 w 27"/>
              <a:gd name="T12" fmla="*/ 96 h 96"/>
            </a:gdLst>
            <a:ahLst/>
            <a:cxnLst>
              <a:cxn ang="T6">
                <a:pos x="T0" y="T1"/>
              </a:cxn>
              <a:cxn ang="T7">
                <a:pos x="T2" y="T3"/>
              </a:cxn>
              <a:cxn ang="T8">
                <a:pos x="T4" y="T5"/>
              </a:cxn>
            </a:cxnLst>
            <a:rect l="T9" t="T10" r="T11" b="T12"/>
            <a:pathLst>
              <a:path w="27" h="96">
                <a:moveTo>
                  <a:pt x="27" y="96"/>
                </a:moveTo>
                <a:cubicBezTo>
                  <a:pt x="23" y="78"/>
                  <a:pt x="19" y="61"/>
                  <a:pt x="15" y="45"/>
                </a:cubicBezTo>
                <a:cubicBezTo>
                  <a:pt x="11" y="29"/>
                  <a:pt x="5" y="14"/>
                  <a:pt x="0" y="0"/>
                </a:cubicBezTo>
              </a:path>
            </a:pathLst>
          </a:custGeom>
          <a:noFill/>
          <a:ln w="38100" cmpd="sng">
            <a:solidFill>
              <a:srgbClr val="000099"/>
            </a:solidFill>
            <a:round/>
            <a:headEnd/>
            <a:tailEnd/>
          </a:ln>
        </p:spPr>
        <p:txBody>
          <a:bodyPr/>
          <a:lstStyle/>
          <a:p>
            <a:endParaRPr lang="en-US"/>
          </a:p>
        </p:txBody>
      </p:sp>
      <p:grpSp>
        <p:nvGrpSpPr>
          <p:cNvPr id="4" name="Group 29"/>
          <p:cNvGrpSpPr>
            <a:grpSpLocks/>
          </p:cNvGrpSpPr>
          <p:nvPr/>
        </p:nvGrpSpPr>
        <p:grpSpPr bwMode="auto">
          <a:xfrm>
            <a:off x="5691188" y="4314825"/>
            <a:ext cx="238125" cy="195263"/>
            <a:chOff x="3585" y="2718"/>
            <a:chExt cx="150" cy="123"/>
          </a:xfrm>
        </p:grpSpPr>
        <p:sp>
          <p:nvSpPr>
            <p:cNvPr id="32809" name="Freeform 27"/>
            <p:cNvSpPr>
              <a:spLocks/>
            </p:cNvSpPr>
            <p:nvPr/>
          </p:nvSpPr>
          <p:spPr bwMode="auto">
            <a:xfrm>
              <a:off x="3585" y="2718"/>
              <a:ext cx="150" cy="57"/>
            </a:xfrm>
            <a:custGeom>
              <a:avLst/>
              <a:gdLst>
                <a:gd name="T0" fmla="*/ 0 w 150"/>
                <a:gd name="T1" fmla="*/ 57 h 57"/>
                <a:gd name="T2" fmla="*/ 33 w 150"/>
                <a:gd name="T3" fmla="*/ 48 h 57"/>
                <a:gd name="T4" fmla="*/ 69 w 150"/>
                <a:gd name="T5" fmla="*/ 48 h 57"/>
                <a:gd name="T6" fmla="*/ 102 w 150"/>
                <a:gd name="T7" fmla="*/ 30 h 57"/>
                <a:gd name="T8" fmla="*/ 150 w 150"/>
                <a:gd name="T9" fmla="*/ 0 h 57"/>
                <a:gd name="T10" fmla="*/ 0 60000 65536"/>
                <a:gd name="T11" fmla="*/ 0 60000 65536"/>
                <a:gd name="T12" fmla="*/ 0 60000 65536"/>
                <a:gd name="T13" fmla="*/ 0 60000 65536"/>
                <a:gd name="T14" fmla="*/ 0 60000 65536"/>
                <a:gd name="T15" fmla="*/ 0 w 150"/>
                <a:gd name="T16" fmla="*/ 0 h 57"/>
                <a:gd name="T17" fmla="*/ 150 w 150"/>
                <a:gd name="T18" fmla="*/ 57 h 57"/>
              </a:gdLst>
              <a:ahLst/>
              <a:cxnLst>
                <a:cxn ang="T10">
                  <a:pos x="T0" y="T1"/>
                </a:cxn>
                <a:cxn ang="T11">
                  <a:pos x="T2" y="T3"/>
                </a:cxn>
                <a:cxn ang="T12">
                  <a:pos x="T4" y="T5"/>
                </a:cxn>
                <a:cxn ang="T13">
                  <a:pos x="T6" y="T7"/>
                </a:cxn>
                <a:cxn ang="T14">
                  <a:pos x="T8" y="T9"/>
                </a:cxn>
              </a:cxnLst>
              <a:rect l="T15" t="T16" r="T17" b="T18"/>
              <a:pathLst>
                <a:path w="150" h="57">
                  <a:moveTo>
                    <a:pt x="0" y="57"/>
                  </a:moveTo>
                  <a:cubicBezTo>
                    <a:pt x="11" y="53"/>
                    <a:pt x="22" y="49"/>
                    <a:pt x="33" y="48"/>
                  </a:cubicBezTo>
                  <a:cubicBezTo>
                    <a:pt x="44" y="47"/>
                    <a:pt x="58" y="51"/>
                    <a:pt x="69" y="48"/>
                  </a:cubicBezTo>
                  <a:cubicBezTo>
                    <a:pt x="80" y="45"/>
                    <a:pt x="89" y="38"/>
                    <a:pt x="102" y="30"/>
                  </a:cubicBezTo>
                  <a:cubicBezTo>
                    <a:pt x="115" y="22"/>
                    <a:pt x="132" y="11"/>
                    <a:pt x="150" y="0"/>
                  </a:cubicBezTo>
                </a:path>
              </a:pathLst>
            </a:custGeom>
            <a:noFill/>
            <a:ln w="38100" cmpd="sng">
              <a:solidFill>
                <a:srgbClr val="FF9933"/>
              </a:solidFill>
              <a:round/>
              <a:headEnd/>
              <a:tailEnd/>
            </a:ln>
          </p:spPr>
          <p:txBody>
            <a:bodyPr/>
            <a:lstStyle/>
            <a:p>
              <a:endParaRPr lang="en-US"/>
            </a:p>
          </p:txBody>
        </p:sp>
        <p:sp>
          <p:nvSpPr>
            <p:cNvPr id="32810" name="Freeform 28"/>
            <p:cNvSpPr>
              <a:spLocks/>
            </p:cNvSpPr>
            <p:nvPr/>
          </p:nvSpPr>
          <p:spPr bwMode="auto">
            <a:xfrm>
              <a:off x="3618" y="2757"/>
              <a:ext cx="63" cy="84"/>
            </a:xfrm>
            <a:custGeom>
              <a:avLst/>
              <a:gdLst>
                <a:gd name="T0" fmla="*/ 0 w 63"/>
                <a:gd name="T1" fmla="*/ 84 h 84"/>
                <a:gd name="T2" fmla="*/ 36 w 63"/>
                <a:gd name="T3" fmla="*/ 51 h 84"/>
                <a:gd name="T4" fmla="*/ 63 w 63"/>
                <a:gd name="T5" fmla="*/ 0 h 84"/>
                <a:gd name="T6" fmla="*/ 0 60000 65536"/>
                <a:gd name="T7" fmla="*/ 0 60000 65536"/>
                <a:gd name="T8" fmla="*/ 0 60000 65536"/>
                <a:gd name="T9" fmla="*/ 0 w 63"/>
                <a:gd name="T10" fmla="*/ 0 h 84"/>
                <a:gd name="T11" fmla="*/ 63 w 63"/>
                <a:gd name="T12" fmla="*/ 84 h 84"/>
              </a:gdLst>
              <a:ahLst/>
              <a:cxnLst>
                <a:cxn ang="T6">
                  <a:pos x="T0" y="T1"/>
                </a:cxn>
                <a:cxn ang="T7">
                  <a:pos x="T2" y="T3"/>
                </a:cxn>
                <a:cxn ang="T8">
                  <a:pos x="T4" y="T5"/>
                </a:cxn>
              </a:cxnLst>
              <a:rect l="T9" t="T10" r="T11" b="T12"/>
              <a:pathLst>
                <a:path w="63" h="84">
                  <a:moveTo>
                    <a:pt x="0" y="84"/>
                  </a:moveTo>
                  <a:cubicBezTo>
                    <a:pt x="13" y="74"/>
                    <a:pt x="26" y="65"/>
                    <a:pt x="36" y="51"/>
                  </a:cubicBezTo>
                  <a:cubicBezTo>
                    <a:pt x="46" y="37"/>
                    <a:pt x="54" y="18"/>
                    <a:pt x="63" y="0"/>
                  </a:cubicBezTo>
                </a:path>
              </a:pathLst>
            </a:custGeom>
            <a:noFill/>
            <a:ln w="38100" cmpd="sng">
              <a:solidFill>
                <a:srgbClr val="FF9933"/>
              </a:solidFill>
              <a:round/>
              <a:headEnd/>
              <a:tailEnd/>
            </a:ln>
          </p:spPr>
          <p:txBody>
            <a:bodyPr/>
            <a:lstStyle/>
            <a:p>
              <a:endParaRPr lang="en-US"/>
            </a:p>
          </p:txBody>
        </p:sp>
      </p:grpSp>
      <p:grpSp>
        <p:nvGrpSpPr>
          <p:cNvPr id="5" name="Group 32"/>
          <p:cNvGrpSpPr>
            <a:grpSpLocks/>
          </p:cNvGrpSpPr>
          <p:nvPr/>
        </p:nvGrpSpPr>
        <p:grpSpPr bwMode="auto">
          <a:xfrm>
            <a:off x="5948363" y="3533775"/>
            <a:ext cx="157162" cy="266700"/>
            <a:chOff x="3747" y="2226"/>
            <a:chExt cx="99" cy="168"/>
          </a:xfrm>
        </p:grpSpPr>
        <p:sp>
          <p:nvSpPr>
            <p:cNvPr id="32807" name="Freeform 30"/>
            <p:cNvSpPr>
              <a:spLocks/>
            </p:cNvSpPr>
            <p:nvPr/>
          </p:nvSpPr>
          <p:spPr bwMode="auto">
            <a:xfrm>
              <a:off x="3747" y="2232"/>
              <a:ext cx="96" cy="129"/>
            </a:xfrm>
            <a:custGeom>
              <a:avLst/>
              <a:gdLst>
                <a:gd name="T0" fmla="*/ 0 w 96"/>
                <a:gd name="T1" fmla="*/ 129 h 129"/>
                <a:gd name="T2" fmla="*/ 33 w 96"/>
                <a:gd name="T3" fmla="*/ 81 h 129"/>
                <a:gd name="T4" fmla="*/ 63 w 96"/>
                <a:gd name="T5" fmla="*/ 57 h 129"/>
                <a:gd name="T6" fmla="*/ 84 w 96"/>
                <a:gd name="T7" fmla="*/ 27 h 129"/>
                <a:gd name="T8" fmla="*/ 96 w 96"/>
                <a:gd name="T9" fmla="*/ 0 h 129"/>
                <a:gd name="T10" fmla="*/ 0 60000 65536"/>
                <a:gd name="T11" fmla="*/ 0 60000 65536"/>
                <a:gd name="T12" fmla="*/ 0 60000 65536"/>
                <a:gd name="T13" fmla="*/ 0 60000 65536"/>
                <a:gd name="T14" fmla="*/ 0 60000 65536"/>
                <a:gd name="T15" fmla="*/ 0 w 96"/>
                <a:gd name="T16" fmla="*/ 0 h 129"/>
                <a:gd name="T17" fmla="*/ 96 w 96"/>
                <a:gd name="T18" fmla="*/ 129 h 129"/>
              </a:gdLst>
              <a:ahLst/>
              <a:cxnLst>
                <a:cxn ang="T10">
                  <a:pos x="T0" y="T1"/>
                </a:cxn>
                <a:cxn ang="T11">
                  <a:pos x="T2" y="T3"/>
                </a:cxn>
                <a:cxn ang="T12">
                  <a:pos x="T4" y="T5"/>
                </a:cxn>
                <a:cxn ang="T13">
                  <a:pos x="T6" y="T7"/>
                </a:cxn>
                <a:cxn ang="T14">
                  <a:pos x="T8" y="T9"/>
                </a:cxn>
              </a:cxnLst>
              <a:rect l="T15" t="T16" r="T17" b="T18"/>
              <a:pathLst>
                <a:path w="96" h="129">
                  <a:moveTo>
                    <a:pt x="0" y="129"/>
                  </a:moveTo>
                  <a:cubicBezTo>
                    <a:pt x="11" y="111"/>
                    <a:pt x="23" y="93"/>
                    <a:pt x="33" y="81"/>
                  </a:cubicBezTo>
                  <a:cubicBezTo>
                    <a:pt x="43" y="69"/>
                    <a:pt x="55" y="66"/>
                    <a:pt x="63" y="57"/>
                  </a:cubicBezTo>
                  <a:cubicBezTo>
                    <a:pt x="71" y="48"/>
                    <a:pt x="79" y="36"/>
                    <a:pt x="84" y="27"/>
                  </a:cubicBezTo>
                  <a:cubicBezTo>
                    <a:pt x="89" y="18"/>
                    <a:pt x="92" y="9"/>
                    <a:pt x="96" y="0"/>
                  </a:cubicBezTo>
                </a:path>
              </a:pathLst>
            </a:custGeom>
            <a:noFill/>
            <a:ln w="38100" cmpd="sng">
              <a:solidFill>
                <a:srgbClr val="FF9933"/>
              </a:solidFill>
              <a:round/>
              <a:headEnd/>
              <a:tailEnd/>
            </a:ln>
          </p:spPr>
          <p:txBody>
            <a:bodyPr/>
            <a:lstStyle/>
            <a:p>
              <a:endParaRPr lang="en-US"/>
            </a:p>
          </p:txBody>
        </p:sp>
        <p:sp>
          <p:nvSpPr>
            <p:cNvPr id="32808" name="Freeform 31"/>
            <p:cNvSpPr>
              <a:spLocks/>
            </p:cNvSpPr>
            <p:nvPr/>
          </p:nvSpPr>
          <p:spPr bwMode="auto">
            <a:xfrm>
              <a:off x="3828" y="2226"/>
              <a:ext cx="18" cy="168"/>
            </a:xfrm>
            <a:custGeom>
              <a:avLst/>
              <a:gdLst>
                <a:gd name="T0" fmla="*/ 0 w 18"/>
                <a:gd name="T1" fmla="*/ 168 h 168"/>
                <a:gd name="T2" fmla="*/ 15 w 18"/>
                <a:gd name="T3" fmla="*/ 120 h 168"/>
                <a:gd name="T4" fmla="*/ 18 w 18"/>
                <a:gd name="T5" fmla="*/ 60 h 168"/>
                <a:gd name="T6" fmla="*/ 15 w 18"/>
                <a:gd name="T7" fmla="*/ 27 h 168"/>
                <a:gd name="T8" fmla="*/ 15 w 18"/>
                <a:gd name="T9" fmla="*/ 0 h 168"/>
                <a:gd name="T10" fmla="*/ 0 60000 65536"/>
                <a:gd name="T11" fmla="*/ 0 60000 65536"/>
                <a:gd name="T12" fmla="*/ 0 60000 65536"/>
                <a:gd name="T13" fmla="*/ 0 60000 65536"/>
                <a:gd name="T14" fmla="*/ 0 60000 65536"/>
                <a:gd name="T15" fmla="*/ 0 w 18"/>
                <a:gd name="T16" fmla="*/ 0 h 168"/>
                <a:gd name="T17" fmla="*/ 18 w 18"/>
                <a:gd name="T18" fmla="*/ 168 h 168"/>
              </a:gdLst>
              <a:ahLst/>
              <a:cxnLst>
                <a:cxn ang="T10">
                  <a:pos x="T0" y="T1"/>
                </a:cxn>
                <a:cxn ang="T11">
                  <a:pos x="T2" y="T3"/>
                </a:cxn>
                <a:cxn ang="T12">
                  <a:pos x="T4" y="T5"/>
                </a:cxn>
                <a:cxn ang="T13">
                  <a:pos x="T6" y="T7"/>
                </a:cxn>
                <a:cxn ang="T14">
                  <a:pos x="T8" y="T9"/>
                </a:cxn>
              </a:cxnLst>
              <a:rect l="T15" t="T16" r="T17" b="T18"/>
              <a:pathLst>
                <a:path w="18" h="168">
                  <a:moveTo>
                    <a:pt x="0" y="168"/>
                  </a:moveTo>
                  <a:cubicBezTo>
                    <a:pt x="6" y="153"/>
                    <a:pt x="12" y="138"/>
                    <a:pt x="15" y="120"/>
                  </a:cubicBezTo>
                  <a:cubicBezTo>
                    <a:pt x="18" y="102"/>
                    <a:pt x="18" y="75"/>
                    <a:pt x="18" y="60"/>
                  </a:cubicBezTo>
                  <a:cubicBezTo>
                    <a:pt x="18" y="45"/>
                    <a:pt x="16" y="37"/>
                    <a:pt x="15" y="27"/>
                  </a:cubicBezTo>
                  <a:cubicBezTo>
                    <a:pt x="14" y="17"/>
                    <a:pt x="14" y="8"/>
                    <a:pt x="15" y="0"/>
                  </a:cubicBezTo>
                </a:path>
              </a:pathLst>
            </a:custGeom>
            <a:noFill/>
            <a:ln w="38100" cmpd="sng">
              <a:solidFill>
                <a:srgbClr val="FF9933"/>
              </a:solidFill>
              <a:round/>
              <a:headEnd/>
              <a:tailEnd/>
            </a:ln>
          </p:spPr>
          <p:txBody>
            <a:bodyPr/>
            <a:lstStyle/>
            <a:p>
              <a:endParaRPr lang="en-US"/>
            </a:p>
          </p:txBody>
        </p:sp>
      </p:grpSp>
      <p:grpSp>
        <p:nvGrpSpPr>
          <p:cNvPr id="6" name="Group 35"/>
          <p:cNvGrpSpPr>
            <a:grpSpLocks/>
          </p:cNvGrpSpPr>
          <p:nvPr/>
        </p:nvGrpSpPr>
        <p:grpSpPr bwMode="auto">
          <a:xfrm rot="-3060344">
            <a:off x="6057901" y="2490787"/>
            <a:ext cx="176212" cy="252413"/>
            <a:chOff x="4191" y="1908"/>
            <a:chExt cx="111" cy="159"/>
          </a:xfrm>
        </p:grpSpPr>
        <p:sp>
          <p:nvSpPr>
            <p:cNvPr id="32805" name="Freeform 33"/>
            <p:cNvSpPr>
              <a:spLocks/>
            </p:cNvSpPr>
            <p:nvPr/>
          </p:nvSpPr>
          <p:spPr bwMode="auto">
            <a:xfrm>
              <a:off x="4191" y="1908"/>
              <a:ext cx="48" cy="159"/>
            </a:xfrm>
            <a:custGeom>
              <a:avLst/>
              <a:gdLst>
                <a:gd name="T0" fmla="*/ 48 w 48"/>
                <a:gd name="T1" fmla="*/ 159 h 159"/>
                <a:gd name="T2" fmla="*/ 24 w 48"/>
                <a:gd name="T3" fmla="*/ 114 h 159"/>
                <a:gd name="T4" fmla="*/ 27 w 48"/>
                <a:gd name="T5" fmla="*/ 60 h 159"/>
                <a:gd name="T6" fmla="*/ 0 w 48"/>
                <a:gd name="T7" fmla="*/ 0 h 159"/>
                <a:gd name="T8" fmla="*/ 0 60000 65536"/>
                <a:gd name="T9" fmla="*/ 0 60000 65536"/>
                <a:gd name="T10" fmla="*/ 0 60000 65536"/>
                <a:gd name="T11" fmla="*/ 0 60000 65536"/>
                <a:gd name="T12" fmla="*/ 0 w 48"/>
                <a:gd name="T13" fmla="*/ 0 h 159"/>
                <a:gd name="T14" fmla="*/ 48 w 48"/>
                <a:gd name="T15" fmla="*/ 159 h 159"/>
              </a:gdLst>
              <a:ahLst/>
              <a:cxnLst>
                <a:cxn ang="T8">
                  <a:pos x="T0" y="T1"/>
                </a:cxn>
                <a:cxn ang="T9">
                  <a:pos x="T2" y="T3"/>
                </a:cxn>
                <a:cxn ang="T10">
                  <a:pos x="T4" y="T5"/>
                </a:cxn>
                <a:cxn ang="T11">
                  <a:pos x="T6" y="T7"/>
                </a:cxn>
              </a:cxnLst>
              <a:rect l="T12" t="T13" r="T14" b="T15"/>
              <a:pathLst>
                <a:path w="48" h="159">
                  <a:moveTo>
                    <a:pt x="48" y="159"/>
                  </a:moveTo>
                  <a:cubicBezTo>
                    <a:pt x="37" y="144"/>
                    <a:pt x="27" y="130"/>
                    <a:pt x="24" y="114"/>
                  </a:cubicBezTo>
                  <a:cubicBezTo>
                    <a:pt x="21" y="98"/>
                    <a:pt x="31" y="79"/>
                    <a:pt x="27" y="60"/>
                  </a:cubicBezTo>
                  <a:cubicBezTo>
                    <a:pt x="23" y="41"/>
                    <a:pt x="11" y="20"/>
                    <a:pt x="0" y="0"/>
                  </a:cubicBezTo>
                </a:path>
              </a:pathLst>
            </a:custGeom>
            <a:noFill/>
            <a:ln w="38100" cmpd="sng">
              <a:solidFill>
                <a:srgbClr val="FF9933"/>
              </a:solidFill>
              <a:round/>
              <a:headEnd/>
              <a:tailEnd/>
            </a:ln>
          </p:spPr>
          <p:txBody>
            <a:bodyPr/>
            <a:lstStyle/>
            <a:p>
              <a:endParaRPr lang="en-US"/>
            </a:p>
          </p:txBody>
        </p:sp>
        <p:sp>
          <p:nvSpPr>
            <p:cNvPr id="32806" name="Freeform 34"/>
            <p:cNvSpPr>
              <a:spLocks/>
            </p:cNvSpPr>
            <p:nvPr/>
          </p:nvSpPr>
          <p:spPr bwMode="auto">
            <a:xfrm>
              <a:off x="4194" y="1920"/>
              <a:ext cx="108" cy="108"/>
            </a:xfrm>
            <a:custGeom>
              <a:avLst/>
              <a:gdLst>
                <a:gd name="T0" fmla="*/ 108 w 108"/>
                <a:gd name="T1" fmla="*/ 108 h 108"/>
                <a:gd name="T2" fmla="*/ 81 w 108"/>
                <a:gd name="T3" fmla="*/ 72 h 108"/>
                <a:gd name="T4" fmla="*/ 57 w 108"/>
                <a:gd name="T5" fmla="*/ 45 h 108"/>
                <a:gd name="T6" fmla="*/ 33 w 108"/>
                <a:gd name="T7" fmla="*/ 30 h 108"/>
                <a:gd name="T8" fmla="*/ 0 w 108"/>
                <a:gd name="T9" fmla="*/ 0 h 108"/>
                <a:gd name="T10" fmla="*/ 0 60000 65536"/>
                <a:gd name="T11" fmla="*/ 0 60000 65536"/>
                <a:gd name="T12" fmla="*/ 0 60000 65536"/>
                <a:gd name="T13" fmla="*/ 0 60000 65536"/>
                <a:gd name="T14" fmla="*/ 0 60000 65536"/>
                <a:gd name="T15" fmla="*/ 0 w 108"/>
                <a:gd name="T16" fmla="*/ 0 h 108"/>
                <a:gd name="T17" fmla="*/ 108 w 108"/>
                <a:gd name="T18" fmla="*/ 108 h 108"/>
              </a:gdLst>
              <a:ahLst/>
              <a:cxnLst>
                <a:cxn ang="T10">
                  <a:pos x="T0" y="T1"/>
                </a:cxn>
                <a:cxn ang="T11">
                  <a:pos x="T2" y="T3"/>
                </a:cxn>
                <a:cxn ang="T12">
                  <a:pos x="T4" y="T5"/>
                </a:cxn>
                <a:cxn ang="T13">
                  <a:pos x="T6" y="T7"/>
                </a:cxn>
                <a:cxn ang="T14">
                  <a:pos x="T8" y="T9"/>
                </a:cxn>
              </a:cxnLst>
              <a:rect l="T15" t="T16" r="T17" b="T18"/>
              <a:pathLst>
                <a:path w="108" h="108">
                  <a:moveTo>
                    <a:pt x="108" y="108"/>
                  </a:moveTo>
                  <a:cubicBezTo>
                    <a:pt x="99" y="95"/>
                    <a:pt x="90" y="83"/>
                    <a:pt x="81" y="72"/>
                  </a:cubicBezTo>
                  <a:cubicBezTo>
                    <a:pt x="72" y="61"/>
                    <a:pt x="65" y="52"/>
                    <a:pt x="57" y="45"/>
                  </a:cubicBezTo>
                  <a:cubicBezTo>
                    <a:pt x="49" y="38"/>
                    <a:pt x="42" y="38"/>
                    <a:pt x="33" y="30"/>
                  </a:cubicBezTo>
                  <a:cubicBezTo>
                    <a:pt x="24" y="22"/>
                    <a:pt x="12" y="11"/>
                    <a:pt x="0" y="0"/>
                  </a:cubicBezTo>
                </a:path>
              </a:pathLst>
            </a:custGeom>
            <a:noFill/>
            <a:ln w="38100" cmpd="sng">
              <a:solidFill>
                <a:srgbClr val="FF9933"/>
              </a:solidFill>
              <a:round/>
              <a:headEnd/>
              <a:tailEnd/>
            </a:ln>
          </p:spPr>
          <p:txBody>
            <a:bodyPr/>
            <a:lstStyle/>
            <a:p>
              <a:endParaRPr lang="en-US"/>
            </a:p>
          </p:txBody>
        </p:sp>
      </p:grpSp>
      <p:sp>
        <p:nvSpPr>
          <p:cNvPr id="60453" name="Line 37"/>
          <p:cNvSpPr>
            <a:spLocks noChangeShapeType="1"/>
          </p:cNvSpPr>
          <p:nvPr/>
        </p:nvSpPr>
        <p:spPr bwMode="auto">
          <a:xfrm flipH="1">
            <a:off x="5715000" y="4319588"/>
            <a:ext cx="204788" cy="142875"/>
          </a:xfrm>
          <a:prstGeom prst="line">
            <a:avLst/>
          </a:prstGeom>
          <a:noFill/>
          <a:ln w="38100">
            <a:solidFill>
              <a:srgbClr val="000099"/>
            </a:solidFill>
            <a:round/>
            <a:headEnd/>
            <a:tailEnd type="triangle" w="med" len="med"/>
          </a:ln>
        </p:spPr>
        <p:txBody>
          <a:bodyPr/>
          <a:lstStyle/>
          <a:p>
            <a:endParaRPr lang="en-US"/>
          </a:p>
        </p:txBody>
      </p:sp>
      <p:sp>
        <p:nvSpPr>
          <p:cNvPr id="60454" name="Line 38"/>
          <p:cNvSpPr>
            <a:spLocks noChangeShapeType="1"/>
          </p:cNvSpPr>
          <p:nvPr/>
        </p:nvSpPr>
        <p:spPr bwMode="auto">
          <a:xfrm flipV="1">
            <a:off x="5505450" y="5295900"/>
            <a:ext cx="223838" cy="128588"/>
          </a:xfrm>
          <a:prstGeom prst="line">
            <a:avLst/>
          </a:prstGeom>
          <a:noFill/>
          <a:ln w="38100">
            <a:solidFill>
              <a:srgbClr val="000099"/>
            </a:solidFill>
            <a:round/>
            <a:headEnd/>
            <a:tailEnd type="triangle" w="med" len="med"/>
          </a:ln>
        </p:spPr>
        <p:txBody>
          <a:bodyPr/>
          <a:lstStyle/>
          <a:p>
            <a:endParaRPr lang="en-US"/>
          </a:p>
        </p:txBody>
      </p:sp>
      <p:sp>
        <p:nvSpPr>
          <p:cNvPr id="60455" name="Line 39"/>
          <p:cNvSpPr>
            <a:spLocks noChangeShapeType="1"/>
          </p:cNvSpPr>
          <p:nvPr/>
        </p:nvSpPr>
        <p:spPr bwMode="auto">
          <a:xfrm flipH="1">
            <a:off x="5981700" y="4886325"/>
            <a:ext cx="209550" cy="161925"/>
          </a:xfrm>
          <a:prstGeom prst="line">
            <a:avLst/>
          </a:prstGeom>
          <a:noFill/>
          <a:ln w="38100">
            <a:solidFill>
              <a:srgbClr val="000099"/>
            </a:solidFill>
            <a:round/>
            <a:headEnd/>
            <a:tailEnd type="triangle" w="med" len="med"/>
          </a:ln>
        </p:spPr>
        <p:txBody>
          <a:bodyPr/>
          <a:lstStyle/>
          <a:p>
            <a:endParaRPr lang="en-US"/>
          </a:p>
        </p:txBody>
      </p:sp>
      <p:sp>
        <p:nvSpPr>
          <p:cNvPr id="60456" name="Line 40"/>
          <p:cNvSpPr>
            <a:spLocks noChangeShapeType="1"/>
          </p:cNvSpPr>
          <p:nvPr/>
        </p:nvSpPr>
        <p:spPr bwMode="auto">
          <a:xfrm flipH="1">
            <a:off x="6005513" y="3543300"/>
            <a:ext cx="95250" cy="242888"/>
          </a:xfrm>
          <a:prstGeom prst="line">
            <a:avLst/>
          </a:prstGeom>
          <a:noFill/>
          <a:ln w="38100">
            <a:solidFill>
              <a:srgbClr val="000099"/>
            </a:solidFill>
            <a:round/>
            <a:headEnd/>
            <a:tailEnd type="triangle" w="med" len="med"/>
          </a:ln>
        </p:spPr>
        <p:txBody>
          <a:bodyPr/>
          <a:lstStyle/>
          <a:p>
            <a:endParaRPr lang="en-US"/>
          </a:p>
        </p:txBody>
      </p:sp>
      <p:sp>
        <p:nvSpPr>
          <p:cNvPr id="60457" name="Line 41"/>
          <p:cNvSpPr>
            <a:spLocks noChangeShapeType="1"/>
          </p:cNvSpPr>
          <p:nvPr/>
        </p:nvSpPr>
        <p:spPr bwMode="auto">
          <a:xfrm flipH="1" flipV="1">
            <a:off x="6367463" y="3305175"/>
            <a:ext cx="42862" cy="261938"/>
          </a:xfrm>
          <a:prstGeom prst="line">
            <a:avLst/>
          </a:prstGeom>
          <a:noFill/>
          <a:ln w="38100">
            <a:solidFill>
              <a:srgbClr val="000099"/>
            </a:solidFill>
            <a:round/>
            <a:headEnd/>
            <a:tailEnd type="triangle" w="med" len="med"/>
          </a:ln>
        </p:spPr>
        <p:txBody>
          <a:bodyPr/>
          <a:lstStyle/>
          <a:p>
            <a:endParaRPr lang="en-US"/>
          </a:p>
        </p:txBody>
      </p:sp>
      <p:sp>
        <p:nvSpPr>
          <p:cNvPr id="60458" name="Line 42"/>
          <p:cNvSpPr>
            <a:spLocks noChangeShapeType="1"/>
          </p:cNvSpPr>
          <p:nvPr/>
        </p:nvSpPr>
        <p:spPr bwMode="auto">
          <a:xfrm>
            <a:off x="5995988" y="2605088"/>
            <a:ext cx="223837" cy="38100"/>
          </a:xfrm>
          <a:prstGeom prst="line">
            <a:avLst/>
          </a:prstGeom>
          <a:noFill/>
          <a:ln w="38100">
            <a:solidFill>
              <a:srgbClr val="000099"/>
            </a:solidFill>
            <a:round/>
            <a:headEnd/>
            <a:tailEnd type="triangle" w="med" len="med"/>
          </a:ln>
        </p:spPr>
        <p:txBody>
          <a:bodyPr/>
          <a:lstStyle/>
          <a:p>
            <a:endParaRPr lang="en-US"/>
          </a:p>
        </p:txBody>
      </p:sp>
      <p:sp>
        <p:nvSpPr>
          <p:cNvPr id="60459" name="Line 43"/>
          <p:cNvSpPr>
            <a:spLocks noChangeShapeType="1"/>
          </p:cNvSpPr>
          <p:nvPr/>
        </p:nvSpPr>
        <p:spPr bwMode="auto">
          <a:xfrm flipH="1" flipV="1">
            <a:off x="7134225" y="3367088"/>
            <a:ext cx="76200" cy="228600"/>
          </a:xfrm>
          <a:prstGeom prst="line">
            <a:avLst/>
          </a:prstGeom>
          <a:noFill/>
          <a:ln w="38100">
            <a:solidFill>
              <a:srgbClr val="000099"/>
            </a:solidFill>
            <a:round/>
            <a:headEnd/>
            <a:tailEnd type="triangle" w="med" len="med"/>
          </a:ln>
        </p:spPr>
        <p:txBody>
          <a:bodyPr/>
          <a:lstStyle/>
          <a:p>
            <a:endParaRPr lang="en-US"/>
          </a:p>
        </p:txBody>
      </p:sp>
      <p:sp>
        <p:nvSpPr>
          <p:cNvPr id="60460" name="Line 44"/>
          <p:cNvSpPr>
            <a:spLocks noChangeShapeType="1"/>
          </p:cNvSpPr>
          <p:nvPr/>
        </p:nvSpPr>
        <p:spPr bwMode="auto">
          <a:xfrm flipH="1" flipV="1">
            <a:off x="7586663" y="4448175"/>
            <a:ext cx="14287" cy="238125"/>
          </a:xfrm>
          <a:prstGeom prst="line">
            <a:avLst/>
          </a:prstGeom>
          <a:noFill/>
          <a:ln w="38100">
            <a:solidFill>
              <a:srgbClr val="000099"/>
            </a:solidFill>
            <a:round/>
            <a:headEnd/>
            <a:tailEnd type="triangle" w="med" len="med"/>
          </a:ln>
        </p:spPr>
        <p:txBody>
          <a:bodyPr/>
          <a:lstStyle/>
          <a:p>
            <a:endParaRPr lang="en-US"/>
          </a:p>
        </p:txBody>
      </p:sp>
      <p:sp>
        <p:nvSpPr>
          <p:cNvPr id="60470" name="Line 54"/>
          <p:cNvSpPr>
            <a:spLocks noChangeShapeType="1"/>
          </p:cNvSpPr>
          <p:nvPr/>
        </p:nvSpPr>
        <p:spPr bwMode="auto">
          <a:xfrm flipH="1">
            <a:off x="6062663" y="3386138"/>
            <a:ext cx="323850" cy="290512"/>
          </a:xfrm>
          <a:prstGeom prst="line">
            <a:avLst/>
          </a:prstGeom>
          <a:noFill/>
          <a:ln w="57150">
            <a:solidFill>
              <a:srgbClr val="C0504D"/>
            </a:solidFill>
            <a:prstDash val="sysDot"/>
            <a:round/>
            <a:headEnd/>
            <a:tailEnd type="triangle" w="med" len="med"/>
          </a:ln>
        </p:spPr>
        <p:txBody>
          <a:bodyPr/>
          <a:lstStyle/>
          <a:p>
            <a:endParaRPr lang="en-US"/>
          </a:p>
        </p:txBody>
      </p:sp>
      <p:sp>
        <p:nvSpPr>
          <p:cNvPr id="60471" name="Line 55"/>
          <p:cNvSpPr>
            <a:spLocks noChangeShapeType="1"/>
          </p:cNvSpPr>
          <p:nvPr/>
        </p:nvSpPr>
        <p:spPr bwMode="auto">
          <a:xfrm flipH="1" flipV="1">
            <a:off x="6138863" y="2638425"/>
            <a:ext cx="252412" cy="742950"/>
          </a:xfrm>
          <a:prstGeom prst="line">
            <a:avLst/>
          </a:prstGeom>
          <a:noFill/>
          <a:ln w="57150">
            <a:solidFill>
              <a:srgbClr val="C0504D"/>
            </a:solidFill>
            <a:prstDash val="sysDot"/>
            <a:round/>
            <a:headEnd/>
            <a:tailEnd type="triangle" w="med" len="med"/>
          </a:ln>
        </p:spPr>
        <p:txBody>
          <a:bodyPr/>
          <a:lstStyle/>
          <a:p>
            <a:endParaRPr lang="en-US"/>
          </a:p>
        </p:txBody>
      </p:sp>
      <p:sp>
        <p:nvSpPr>
          <p:cNvPr id="60472" name="Line 56"/>
          <p:cNvSpPr>
            <a:spLocks noChangeShapeType="1"/>
          </p:cNvSpPr>
          <p:nvPr/>
        </p:nvSpPr>
        <p:spPr bwMode="auto">
          <a:xfrm flipH="1">
            <a:off x="5824538" y="3376613"/>
            <a:ext cx="566737" cy="1014412"/>
          </a:xfrm>
          <a:prstGeom prst="line">
            <a:avLst/>
          </a:prstGeom>
          <a:noFill/>
          <a:ln w="57150">
            <a:solidFill>
              <a:srgbClr val="C0504D"/>
            </a:solidFill>
            <a:prstDash val="sysDot"/>
            <a:round/>
            <a:headEnd/>
            <a:tailEnd type="triangle" w="med" len="med"/>
          </a:ln>
        </p:spPr>
        <p:txBody>
          <a:bodyPr/>
          <a:lstStyle/>
          <a:p>
            <a:endParaRPr lang="en-US"/>
          </a:p>
        </p:txBody>
      </p:sp>
      <p:sp>
        <p:nvSpPr>
          <p:cNvPr id="60473" name="Line 57"/>
          <p:cNvSpPr>
            <a:spLocks noChangeShapeType="1"/>
          </p:cNvSpPr>
          <p:nvPr/>
        </p:nvSpPr>
        <p:spPr bwMode="auto">
          <a:xfrm>
            <a:off x="6391275" y="3371850"/>
            <a:ext cx="776288" cy="80963"/>
          </a:xfrm>
          <a:prstGeom prst="line">
            <a:avLst/>
          </a:prstGeom>
          <a:noFill/>
          <a:ln w="57150">
            <a:solidFill>
              <a:srgbClr val="C0504D"/>
            </a:solidFill>
            <a:prstDash val="sysDot"/>
            <a:round/>
            <a:headEnd/>
            <a:tailEnd type="triangle" w="med" len="med"/>
          </a:ln>
        </p:spPr>
        <p:txBody>
          <a:bodyPr/>
          <a:lstStyle/>
          <a:p>
            <a:endParaRPr lang="en-US"/>
          </a:p>
        </p:txBody>
      </p:sp>
      <p:sp>
        <p:nvSpPr>
          <p:cNvPr id="60474" name="Line 58"/>
          <p:cNvSpPr>
            <a:spLocks noChangeShapeType="1"/>
          </p:cNvSpPr>
          <p:nvPr/>
        </p:nvSpPr>
        <p:spPr bwMode="auto">
          <a:xfrm flipH="1">
            <a:off x="5629275" y="3362325"/>
            <a:ext cx="762000" cy="1981200"/>
          </a:xfrm>
          <a:prstGeom prst="line">
            <a:avLst/>
          </a:prstGeom>
          <a:noFill/>
          <a:ln w="57150">
            <a:solidFill>
              <a:srgbClr val="C0504D"/>
            </a:solidFill>
            <a:prstDash val="sysDot"/>
            <a:round/>
            <a:headEnd/>
            <a:tailEnd type="triangle" w="med" len="med"/>
          </a:ln>
        </p:spPr>
        <p:txBody>
          <a:bodyPr/>
          <a:lstStyle/>
          <a:p>
            <a:endParaRPr lang="en-US"/>
          </a:p>
        </p:txBody>
      </p:sp>
      <p:sp>
        <p:nvSpPr>
          <p:cNvPr id="60475" name="Line 59"/>
          <p:cNvSpPr>
            <a:spLocks noChangeShapeType="1"/>
          </p:cNvSpPr>
          <p:nvPr/>
        </p:nvSpPr>
        <p:spPr bwMode="auto">
          <a:xfrm flipH="1">
            <a:off x="6076950" y="3367088"/>
            <a:ext cx="314325" cy="1633537"/>
          </a:xfrm>
          <a:prstGeom prst="line">
            <a:avLst/>
          </a:prstGeom>
          <a:noFill/>
          <a:ln w="57150">
            <a:solidFill>
              <a:srgbClr val="C0504D"/>
            </a:solidFill>
            <a:prstDash val="sysDot"/>
            <a:round/>
            <a:headEnd/>
            <a:tailEnd type="triangle" w="med" len="med"/>
          </a:ln>
        </p:spPr>
        <p:txBody>
          <a:bodyPr/>
          <a:lstStyle/>
          <a:p>
            <a:endParaRPr lang="en-US"/>
          </a:p>
        </p:txBody>
      </p:sp>
      <p:sp>
        <p:nvSpPr>
          <p:cNvPr id="60476" name="Line 60"/>
          <p:cNvSpPr>
            <a:spLocks noChangeShapeType="1"/>
          </p:cNvSpPr>
          <p:nvPr/>
        </p:nvSpPr>
        <p:spPr bwMode="auto">
          <a:xfrm>
            <a:off x="6391275" y="3367088"/>
            <a:ext cx="1204913" cy="1171575"/>
          </a:xfrm>
          <a:prstGeom prst="line">
            <a:avLst/>
          </a:prstGeom>
          <a:noFill/>
          <a:ln w="57150">
            <a:solidFill>
              <a:srgbClr val="C0504D"/>
            </a:solidFill>
            <a:prstDash val="sysDot"/>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419">
                                            <p:txEl>
                                              <p:pRg st="1" end="1"/>
                                            </p:txEl>
                                          </p:spTgt>
                                        </p:tgtEl>
                                        <p:attrNameLst>
                                          <p:attrName>style.visibility</p:attrName>
                                        </p:attrNameLst>
                                      </p:cBhvr>
                                      <p:to>
                                        <p:strVal val="visible"/>
                                      </p:to>
                                    </p:set>
                                    <p:animEffect transition="in" filter="fade">
                                      <p:cBhvr>
                                        <p:cTn id="7" dur="1000"/>
                                        <p:tgtEl>
                                          <p:spTgt spid="60419">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428"/>
                                        </p:tgtEl>
                                        <p:attrNameLst>
                                          <p:attrName>style.visibility</p:attrName>
                                        </p:attrNameLst>
                                      </p:cBhvr>
                                      <p:to>
                                        <p:strVal val="visible"/>
                                      </p:to>
                                    </p:set>
                                    <p:animEffect transition="in" filter="fade">
                                      <p:cBhvr>
                                        <p:cTn id="10" dur="2000"/>
                                        <p:tgtEl>
                                          <p:spTgt spid="604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429"/>
                                        </p:tgtEl>
                                        <p:attrNameLst>
                                          <p:attrName>style.visibility</p:attrName>
                                        </p:attrNameLst>
                                      </p:cBhvr>
                                      <p:to>
                                        <p:strVal val="visible"/>
                                      </p:to>
                                    </p:set>
                                    <p:animEffect transition="in" filter="fade">
                                      <p:cBhvr>
                                        <p:cTn id="13" dur="2000"/>
                                        <p:tgtEl>
                                          <p:spTgt spid="604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0426"/>
                                        </p:tgtEl>
                                        <p:attrNameLst>
                                          <p:attrName>style.visibility</p:attrName>
                                        </p:attrNameLst>
                                      </p:cBhvr>
                                      <p:to>
                                        <p:strVal val="visible"/>
                                      </p:to>
                                    </p:set>
                                    <p:animEffect transition="in" filter="fade">
                                      <p:cBhvr>
                                        <p:cTn id="16" dur="2000"/>
                                        <p:tgtEl>
                                          <p:spTgt spid="604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0424"/>
                                        </p:tgtEl>
                                        <p:attrNameLst>
                                          <p:attrName>style.visibility</p:attrName>
                                        </p:attrNameLst>
                                      </p:cBhvr>
                                      <p:to>
                                        <p:strVal val="visible"/>
                                      </p:to>
                                    </p:set>
                                    <p:animEffect transition="in" filter="fade">
                                      <p:cBhvr>
                                        <p:cTn id="19" dur="2000"/>
                                        <p:tgtEl>
                                          <p:spTgt spid="6042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0425"/>
                                        </p:tgtEl>
                                        <p:attrNameLst>
                                          <p:attrName>style.visibility</p:attrName>
                                        </p:attrNameLst>
                                      </p:cBhvr>
                                      <p:to>
                                        <p:strVal val="visible"/>
                                      </p:to>
                                    </p:set>
                                    <p:animEffect transition="in" filter="fade">
                                      <p:cBhvr>
                                        <p:cTn id="22" dur="2000"/>
                                        <p:tgtEl>
                                          <p:spTgt spid="604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0430"/>
                                        </p:tgtEl>
                                        <p:attrNameLst>
                                          <p:attrName>style.visibility</p:attrName>
                                        </p:attrNameLst>
                                      </p:cBhvr>
                                      <p:to>
                                        <p:strVal val="visible"/>
                                      </p:to>
                                    </p:set>
                                    <p:animEffect transition="in" filter="fade">
                                      <p:cBhvr>
                                        <p:cTn id="25" dur="2000"/>
                                        <p:tgtEl>
                                          <p:spTgt spid="6043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0433"/>
                                        </p:tgtEl>
                                        <p:attrNameLst>
                                          <p:attrName>style.visibility</p:attrName>
                                        </p:attrNameLst>
                                      </p:cBhvr>
                                      <p:to>
                                        <p:strVal val="visible"/>
                                      </p:to>
                                    </p:set>
                                    <p:animEffect transition="in" filter="fade">
                                      <p:cBhvr>
                                        <p:cTn id="28" dur="2000"/>
                                        <p:tgtEl>
                                          <p:spTgt spid="6043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0431"/>
                                        </p:tgtEl>
                                        <p:attrNameLst>
                                          <p:attrName>style.visibility</p:attrName>
                                        </p:attrNameLst>
                                      </p:cBhvr>
                                      <p:to>
                                        <p:strVal val="visible"/>
                                      </p:to>
                                    </p:set>
                                    <p:animEffect transition="in" filter="fade">
                                      <p:cBhvr>
                                        <p:cTn id="31" dur="2000"/>
                                        <p:tgtEl>
                                          <p:spTgt spid="6043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0419">
                                            <p:txEl>
                                              <p:pRg st="2" end="2"/>
                                            </p:txEl>
                                          </p:spTgt>
                                        </p:tgtEl>
                                        <p:attrNameLst>
                                          <p:attrName>style.visibility</p:attrName>
                                        </p:attrNameLst>
                                      </p:cBhvr>
                                      <p:to>
                                        <p:strVal val="visible"/>
                                      </p:to>
                                    </p:set>
                                    <p:animEffect transition="in" filter="fade">
                                      <p:cBhvr>
                                        <p:cTn id="36" dur="1000"/>
                                        <p:tgtEl>
                                          <p:spTgt spid="60419">
                                            <p:txEl>
                                              <p:pRg st="2" end="2"/>
                                            </p:txEl>
                                          </p:spTgt>
                                        </p:tgtEl>
                                      </p:cBhvr>
                                    </p:animEffect>
                                  </p:childTnLst>
                                </p:cTn>
                              </p:par>
                              <p:par>
                                <p:cTn id="37" presetID="22" presetClass="entr" presetSubtype="8"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left)">
                                      <p:cBhvr>
                                        <p:cTn id="39" dur="1000"/>
                                        <p:tgtEl>
                                          <p:spTgt spid="2"/>
                                        </p:tgtEl>
                                      </p:cBhvr>
                                    </p:animEffect>
                                  </p:childTnLst>
                                </p:cTn>
                              </p:par>
                              <p:par>
                                <p:cTn id="40" presetID="22" presetClass="entr" presetSubtype="2" fill="hold"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right)">
                                      <p:cBhvr>
                                        <p:cTn id="42" dur="1000"/>
                                        <p:tgtEl>
                                          <p:spTgt spid="3"/>
                                        </p:tgtEl>
                                      </p:cBhvr>
                                    </p:animEffect>
                                  </p:childTnLst>
                                </p:cTn>
                              </p:par>
                              <p:par>
                                <p:cTn id="43" presetID="22" presetClass="entr" presetSubtype="2"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right)">
                                      <p:cBhvr>
                                        <p:cTn id="45" dur="1000"/>
                                        <p:tgtEl>
                                          <p:spTgt spid="4"/>
                                        </p:tgtEl>
                                      </p:cBhvr>
                                    </p:animEffect>
                                  </p:childTnLst>
                                </p:cTn>
                              </p:par>
                              <p:par>
                                <p:cTn id="46" presetID="22" presetClass="entr" presetSubtype="1" fill="hold"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up)">
                                      <p:cBhvr>
                                        <p:cTn id="48" dur="1000"/>
                                        <p:tgtEl>
                                          <p:spTgt spid="5"/>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60441"/>
                                        </p:tgtEl>
                                        <p:attrNameLst>
                                          <p:attrName>style.visibility</p:attrName>
                                        </p:attrNameLst>
                                      </p:cBhvr>
                                      <p:to>
                                        <p:strVal val="visible"/>
                                      </p:to>
                                    </p:set>
                                    <p:animEffect transition="in" filter="wipe(down)">
                                      <p:cBhvr>
                                        <p:cTn id="51" dur="1000"/>
                                        <p:tgtEl>
                                          <p:spTgt spid="60441"/>
                                        </p:tgtEl>
                                      </p:cBhvr>
                                    </p:animEffect>
                                  </p:childTnLst>
                                </p:cTn>
                              </p:par>
                              <p:par>
                                <p:cTn id="52" presetID="22" presetClass="entr" presetSubtype="8" fill="hold"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ipe(left)">
                                      <p:cBhvr>
                                        <p:cTn id="54" dur="1000"/>
                                        <p:tgtEl>
                                          <p:spTgt spid="6"/>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60442"/>
                                        </p:tgtEl>
                                        <p:attrNameLst>
                                          <p:attrName>style.visibility</p:attrName>
                                        </p:attrNameLst>
                                      </p:cBhvr>
                                      <p:to>
                                        <p:strVal val="visible"/>
                                      </p:to>
                                    </p:set>
                                    <p:animEffect transition="in" filter="wipe(down)">
                                      <p:cBhvr>
                                        <p:cTn id="57" dur="1000"/>
                                        <p:tgtEl>
                                          <p:spTgt spid="60442"/>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60440"/>
                                        </p:tgtEl>
                                        <p:attrNameLst>
                                          <p:attrName>style.visibility</p:attrName>
                                        </p:attrNameLst>
                                      </p:cBhvr>
                                      <p:to>
                                        <p:strVal val="visible"/>
                                      </p:to>
                                    </p:set>
                                    <p:animEffect transition="in" filter="wipe(down)">
                                      <p:cBhvr>
                                        <p:cTn id="60" dur="1000"/>
                                        <p:tgtEl>
                                          <p:spTgt spid="6044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60419">
                                            <p:txEl>
                                              <p:pRg st="3" end="3"/>
                                            </p:txEl>
                                          </p:spTgt>
                                        </p:tgtEl>
                                        <p:attrNameLst>
                                          <p:attrName>style.visibility</p:attrName>
                                        </p:attrNameLst>
                                      </p:cBhvr>
                                      <p:to>
                                        <p:strVal val="visible"/>
                                      </p:to>
                                    </p:set>
                                    <p:animEffect transition="in" filter="fade">
                                      <p:cBhvr>
                                        <p:cTn id="65" dur="1000"/>
                                        <p:tgtEl>
                                          <p:spTgt spid="60419">
                                            <p:txEl>
                                              <p:pRg st="3" end="3"/>
                                            </p:txEl>
                                          </p:spTgt>
                                        </p:tgtEl>
                                      </p:cBhvr>
                                    </p:animEffect>
                                  </p:childTnLst>
                                </p:cTn>
                              </p:par>
                              <p:par>
                                <p:cTn id="66" presetID="1" presetClass="exit" presetSubtype="0" fill="hold" nodeType="withEffect">
                                  <p:stCondLst>
                                    <p:cond delay="0"/>
                                  </p:stCondLst>
                                  <p:childTnLst>
                                    <p:set>
                                      <p:cBhvr>
                                        <p:cTn id="67" dur="1" fill="hold">
                                          <p:stCondLst>
                                            <p:cond delay="0"/>
                                          </p:stCondLst>
                                        </p:cTn>
                                        <p:tgtEl>
                                          <p:spTgt spid="2"/>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3"/>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4"/>
                                        </p:tgtEl>
                                        <p:attrNameLst>
                                          <p:attrName>style.visibility</p:attrName>
                                        </p:attrNameLst>
                                      </p:cBhvr>
                                      <p:to>
                                        <p:strVal val="hidden"/>
                                      </p:to>
                                    </p:set>
                                  </p:childTnLst>
                                </p:cTn>
                              </p:par>
                              <p:par>
                                <p:cTn id="72" presetID="1" presetClass="exit" presetSubtype="0" fill="hold" nodeType="withEffect">
                                  <p:stCondLst>
                                    <p:cond delay="0"/>
                                  </p:stCondLst>
                                  <p:childTnLst>
                                    <p:set>
                                      <p:cBhvr>
                                        <p:cTn id="73" dur="1" fill="hold">
                                          <p:stCondLst>
                                            <p:cond delay="0"/>
                                          </p:stCondLst>
                                        </p:cTn>
                                        <p:tgtEl>
                                          <p:spTgt spid="5"/>
                                        </p:tgtEl>
                                        <p:attrNameLst>
                                          <p:attrName>style.visibility</p:attrName>
                                        </p:attrNameLst>
                                      </p:cBhvr>
                                      <p:to>
                                        <p:strVal val="hidden"/>
                                      </p:to>
                                    </p:set>
                                  </p:childTnLst>
                                </p:cTn>
                              </p:par>
                              <p:par>
                                <p:cTn id="74" presetID="1" presetClass="exit" presetSubtype="0" fill="hold" grpId="1" nodeType="withEffect">
                                  <p:stCondLst>
                                    <p:cond delay="0"/>
                                  </p:stCondLst>
                                  <p:childTnLst>
                                    <p:set>
                                      <p:cBhvr>
                                        <p:cTn id="75" dur="1" fill="hold">
                                          <p:stCondLst>
                                            <p:cond delay="0"/>
                                          </p:stCondLst>
                                        </p:cTn>
                                        <p:tgtEl>
                                          <p:spTgt spid="60441"/>
                                        </p:tgtEl>
                                        <p:attrNameLst>
                                          <p:attrName>style.visibility</p:attrName>
                                        </p:attrNameLst>
                                      </p:cBhvr>
                                      <p:to>
                                        <p:strVal val="hidden"/>
                                      </p:to>
                                    </p:set>
                                  </p:childTnLst>
                                </p:cTn>
                              </p:par>
                              <p:par>
                                <p:cTn id="76" presetID="1" presetClass="exit" presetSubtype="0" fill="hold" nodeType="withEffect">
                                  <p:stCondLst>
                                    <p:cond delay="0"/>
                                  </p:stCondLst>
                                  <p:childTnLst>
                                    <p:set>
                                      <p:cBhvr>
                                        <p:cTn id="77" dur="1" fill="hold">
                                          <p:stCondLst>
                                            <p:cond delay="0"/>
                                          </p:stCondLst>
                                        </p:cTn>
                                        <p:tgtEl>
                                          <p:spTgt spid="6"/>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60442"/>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60440"/>
                                        </p:tgtEl>
                                        <p:attrNameLst>
                                          <p:attrName>style.visibility</p:attrName>
                                        </p:attrNameLst>
                                      </p:cBhvr>
                                      <p:to>
                                        <p:strVal val="hidden"/>
                                      </p:to>
                                    </p:set>
                                  </p:childTnLst>
                                </p:cTn>
                              </p:par>
                              <p:par>
                                <p:cTn id="82" presetID="10" presetClass="entr" presetSubtype="0" fill="hold" grpId="0" nodeType="withEffect">
                                  <p:stCondLst>
                                    <p:cond delay="0"/>
                                  </p:stCondLst>
                                  <p:childTnLst>
                                    <p:set>
                                      <p:cBhvr>
                                        <p:cTn id="83" dur="1" fill="hold">
                                          <p:stCondLst>
                                            <p:cond delay="0"/>
                                          </p:stCondLst>
                                        </p:cTn>
                                        <p:tgtEl>
                                          <p:spTgt spid="60454"/>
                                        </p:tgtEl>
                                        <p:attrNameLst>
                                          <p:attrName>style.visibility</p:attrName>
                                        </p:attrNameLst>
                                      </p:cBhvr>
                                      <p:to>
                                        <p:strVal val="visible"/>
                                      </p:to>
                                    </p:set>
                                    <p:animEffect transition="in" filter="fade">
                                      <p:cBhvr>
                                        <p:cTn id="84" dur="2000"/>
                                        <p:tgtEl>
                                          <p:spTgt spid="60454"/>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0455"/>
                                        </p:tgtEl>
                                        <p:attrNameLst>
                                          <p:attrName>style.visibility</p:attrName>
                                        </p:attrNameLst>
                                      </p:cBhvr>
                                      <p:to>
                                        <p:strVal val="visible"/>
                                      </p:to>
                                    </p:set>
                                    <p:animEffect transition="in" filter="fade">
                                      <p:cBhvr>
                                        <p:cTn id="87" dur="2000"/>
                                        <p:tgtEl>
                                          <p:spTgt spid="60455"/>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60453"/>
                                        </p:tgtEl>
                                        <p:attrNameLst>
                                          <p:attrName>style.visibility</p:attrName>
                                        </p:attrNameLst>
                                      </p:cBhvr>
                                      <p:to>
                                        <p:strVal val="visible"/>
                                      </p:to>
                                    </p:set>
                                    <p:animEffect transition="in" filter="fade">
                                      <p:cBhvr>
                                        <p:cTn id="90" dur="2000"/>
                                        <p:tgtEl>
                                          <p:spTgt spid="60453"/>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60456"/>
                                        </p:tgtEl>
                                        <p:attrNameLst>
                                          <p:attrName>style.visibility</p:attrName>
                                        </p:attrNameLst>
                                      </p:cBhvr>
                                      <p:to>
                                        <p:strVal val="visible"/>
                                      </p:to>
                                    </p:set>
                                    <p:animEffect transition="in" filter="fade">
                                      <p:cBhvr>
                                        <p:cTn id="93" dur="2000"/>
                                        <p:tgtEl>
                                          <p:spTgt spid="6045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60457"/>
                                        </p:tgtEl>
                                        <p:attrNameLst>
                                          <p:attrName>style.visibility</p:attrName>
                                        </p:attrNameLst>
                                      </p:cBhvr>
                                      <p:to>
                                        <p:strVal val="visible"/>
                                      </p:to>
                                    </p:set>
                                    <p:animEffect transition="in" filter="fade">
                                      <p:cBhvr>
                                        <p:cTn id="96" dur="2000"/>
                                        <p:tgtEl>
                                          <p:spTgt spid="60457"/>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60458"/>
                                        </p:tgtEl>
                                        <p:attrNameLst>
                                          <p:attrName>style.visibility</p:attrName>
                                        </p:attrNameLst>
                                      </p:cBhvr>
                                      <p:to>
                                        <p:strVal val="visible"/>
                                      </p:to>
                                    </p:set>
                                    <p:animEffect transition="in" filter="fade">
                                      <p:cBhvr>
                                        <p:cTn id="99" dur="2000"/>
                                        <p:tgtEl>
                                          <p:spTgt spid="60458"/>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60459"/>
                                        </p:tgtEl>
                                        <p:attrNameLst>
                                          <p:attrName>style.visibility</p:attrName>
                                        </p:attrNameLst>
                                      </p:cBhvr>
                                      <p:to>
                                        <p:strVal val="visible"/>
                                      </p:to>
                                    </p:set>
                                    <p:animEffect transition="in" filter="fade">
                                      <p:cBhvr>
                                        <p:cTn id="102" dur="2000"/>
                                        <p:tgtEl>
                                          <p:spTgt spid="60459"/>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60460"/>
                                        </p:tgtEl>
                                        <p:attrNameLst>
                                          <p:attrName>style.visibility</p:attrName>
                                        </p:attrNameLst>
                                      </p:cBhvr>
                                      <p:to>
                                        <p:strVal val="visible"/>
                                      </p:to>
                                    </p:set>
                                    <p:animEffect transition="in" filter="fade">
                                      <p:cBhvr>
                                        <p:cTn id="105" dur="2000"/>
                                        <p:tgtEl>
                                          <p:spTgt spid="60460"/>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60419">
                                            <p:txEl>
                                              <p:pRg st="4" end="4"/>
                                            </p:txEl>
                                          </p:spTgt>
                                        </p:tgtEl>
                                        <p:attrNameLst>
                                          <p:attrName>style.visibility</p:attrName>
                                        </p:attrNameLst>
                                      </p:cBhvr>
                                      <p:to>
                                        <p:strVal val="visible"/>
                                      </p:to>
                                    </p:set>
                                    <p:animEffect transition="in" filter="fade">
                                      <p:cBhvr>
                                        <p:cTn id="110" dur="1000"/>
                                        <p:tgtEl>
                                          <p:spTgt spid="60419">
                                            <p:txEl>
                                              <p:pRg st="4" end="4"/>
                                            </p:txEl>
                                          </p:spTgt>
                                        </p:tgtEl>
                                      </p:cBhvr>
                                    </p:animEffect>
                                  </p:childTnLst>
                                </p:cTn>
                              </p:par>
                              <p:par>
                                <p:cTn id="111" presetID="1" presetClass="exit" presetSubtype="0" fill="hold" grpId="1" nodeType="withEffect">
                                  <p:stCondLst>
                                    <p:cond delay="0"/>
                                  </p:stCondLst>
                                  <p:childTnLst>
                                    <p:set>
                                      <p:cBhvr>
                                        <p:cTn id="112" dur="1" fill="hold">
                                          <p:stCondLst>
                                            <p:cond delay="0"/>
                                          </p:stCondLst>
                                        </p:cTn>
                                        <p:tgtEl>
                                          <p:spTgt spid="60460"/>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60459"/>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60458"/>
                                        </p:tgtEl>
                                        <p:attrNameLst>
                                          <p:attrName>style.visibility</p:attrName>
                                        </p:attrNameLst>
                                      </p:cBhvr>
                                      <p:to>
                                        <p:strVal val="hidden"/>
                                      </p:to>
                                    </p:set>
                                  </p:childTnLst>
                                </p:cTn>
                              </p:par>
                              <p:par>
                                <p:cTn id="117" presetID="1" presetClass="exit" presetSubtype="0" fill="hold" grpId="1" nodeType="withEffect">
                                  <p:stCondLst>
                                    <p:cond delay="0"/>
                                  </p:stCondLst>
                                  <p:childTnLst>
                                    <p:set>
                                      <p:cBhvr>
                                        <p:cTn id="118" dur="1" fill="hold">
                                          <p:stCondLst>
                                            <p:cond delay="0"/>
                                          </p:stCondLst>
                                        </p:cTn>
                                        <p:tgtEl>
                                          <p:spTgt spid="60457"/>
                                        </p:tgtEl>
                                        <p:attrNameLst>
                                          <p:attrName>style.visibility</p:attrName>
                                        </p:attrNameLst>
                                      </p:cBhvr>
                                      <p:to>
                                        <p:strVal val="hidden"/>
                                      </p:to>
                                    </p:set>
                                  </p:childTnLst>
                                </p:cTn>
                              </p:par>
                              <p:par>
                                <p:cTn id="119" presetID="1" presetClass="exit" presetSubtype="0" fill="hold" grpId="1" nodeType="withEffect">
                                  <p:stCondLst>
                                    <p:cond delay="0"/>
                                  </p:stCondLst>
                                  <p:childTnLst>
                                    <p:set>
                                      <p:cBhvr>
                                        <p:cTn id="120" dur="1" fill="hold">
                                          <p:stCondLst>
                                            <p:cond delay="0"/>
                                          </p:stCondLst>
                                        </p:cTn>
                                        <p:tgtEl>
                                          <p:spTgt spid="60456"/>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60453"/>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60455"/>
                                        </p:tgtEl>
                                        <p:attrNameLst>
                                          <p:attrName>style.visibility</p:attrName>
                                        </p:attrNameLst>
                                      </p:cBhvr>
                                      <p:to>
                                        <p:strVal val="hidden"/>
                                      </p:to>
                                    </p:set>
                                  </p:childTnLst>
                                </p:cTn>
                              </p:par>
                              <p:par>
                                <p:cTn id="125" presetID="1" presetClass="exit" presetSubtype="0" fill="hold" grpId="1" nodeType="withEffect">
                                  <p:stCondLst>
                                    <p:cond delay="0"/>
                                  </p:stCondLst>
                                  <p:childTnLst>
                                    <p:set>
                                      <p:cBhvr>
                                        <p:cTn id="126" dur="1" fill="hold">
                                          <p:stCondLst>
                                            <p:cond delay="0"/>
                                          </p:stCondLst>
                                        </p:cTn>
                                        <p:tgtEl>
                                          <p:spTgt spid="60454"/>
                                        </p:tgtEl>
                                        <p:attrNameLst>
                                          <p:attrName>style.visibility</p:attrName>
                                        </p:attrNameLst>
                                      </p:cBhvr>
                                      <p:to>
                                        <p:strVal val="hidden"/>
                                      </p:to>
                                    </p:set>
                                  </p:childTnLst>
                                </p:cTn>
                              </p:par>
                              <p:par>
                                <p:cTn id="127" presetID="22" presetClass="entr" presetSubtype="2" fill="hold" grpId="0" nodeType="withEffect">
                                  <p:stCondLst>
                                    <p:cond delay="0"/>
                                  </p:stCondLst>
                                  <p:childTnLst>
                                    <p:set>
                                      <p:cBhvr>
                                        <p:cTn id="128" dur="1" fill="hold">
                                          <p:stCondLst>
                                            <p:cond delay="0"/>
                                          </p:stCondLst>
                                        </p:cTn>
                                        <p:tgtEl>
                                          <p:spTgt spid="60470"/>
                                        </p:tgtEl>
                                        <p:attrNameLst>
                                          <p:attrName>style.visibility</p:attrName>
                                        </p:attrNameLst>
                                      </p:cBhvr>
                                      <p:to>
                                        <p:strVal val="visible"/>
                                      </p:to>
                                    </p:set>
                                    <p:animEffect transition="in" filter="wipe(right)">
                                      <p:cBhvr>
                                        <p:cTn id="129" dur="2000"/>
                                        <p:tgtEl>
                                          <p:spTgt spid="60470"/>
                                        </p:tgtEl>
                                      </p:cBhvr>
                                    </p:animEffect>
                                  </p:childTnLst>
                                </p:cTn>
                              </p:par>
                              <p:par>
                                <p:cTn id="130" presetID="22" presetClass="entr" presetSubtype="1" fill="hold" grpId="0" nodeType="withEffect">
                                  <p:stCondLst>
                                    <p:cond delay="0"/>
                                  </p:stCondLst>
                                  <p:childTnLst>
                                    <p:set>
                                      <p:cBhvr>
                                        <p:cTn id="131" dur="1" fill="hold">
                                          <p:stCondLst>
                                            <p:cond delay="0"/>
                                          </p:stCondLst>
                                        </p:cTn>
                                        <p:tgtEl>
                                          <p:spTgt spid="60472"/>
                                        </p:tgtEl>
                                        <p:attrNameLst>
                                          <p:attrName>style.visibility</p:attrName>
                                        </p:attrNameLst>
                                      </p:cBhvr>
                                      <p:to>
                                        <p:strVal val="visible"/>
                                      </p:to>
                                    </p:set>
                                    <p:animEffect transition="in" filter="wipe(up)">
                                      <p:cBhvr>
                                        <p:cTn id="132" dur="2000"/>
                                        <p:tgtEl>
                                          <p:spTgt spid="60472"/>
                                        </p:tgtEl>
                                      </p:cBhvr>
                                    </p:animEffect>
                                  </p:childTnLst>
                                </p:cTn>
                              </p:par>
                              <p:par>
                                <p:cTn id="133" presetID="22" presetClass="entr" presetSubtype="1" fill="hold" grpId="0" nodeType="withEffect">
                                  <p:stCondLst>
                                    <p:cond delay="0"/>
                                  </p:stCondLst>
                                  <p:childTnLst>
                                    <p:set>
                                      <p:cBhvr>
                                        <p:cTn id="134" dur="1" fill="hold">
                                          <p:stCondLst>
                                            <p:cond delay="0"/>
                                          </p:stCondLst>
                                        </p:cTn>
                                        <p:tgtEl>
                                          <p:spTgt spid="60474"/>
                                        </p:tgtEl>
                                        <p:attrNameLst>
                                          <p:attrName>style.visibility</p:attrName>
                                        </p:attrNameLst>
                                      </p:cBhvr>
                                      <p:to>
                                        <p:strVal val="visible"/>
                                      </p:to>
                                    </p:set>
                                    <p:animEffect transition="in" filter="wipe(up)">
                                      <p:cBhvr>
                                        <p:cTn id="135" dur="2000"/>
                                        <p:tgtEl>
                                          <p:spTgt spid="60474"/>
                                        </p:tgtEl>
                                      </p:cBhvr>
                                    </p:animEffect>
                                  </p:childTnLst>
                                </p:cTn>
                              </p:par>
                              <p:par>
                                <p:cTn id="136" presetID="22" presetClass="entr" presetSubtype="1" fill="hold" grpId="0" nodeType="withEffect">
                                  <p:stCondLst>
                                    <p:cond delay="0"/>
                                  </p:stCondLst>
                                  <p:childTnLst>
                                    <p:set>
                                      <p:cBhvr>
                                        <p:cTn id="137" dur="1" fill="hold">
                                          <p:stCondLst>
                                            <p:cond delay="0"/>
                                          </p:stCondLst>
                                        </p:cTn>
                                        <p:tgtEl>
                                          <p:spTgt spid="60475"/>
                                        </p:tgtEl>
                                        <p:attrNameLst>
                                          <p:attrName>style.visibility</p:attrName>
                                        </p:attrNameLst>
                                      </p:cBhvr>
                                      <p:to>
                                        <p:strVal val="visible"/>
                                      </p:to>
                                    </p:set>
                                    <p:animEffect transition="in" filter="wipe(up)">
                                      <p:cBhvr>
                                        <p:cTn id="138" dur="2000"/>
                                        <p:tgtEl>
                                          <p:spTgt spid="60475"/>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60471"/>
                                        </p:tgtEl>
                                        <p:attrNameLst>
                                          <p:attrName>style.visibility</p:attrName>
                                        </p:attrNameLst>
                                      </p:cBhvr>
                                      <p:to>
                                        <p:strVal val="visible"/>
                                      </p:to>
                                    </p:set>
                                    <p:animEffect transition="in" filter="wipe(down)">
                                      <p:cBhvr>
                                        <p:cTn id="141" dur="2000"/>
                                        <p:tgtEl>
                                          <p:spTgt spid="60471"/>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60473"/>
                                        </p:tgtEl>
                                        <p:attrNameLst>
                                          <p:attrName>style.visibility</p:attrName>
                                        </p:attrNameLst>
                                      </p:cBhvr>
                                      <p:to>
                                        <p:strVal val="visible"/>
                                      </p:to>
                                    </p:set>
                                    <p:animEffect transition="in" filter="wipe(left)">
                                      <p:cBhvr>
                                        <p:cTn id="144" dur="2000"/>
                                        <p:tgtEl>
                                          <p:spTgt spid="60473"/>
                                        </p:tgtEl>
                                      </p:cBhvr>
                                    </p:animEffect>
                                  </p:childTnLst>
                                </p:cTn>
                              </p:par>
                              <p:par>
                                <p:cTn id="145" presetID="22" presetClass="entr" presetSubtype="1" fill="hold" grpId="0" nodeType="withEffect">
                                  <p:stCondLst>
                                    <p:cond delay="0"/>
                                  </p:stCondLst>
                                  <p:childTnLst>
                                    <p:set>
                                      <p:cBhvr>
                                        <p:cTn id="146" dur="1" fill="hold">
                                          <p:stCondLst>
                                            <p:cond delay="0"/>
                                          </p:stCondLst>
                                        </p:cTn>
                                        <p:tgtEl>
                                          <p:spTgt spid="60476"/>
                                        </p:tgtEl>
                                        <p:attrNameLst>
                                          <p:attrName>style.visibility</p:attrName>
                                        </p:attrNameLst>
                                      </p:cBhvr>
                                      <p:to>
                                        <p:strVal val="visible"/>
                                      </p:to>
                                    </p:set>
                                    <p:animEffect transition="in" filter="wipe(up)">
                                      <p:cBhvr>
                                        <p:cTn id="147" dur="2000"/>
                                        <p:tgtEl>
                                          <p:spTgt spid="60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4" grpId="0" animBg="1"/>
      <p:bldP spid="60425" grpId="0" animBg="1"/>
      <p:bldP spid="60426" grpId="0" animBg="1"/>
      <p:bldP spid="60428" grpId="0" animBg="1"/>
      <p:bldP spid="60429" grpId="0" animBg="1"/>
      <p:bldP spid="60430" grpId="0" animBg="1"/>
      <p:bldP spid="60431" grpId="0" animBg="1"/>
      <p:bldP spid="60433" grpId="0" animBg="1"/>
      <p:bldP spid="60440" grpId="0" animBg="1"/>
      <p:bldP spid="60440" grpId="1" animBg="1"/>
      <p:bldP spid="60441" grpId="0" animBg="1"/>
      <p:bldP spid="60441" grpId="1" animBg="1"/>
      <p:bldP spid="60442" grpId="0" animBg="1"/>
      <p:bldP spid="60442" grpId="1" animBg="1"/>
      <p:bldP spid="60453" grpId="0" animBg="1"/>
      <p:bldP spid="60453" grpId="1" animBg="1"/>
      <p:bldP spid="60454" grpId="0" animBg="1"/>
      <p:bldP spid="60454" grpId="1" animBg="1"/>
      <p:bldP spid="60455" grpId="0" animBg="1"/>
      <p:bldP spid="60455" grpId="1" animBg="1"/>
      <p:bldP spid="60456" grpId="0" animBg="1"/>
      <p:bldP spid="60456" grpId="1" animBg="1"/>
      <p:bldP spid="60457" grpId="0" animBg="1"/>
      <p:bldP spid="60457" grpId="1" animBg="1"/>
      <p:bldP spid="60458" grpId="0" animBg="1"/>
      <p:bldP spid="60458" grpId="1" animBg="1"/>
      <p:bldP spid="60459" grpId="0" animBg="1"/>
      <p:bldP spid="60459" grpId="1" animBg="1"/>
      <p:bldP spid="60460" grpId="0" animBg="1"/>
      <p:bldP spid="60460" grpId="1" animBg="1"/>
      <p:bldP spid="60470" grpId="0" animBg="1"/>
      <p:bldP spid="60471" grpId="0" animBg="1"/>
      <p:bldP spid="60472" grpId="0" animBg="1"/>
      <p:bldP spid="60473" grpId="0" animBg="1"/>
      <p:bldP spid="60474" grpId="0" animBg="1"/>
      <p:bldP spid="60475" grpId="0" animBg="1"/>
      <p:bldP spid="6047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Lift"/>
          <p:cNvPicPr>
            <a:picLocks noGrp="1" noChangeAspect="1" noChangeArrowheads="1"/>
          </p:cNvPicPr>
          <p:nvPr>
            <p:ph/>
          </p:nvPr>
        </p:nvPicPr>
        <p:blipFill>
          <a:blip r:embed="rId2" cstate="print"/>
          <a:srcRect l="-1888" r="-5661"/>
          <a:stretch>
            <a:fillRect/>
          </a:stretch>
        </p:blipFill>
        <p:spPr>
          <a:xfrm>
            <a:off x="914400" y="2209800"/>
            <a:ext cx="3127375" cy="4316413"/>
          </a:xfrm>
          <a:solidFill>
            <a:schemeClr val="tx1"/>
          </a:solidFill>
          <a:ln w="38100">
            <a:solidFill>
              <a:srgbClr val="C0504D"/>
            </a:solidFill>
          </a:ln>
        </p:spPr>
      </p:pic>
      <p:sp>
        <p:nvSpPr>
          <p:cNvPr id="15363" name="Slide Number Placeholder 4"/>
          <p:cNvSpPr>
            <a:spLocks noGrp="1"/>
          </p:cNvSpPr>
          <p:nvPr>
            <p:ph type="sldNum" sz="quarter" idx="12"/>
          </p:nvPr>
        </p:nvSpPr>
        <p:spPr>
          <a:noFill/>
        </p:spPr>
        <p:txBody>
          <a:bodyPr/>
          <a:lstStyle/>
          <a:p>
            <a:fld id="{F3D34BD0-23E8-4E5A-AAC0-C551F1618B06}" type="slidenum">
              <a:rPr lang="en-US" smtClean="0"/>
              <a:pPr/>
              <a:t>12</a:t>
            </a:fld>
            <a:endParaRPr lang="en-US" smtClean="0"/>
          </a:p>
        </p:txBody>
      </p:sp>
      <p:sp>
        <p:nvSpPr>
          <p:cNvPr id="15364" name="Rectangle 7"/>
          <p:cNvSpPr>
            <a:spLocks noChangeArrowheads="1"/>
          </p:cNvSpPr>
          <p:nvPr/>
        </p:nvSpPr>
        <p:spPr bwMode="auto">
          <a:xfrm>
            <a:off x="152400" y="457200"/>
            <a:ext cx="8991600" cy="1143000"/>
          </a:xfrm>
          <a:prstGeom prst="rect">
            <a:avLst/>
          </a:prstGeom>
          <a:ln w="6350" cap="rnd">
            <a:noFill/>
          </a:ln>
        </p:spPr>
        <p:txBody>
          <a:bodyPr vert="horz" rtlCol="0" anchor="b" anchorCtr="0">
            <a:normAutofit fontScale="97500"/>
          </a:bodyPr>
          <a:lstStyle/>
          <a:p>
            <a:pPr eaLnBrk="1" hangingPunct="1"/>
            <a:r>
              <a:rPr lang="en-US" sz="4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rPr>
              <a:t>Comparison</a:t>
            </a:r>
          </a:p>
        </p:txBody>
      </p:sp>
      <p:sp>
        <p:nvSpPr>
          <p:cNvPr id="15365" name="Text Box 6"/>
          <p:cNvSpPr txBox="1">
            <a:spLocks noChangeArrowheads="1"/>
          </p:cNvSpPr>
          <p:nvPr/>
        </p:nvSpPr>
        <p:spPr bwMode="auto">
          <a:xfrm>
            <a:off x="5105400" y="1752600"/>
            <a:ext cx="3124200" cy="396875"/>
          </a:xfrm>
          <a:prstGeom prst="rect">
            <a:avLst/>
          </a:prstGeom>
          <a:noFill/>
          <a:ln w="28575" algn="ctr">
            <a:noFill/>
            <a:miter lim="800000"/>
            <a:headEnd/>
            <a:tailEnd/>
          </a:ln>
        </p:spPr>
        <p:txBody>
          <a:bodyPr>
            <a:spAutoFit/>
          </a:bodyPr>
          <a:lstStyle/>
          <a:p>
            <a:pPr algn="ctr" eaLnBrk="1" hangingPunct="1">
              <a:spcBef>
                <a:spcPct val="50000"/>
              </a:spcBef>
            </a:pPr>
            <a:r>
              <a:rPr lang="en-US" sz="2000" dirty="0">
                <a:latin typeface="+mn-lt"/>
                <a:cs typeface="Arial" pitchFamily="34" charset="0"/>
              </a:rPr>
              <a:t>KNOWN</a:t>
            </a:r>
          </a:p>
        </p:txBody>
      </p:sp>
      <p:sp>
        <p:nvSpPr>
          <p:cNvPr id="15366" name="Text Box 7"/>
          <p:cNvSpPr txBox="1">
            <a:spLocks noChangeArrowheads="1"/>
          </p:cNvSpPr>
          <p:nvPr/>
        </p:nvSpPr>
        <p:spPr bwMode="auto">
          <a:xfrm>
            <a:off x="914400" y="1752600"/>
            <a:ext cx="3124200" cy="396875"/>
          </a:xfrm>
          <a:prstGeom prst="rect">
            <a:avLst/>
          </a:prstGeom>
          <a:noFill/>
          <a:ln w="28575" algn="ctr">
            <a:noFill/>
            <a:miter lim="800000"/>
            <a:headEnd/>
            <a:tailEnd/>
          </a:ln>
        </p:spPr>
        <p:txBody>
          <a:bodyPr>
            <a:spAutoFit/>
          </a:bodyPr>
          <a:lstStyle/>
          <a:p>
            <a:pPr algn="ctr" eaLnBrk="1" hangingPunct="1">
              <a:spcBef>
                <a:spcPct val="50000"/>
              </a:spcBef>
            </a:pPr>
            <a:r>
              <a:rPr lang="en-US" sz="2000" dirty="0">
                <a:latin typeface="+mn-lt"/>
                <a:cs typeface="Arial" pitchFamily="34" charset="0"/>
              </a:rPr>
              <a:t>UNKNOWN</a:t>
            </a:r>
          </a:p>
        </p:txBody>
      </p:sp>
      <p:pic>
        <p:nvPicPr>
          <p:cNvPr id="15367" name="Picture 6" descr="Known Card #2 Rotated"/>
          <p:cNvPicPr>
            <a:picLocks noChangeAspect="1" noChangeArrowheads="1"/>
          </p:cNvPicPr>
          <p:nvPr/>
        </p:nvPicPr>
        <p:blipFill>
          <a:blip r:embed="rId3" cstate="print"/>
          <a:srcRect/>
          <a:stretch>
            <a:fillRect/>
          </a:stretch>
        </p:blipFill>
        <p:spPr bwMode="auto">
          <a:xfrm>
            <a:off x="5181600" y="2209800"/>
            <a:ext cx="3048000" cy="4343400"/>
          </a:xfrm>
          <a:prstGeom prst="rect">
            <a:avLst/>
          </a:prstGeom>
          <a:noFill/>
          <a:ln w="38100">
            <a:solidFill>
              <a:srgbClr val="C0504D"/>
            </a:solidFill>
            <a:miter lim="800000"/>
            <a:headEnd/>
            <a:tailEnd/>
          </a:ln>
        </p:spPr>
      </p:pic>
      <p:sp>
        <p:nvSpPr>
          <p:cNvPr id="15368" name="Freeform 7"/>
          <p:cNvSpPr>
            <a:spLocks/>
          </p:cNvSpPr>
          <p:nvPr/>
        </p:nvSpPr>
        <p:spPr bwMode="auto">
          <a:xfrm>
            <a:off x="6183313" y="4203700"/>
            <a:ext cx="160337" cy="325438"/>
          </a:xfrm>
          <a:custGeom>
            <a:avLst/>
            <a:gdLst>
              <a:gd name="T0" fmla="*/ 2147483647 w 101"/>
              <a:gd name="T1" fmla="*/ 2147483647 h 205"/>
              <a:gd name="T2" fmla="*/ 2147483647 w 101"/>
              <a:gd name="T3" fmla="*/ 2147483647 h 205"/>
              <a:gd name="T4" fmla="*/ 2147483647 w 101"/>
              <a:gd name="T5" fmla="*/ 2147483647 h 205"/>
              <a:gd name="T6" fmla="*/ 2147483647 w 101"/>
              <a:gd name="T7" fmla="*/ 2147483647 h 205"/>
              <a:gd name="T8" fmla="*/ 2147483647 w 101"/>
              <a:gd name="T9" fmla="*/ 2147483647 h 205"/>
              <a:gd name="T10" fmla="*/ 2147483647 w 101"/>
              <a:gd name="T11" fmla="*/ 2147483647 h 205"/>
              <a:gd name="T12" fmla="*/ 2147483647 w 101"/>
              <a:gd name="T13" fmla="*/ 2147483647 h 205"/>
              <a:gd name="T14" fmla="*/ 0 60000 65536"/>
              <a:gd name="T15" fmla="*/ 0 60000 65536"/>
              <a:gd name="T16" fmla="*/ 0 60000 65536"/>
              <a:gd name="T17" fmla="*/ 0 60000 65536"/>
              <a:gd name="T18" fmla="*/ 0 60000 65536"/>
              <a:gd name="T19" fmla="*/ 0 60000 65536"/>
              <a:gd name="T20" fmla="*/ 0 60000 65536"/>
              <a:gd name="T21" fmla="*/ 0 w 101"/>
              <a:gd name="T22" fmla="*/ 0 h 205"/>
              <a:gd name="T23" fmla="*/ 101 w 101"/>
              <a:gd name="T24" fmla="*/ 205 h 2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 h="205">
                <a:moveTo>
                  <a:pt x="46" y="205"/>
                </a:moveTo>
                <a:cubicBezTo>
                  <a:pt x="46" y="205"/>
                  <a:pt x="26" y="151"/>
                  <a:pt x="20" y="127"/>
                </a:cubicBezTo>
                <a:cubicBezTo>
                  <a:pt x="14" y="103"/>
                  <a:pt x="2" y="68"/>
                  <a:pt x="1" y="49"/>
                </a:cubicBezTo>
                <a:cubicBezTo>
                  <a:pt x="0" y="30"/>
                  <a:pt x="3" y="12"/>
                  <a:pt x="13" y="10"/>
                </a:cubicBezTo>
                <a:cubicBezTo>
                  <a:pt x="17" y="0"/>
                  <a:pt x="47" y="23"/>
                  <a:pt x="59" y="36"/>
                </a:cubicBezTo>
                <a:cubicBezTo>
                  <a:pt x="71" y="51"/>
                  <a:pt x="84" y="80"/>
                  <a:pt x="88" y="100"/>
                </a:cubicBezTo>
                <a:cubicBezTo>
                  <a:pt x="92" y="120"/>
                  <a:pt x="101" y="161"/>
                  <a:pt x="101" y="171"/>
                </a:cubicBezTo>
              </a:path>
            </a:pathLst>
          </a:custGeom>
          <a:noFill/>
          <a:ln w="38100" cap="flat" cmpd="sng">
            <a:solidFill>
              <a:srgbClr val="00FF00"/>
            </a:solidFill>
            <a:prstDash val="solid"/>
            <a:round/>
            <a:headEnd type="none" w="med" len="med"/>
            <a:tailEnd type="none" w="med" len="med"/>
          </a:ln>
        </p:spPr>
        <p:txBody>
          <a:bodyPr/>
          <a:lstStyle/>
          <a:p>
            <a:endParaRPr lang="en-US"/>
          </a:p>
        </p:txBody>
      </p:sp>
      <p:grpSp>
        <p:nvGrpSpPr>
          <p:cNvPr id="2" name="Group 8"/>
          <p:cNvGrpSpPr>
            <a:grpSpLocks/>
          </p:cNvGrpSpPr>
          <p:nvPr/>
        </p:nvGrpSpPr>
        <p:grpSpPr bwMode="auto">
          <a:xfrm>
            <a:off x="5957888" y="4092575"/>
            <a:ext cx="303212" cy="736600"/>
            <a:chOff x="3753" y="2578"/>
            <a:chExt cx="191" cy="464"/>
          </a:xfrm>
        </p:grpSpPr>
        <p:sp>
          <p:nvSpPr>
            <p:cNvPr id="15612" name="Freeform 9"/>
            <p:cNvSpPr>
              <a:spLocks/>
            </p:cNvSpPr>
            <p:nvPr/>
          </p:nvSpPr>
          <p:spPr bwMode="auto">
            <a:xfrm>
              <a:off x="3808" y="2578"/>
              <a:ext cx="136" cy="431"/>
            </a:xfrm>
            <a:custGeom>
              <a:avLst/>
              <a:gdLst>
                <a:gd name="T0" fmla="*/ 136 w 136"/>
                <a:gd name="T1" fmla="*/ 10 h 431"/>
                <a:gd name="T2" fmla="*/ 71 w 136"/>
                <a:gd name="T3" fmla="*/ 13 h 431"/>
                <a:gd name="T4" fmla="*/ 35 w 136"/>
                <a:gd name="T5" fmla="*/ 68 h 431"/>
                <a:gd name="T6" fmla="*/ 7 w 136"/>
                <a:gd name="T7" fmla="*/ 140 h 431"/>
                <a:gd name="T8" fmla="*/ 8 w 136"/>
                <a:gd name="T9" fmla="*/ 232 h 431"/>
                <a:gd name="T10" fmla="*/ 23 w 136"/>
                <a:gd name="T11" fmla="*/ 325 h 431"/>
                <a:gd name="T12" fmla="*/ 22 w 136"/>
                <a:gd name="T13" fmla="*/ 431 h 431"/>
                <a:gd name="T14" fmla="*/ 0 60000 65536"/>
                <a:gd name="T15" fmla="*/ 0 60000 65536"/>
                <a:gd name="T16" fmla="*/ 0 60000 65536"/>
                <a:gd name="T17" fmla="*/ 0 60000 65536"/>
                <a:gd name="T18" fmla="*/ 0 60000 65536"/>
                <a:gd name="T19" fmla="*/ 0 60000 65536"/>
                <a:gd name="T20" fmla="*/ 0 60000 65536"/>
                <a:gd name="T21" fmla="*/ 0 w 136"/>
                <a:gd name="T22" fmla="*/ 0 h 431"/>
                <a:gd name="T23" fmla="*/ 136 w 136"/>
                <a:gd name="T24" fmla="*/ 431 h 4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 h="431">
                  <a:moveTo>
                    <a:pt x="136" y="10"/>
                  </a:moveTo>
                  <a:cubicBezTo>
                    <a:pt x="120" y="0"/>
                    <a:pt x="87" y="5"/>
                    <a:pt x="71" y="13"/>
                  </a:cubicBezTo>
                  <a:cubicBezTo>
                    <a:pt x="55" y="21"/>
                    <a:pt x="47" y="43"/>
                    <a:pt x="35" y="68"/>
                  </a:cubicBezTo>
                  <a:cubicBezTo>
                    <a:pt x="23" y="93"/>
                    <a:pt x="14" y="110"/>
                    <a:pt x="7" y="140"/>
                  </a:cubicBezTo>
                  <a:cubicBezTo>
                    <a:pt x="0" y="170"/>
                    <a:pt x="3" y="199"/>
                    <a:pt x="8" y="232"/>
                  </a:cubicBezTo>
                  <a:cubicBezTo>
                    <a:pt x="13" y="265"/>
                    <a:pt x="14" y="290"/>
                    <a:pt x="23" y="325"/>
                  </a:cubicBezTo>
                  <a:cubicBezTo>
                    <a:pt x="32" y="360"/>
                    <a:pt x="29" y="392"/>
                    <a:pt x="22" y="431"/>
                  </a:cubicBezTo>
                </a:path>
              </a:pathLst>
            </a:custGeom>
            <a:noFill/>
            <a:ln w="38100" cap="flat" cmpd="sng">
              <a:solidFill>
                <a:srgbClr val="00FF00"/>
              </a:solidFill>
              <a:prstDash val="solid"/>
              <a:round/>
              <a:headEnd type="none" w="med" len="med"/>
              <a:tailEnd type="none" w="med" len="med"/>
            </a:ln>
          </p:spPr>
          <p:txBody>
            <a:bodyPr/>
            <a:lstStyle/>
            <a:p>
              <a:endParaRPr lang="en-US"/>
            </a:p>
          </p:txBody>
        </p:sp>
        <p:sp>
          <p:nvSpPr>
            <p:cNvPr id="15613" name="Freeform 10"/>
            <p:cNvSpPr>
              <a:spLocks/>
            </p:cNvSpPr>
            <p:nvPr/>
          </p:nvSpPr>
          <p:spPr bwMode="auto">
            <a:xfrm>
              <a:off x="3753" y="2751"/>
              <a:ext cx="57" cy="291"/>
            </a:xfrm>
            <a:custGeom>
              <a:avLst/>
              <a:gdLst>
                <a:gd name="T0" fmla="*/ 57 w 57"/>
                <a:gd name="T1" fmla="*/ 0 h 291"/>
                <a:gd name="T2" fmla="*/ 30 w 57"/>
                <a:gd name="T3" fmla="*/ 86 h 291"/>
                <a:gd name="T4" fmla="*/ 26 w 57"/>
                <a:gd name="T5" fmla="*/ 152 h 291"/>
                <a:gd name="T6" fmla="*/ 32 w 57"/>
                <a:gd name="T7" fmla="*/ 221 h 291"/>
                <a:gd name="T8" fmla="*/ 0 w 57"/>
                <a:gd name="T9" fmla="*/ 291 h 291"/>
                <a:gd name="T10" fmla="*/ 0 60000 65536"/>
                <a:gd name="T11" fmla="*/ 0 60000 65536"/>
                <a:gd name="T12" fmla="*/ 0 60000 65536"/>
                <a:gd name="T13" fmla="*/ 0 60000 65536"/>
                <a:gd name="T14" fmla="*/ 0 60000 65536"/>
                <a:gd name="T15" fmla="*/ 0 w 57"/>
                <a:gd name="T16" fmla="*/ 0 h 291"/>
                <a:gd name="T17" fmla="*/ 57 w 57"/>
                <a:gd name="T18" fmla="*/ 291 h 291"/>
              </a:gdLst>
              <a:ahLst/>
              <a:cxnLst>
                <a:cxn ang="T10">
                  <a:pos x="T0" y="T1"/>
                </a:cxn>
                <a:cxn ang="T11">
                  <a:pos x="T2" y="T3"/>
                </a:cxn>
                <a:cxn ang="T12">
                  <a:pos x="T4" y="T5"/>
                </a:cxn>
                <a:cxn ang="T13">
                  <a:pos x="T6" y="T7"/>
                </a:cxn>
                <a:cxn ang="T14">
                  <a:pos x="T8" y="T9"/>
                </a:cxn>
              </a:cxnLst>
              <a:rect l="T15" t="T16" r="T17" b="T18"/>
              <a:pathLst>
                <a:path w="57" h="291">
                  <a:moveTo>
                    <a:pt x="57" y="0"/>
                  </a:moveTo>
                  <a:cubicBezTo>
                    <a:pt x="53" y="14"/>
                    <a:pt x="35" y="61"/>
                    <a:pt x="30" y="86"/>
                  </a:cubicBezTo>
                  <a:cubicBezTo>
                    <a:pt x="25" y="111"/>
                    <a:pt x="26" y="130"/>
                    <a:pt x="26" y="152"/>
                  </a:cubicBezTo>
                  <a:cubicBezTo>
                    <a:pt x="26" y="174"/>
                    <a:pt x="36" y="198"/>
                    <a:pt x="32" y="221"/>
                  </a:cubicBezTo>
                  <a:cubicBezTo>
                    <a:pt x="28" y="244"/>
                    <a:pt x="7" y="277"/>
                    <a:pt x="0" y="291"/>
                  </a:cubicBezTo>
                </a:path>
              </a:pathLst>
            </a:custGeom>
            <a:noFill/>
            <a:ln w="38100" cap="flat" cmpd="sng">
              <a:solidFill>
                <a:srgbClr val="00FF00"/>
              </a:solidFill>
              <a:prstDash val="solid"/>
              <a:round/>
              <a:headEnd type="none" w="med" len="med"/>
              <a:tailEnd type="none" w="med" len="med"/>
            </a:ln>
          </p:spPr>
          <p:txBody>
            <a:bodyPr/>
            <a:lstStyle/>
            <a:p>
              <a:endParaRPr lang="en-US"/>
            </a:p>
          </p:txBody>
        </p:sp>
      </p:grpSp>
      <p:grpSp>
        <p:nvGrpSpPr>
          <p:cNvPr id="3" name="Group 11"/>
          <p:cNvGrpSpPr>
            <a:grpSpLocks/>
          </p:cNvGrpSpPr>
          <p:nvPr/>
        </p:nvGrpSpPr>
        <p:grpSpPr bwMode="auto">
          <a:xfrm>
            <a:off x="5449888" y="2290763"/>
            <a:ext cx="2311400" cy="4083050"/>
            <a:chOff x="3433" y="1443"/>
            <a:chExt cx="1456" cy="2572"/>
          </a:xfrm>
        </p:grpSpPr>
        <p:sp>
          <p:nvSpPr>
            <p:cNvPr id="15557" name="Freeform 12"/>
            <p:cNvSpPr>
              <a:spLocks/>
            </p:cNvSpPr>
            <p:nvPr/>
          </p:nvSpPr>
          <p:spPr bwMode="auto">
            <a:xfrm>
              <a:off x="3539" y="2490"/>
              <a:ext cx="391" cy="691"/>
            </a:xfrm>
            <a:custGeom>
              <a:avLst/>
              <a:gdLst>
                <a:gd name="T0" fmla="*/ 391 w 391"/>
                <a:gd name="T1" fmla="*/ 10 h 691"/>
                <a:gd name="T2" fmla="*/ 292 w 391"/>
                <a:gd name="T3" fmla="*/ 54 h 691"/>
                <a:gd name="T4" fmla="*/ 247 w 391"/>
                <a:gd name="T5" fmla="*/ 155 h 691"/>
                <a:gd name="T6" fmla="*/ 208 w 391"/>
                <a:gd name="T7" fmla="*/ 294 h 691"/>
                <a:gd name="T8" fmla="*/ 157 w 391"/>
                <a:gd name="T9" fmla="*/ 438 h 691"/>
                <a:gd name="T10" fmla="*/ 106 w 391"/>
                <a:gd name="T11" fmla="*/ 563 h 691"/>
                <a:gd name="T12" fmla="*/ 60 w 391"/>
                <a:gd name="T13" fmla="*/ 627 h 691"/>
                <a:gd name="T14" fmla="*/ 0 w 391"/>
                <a:gd name="T15" fmla="*/ 691 h 691"/>
                <a:gd name="T16" fmla="*/ 0 60000 65536"/>
                <a:gd name="T17" fmla="*/ 0 60000 65536"/>
                <a:gd name="T18" fmla="*/ 0 60000 65536"/>
                <a:gd name="T19" fmla="*/ 0 60000 65536"/>
                <a:gd name="T20" fmla="*/ 0 60000 65536"/>
                <a:gd name="T21" fmla="*/ 0 60000 65536"/>
                <a:gd name="T22" fmla="*/ 0 60000 65536"/>
                <a:gd name="T23" fmla="*/ 0 60000 65536"/>
                <a:gd name="T24" fmla="*/ 0 w 391"/>
                <a:gd name="T25" fmla="*/ 0 h 691"/>
                <a:gd name="T26" fmla="*/ 391 w 391"/>
                <a:gd name="T27" fmla="*/ 691 h 6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1" h="691">
                  <a:moveTo>
                    <a:pt x="391" y="10"/>
                  </a:moveTo>
                  <a:cubicBezTo>
                    <a:pt x="373" y="0"/>
                    <a:pt x="316" y="30"/>
                    <a:pt x="292" y="54"/>
                  </a:cubicBezTo>
                  <a:cubicBezTo>
                    <a:pt x="268" y="78"/>
                    <a:pt x="261" y="115"/>
                    <a:pt x="247" y="155"/>
                  </a:cubicBezTo>
                  <a:cubicBezTo>
                    <a:pt x="233" y="195"/>
                    <a:pt x="223" y="247"/>
                    <a:pt x="208" y="294"/>
                  </a:cubicBezTo>
                  <a:cubicBezTo>
                    <a:pt x="193" y="341"/>
                    <a:pt x="174" y="393"/>
                    <a:pt x="157" y="438"/>
                  </a:cubicBezTo>
                  <a:cubicBezTo>
                    <a:pt x="140" y="483"/>
                    <a:pt x="122" y="532"/>
                    <a:pt x="106" y="563"/>
                  </a:cubicBezTo>
                  <a:cubicBezTo>
                    <a:pt x="90" y="594"/>
                    <a:pt x="78" y="606"/>
                    <a:pt x="60" y="627"/>
                  </a:cubicBezTo>
                  <a:cubicBezTo>
                    <a:pt x="42" y="648"/>
                    <a:pt x="13" y="679"/>
                    <a:pt x="0" y="691"/>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58" name="Freeform 13"/>
            <p:cNvSpPr>
              <a:spLocks/>
            </p:cNvSpPr>
            <p:nvPr/>
          </p:nvSpPr>
          <p:spPr bwMode="auto">
            <a:xfrm>
              <a:off x="3532" y="2570"/>
              <a:ext cx="280" cy="558"/>
            </a:xfrm>
            <a:custGeom>
              <a:avLst/>
              <a:gdLst>
                <a:gd name="T0" fmla="*/ 280 w 280"/>
                <a:gd name="T1" fmla="*/ 0 h 558"/>
                <a:gd name="T2" fmla="*/ 238 w 280"/>
                <a:gd name="T3" fmla="*/ 42 h 558"/>
                <a:gd name="T4" fmla="*/ 199 w 280"/>
                <a:gd name="T5" fmla="*/ 108 h 558"/>
                <a:gd name="T6" fmla="*/ 142 w 280"/>
                <a:gd name="T7" fmla="*/ 244 h 558"/>
                <a:gd name="T8" fmla="*/ 91 w 280"/>
                <a:gd name="T9" fmla="*/ 408 h 558"/>
                <a:gd name="T10" fmla="*/ 31 w 280"/>
                <a:gd name="T11" fmla="*/ 507 h 558"/>
                <a:gd name="T12" fmla="*/ 0 w 280"/>
                <a:gd name="T13" fmla="*/ 558 h 558"/>
                <a:gd name="T14" fmla="*/ 0 60000 65536"/>
                <a:gd name="T15" fmla="*/ 0 60000 65536"/>
                <a:gd name="T16" fmla="*/ 0 60000 65536"/>
                <a:gd name="T17" fmla="*/ 0 60000 65536"/>
                <a:gd name="T18" fmla="*/ 0 60000 65536"/>
                <a:gd name="T19" fmla="*/ 0 60000 65536"/>
                <a:gd name="T20" fmla="*/ 0 60000 65536"/>
                <a:gd name="T21" fmla="*/ 0 w 280"/>
                <a:gd name="T22" fmla="*/ 0 h 558"/>
                <a:gd name="T23" fmla="*/ 280 w 280"/>
                <a:gd name="T24" fmla="*/ 558 h 5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0" h="558">
                  <a:moveTo>
                    <a:pt x="280" y="0"/>
                  </a:moveTo>
                  <a:cubicBezTo>
                    <a:pt x="274" y="8"/>
                    <a:pt x="252" y="24"/>
                    <a:pt x="238" y="42"/>
                  </a:cubicBezTo>
                  <a:cubicBezTo>
                    <a:pt x="224" y="60"/>
                    <a:pt x="215" y="75"/>
                    <a:pt x="199" y="108"/>
                  </a:cubicBezTo>
                  <a:cubicBezTo>
                    <a:pt x="199" y="108"/>
                    <a:pt x="152" y="202"/>
                    <a:pt x="142" y="244"/>
                  </a:cubicBezTo>
                  <a:cubicBezTo>
                    <a:pt x="132" y="286"/>
                    <a:pt x="107" y="368"/>
                    <a:pt x="91" y="408"/>
                  </a:cubicBezTo>
                  <a:cubicBezTo>
                    <a:pt x="75" y="448"/>
                    <a:pt x="55" y="475"/>
                    <a:pt x="31" y="507"/>
                  </a:cubicBezTo>
                  <a:cubicBezTo>
                    <a:pt x="7" y="539"/>
                    <a:pt x="10" y="538"/>
                    <a:pt x="0" y="558"/>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59" name="Freeform 14"/>
            <p:cNvSpPr>
              <a:spLocks/>
            </p:cNvSpPr>
            <p:nvPr/>
          </p:nvSpPr>
          <p:spPr bwMode="auto">
            <a:xfrm>
              <a:off x="3486" y="2867"/>
              <a:ext cx="132" cy="222"/>
            </a:xfrm>
            <a:custGeom>
              <a:avLst/>
              <a:gdLst>
                <a:gd name="T0" fmla="*/ 132 w 132"/>
                <a:gd name="T1" fmla="*/ 0 h 222"/>
                <a:gd name="T2" fmla="*/ 80 w 132"/>
                <a:gd name="T3" fmla="*/ 111 h 222"/>
                <a:gd name="T4" fmla="*/ 0 w 132"/>
                <a:gd name="T5" fmla="*/ 222 h 222"/>
                <a:gd name="T6" fmla="*/ 0 60000 65536"/>
                <a:gd name="T7" fmla="*/ 0 60000 65536"/>
                <a:gd name="T8" fmla="*/ 0 60000 65536"/>
                <a:gd name="T9" fmla="*/ 0 w 132"/>
                <a:gd name="T10" fmla="*/ 0 h 222"/>
                <a:gd name="T11" fmla="*/ 132 w 132"/>
                <a:gd name="T12" fmla="*/ 222 h 222"/>
              </a:gdLst>
              <a:ahLst/>
              <a:cxnLst>
                <a:cxn ang="T6">
                  <a:pos x="T0" y="T1"/>
                </a:cxn>
                <a:cxn ang="T7">
                  <a:pos x="T2" y="T3"/>
                </a:cxn>
                <a:cxn ang="T8">
                  <a:pos x="T4" y="T5"/>
                </a:cxn>
              </a:cxnLst>
              <a:rect l="T9" t="T10" r="T11" b="T12"/>
              <a:pathLst>
                <a:path w="132" h="222">
                  <a:moveTo>
                    <a:pt x="132" y="0"/>
                  </a:moveTo>
                  <a:cubicBezTo>
                    <a:pt x="124" y="16"/>
                    <a:pt x="99" y="77"/>
                    <a:pt x="80" y="111"/>
                  </a:cubicBezTo>
                  <a:cubicBezTo>
                    <a:pt x="58" y="148"/>
                    <a:pt x="10" y="207"/>
                    <a:pt x="0" y="222"/>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60" name="Freeform 15"/>
            <p:cNvSpPr>
              <a:spLocks/>
            </p:cNvSpPr>
            <p:nvPr/>
          </p:nvSpPr>
          <p:spPr bwMode="auto">
            <a:xfrm>
              <a:off x="3552" y="2928"/>
              <a:ext cx="192" cy="286"/>
            </a:xfrm>
            <a:custGeom>
              <a:avLst/>
              <a:gdLst>
                <a:gd name="T0" fmla="*/ 192 w 192"/>
                <a:gd name="T1" fmla="*/ 0 h 286"/>
                <a:gd name="T2" fmla="*/ 170 w 192"/>
                <a:gd name="T3" fmla="*/ 87 h 286"/>
                <a:gd name="T4" fmla="*/ 120 w 192"/>
                <a:gd name="T5" fmla="*/ 170 h 286"/>
                <a:gd name="T6" fmla="*/ 84 w 192"/>
                <a:gd name="T7" fmla="*/ 240 h 286"/>
                <a:gd name="T8" fmla="*/ 0 w 192"/>
                <a:gd name="T9" fmla="*/ 286 h 286"/>
                <a:gd name="T10" fmla="*/ 0 60000 65536"/>
                <a:gd name="T11" fmla="*/ 0 60000 65536"/>
                <a:gd name="T12" fmla="*/ 0 60000 65536"/>
                <a:gd name="T13" fmla="*/ 0 60000 65536"/>
                <a:gd name="T14" fmla="*/ 0 60000 65536"/>
                <a:gd name="T15" fmla="*/ 0 w 192"/>
                <a:gd name="T16" fmla="*/ 0 h 286"/>
                <a:gd name="T17" fmla="*/ 192 w 192"/>
                <a:gd name="T18" fmla="*/ 286 h 286"/>
              </a:gdLst>
              <a:ahLst/>
              <a:cxnLst>
                <a:cxn ang="T10">
                  <a:pos x="T0" y="T1"/>
                </a:cxn>
                <a:cxn ang="T11">
                  <a:pos x="T2" y="T3"/>
                </a:cxn>
                <a:cxn ang="T12">
                  <a:pos x="T4" y="T5"/>
                </a:cxn>
                <a:cxn ang="T13">
                  <a:pos x="T6" y="T7"/>
                </a:cxn>
                <a:cxn ang="T14">
                  <a:pos x="T8" y="T9"/>
                </a:cxn>
              </a:cxnLst>
              <a:rect l="T15" t="T16" r="T17" b="T18"/>
              <a:pathLst>
                <a:path w="192" h="286">
                  <a:moveTo>
                    <a:pt x="192" y="0"/>
                  </a:moveTo>
                  <a:cubicBezTo>
                    <a:pt x="188" y="14"/>
                    <a:pt x="182" y="59"/>
                    <a:pt x="170" y="87"/>
                  </a:cubicBezTo>
                  <a:cubicBezTo>
                    <a:pt x="158" y="115"/>
                    <a:pt x="134" y="145"/>
                    <a:pt x="120" y="170"/>
                  </a:cubicBezTo>
                  <a:cubicBezTo>
                    <a:pt x="106" y="195"/>
                    <a:pt x="104" y="221"/>
                    <a:pt x="84" y="240"/>
                  </a:cubicBezTo>
                  <a:cubicBezTo>
                    <a:pt x="64" y="259"/>
                    <a:pt x="17" y="277"/>
                    <a:pt x="0" y="286"/>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61" name="Freeform 16"/>
            <p:cNvSpPr>
              <a:spLocks/>
            </p:cNvSpPr>
            <p:nvPr/>
          </p:nvSpPr>
          <p:spPr bwMode="auto">
            <a:xfrm>
              <a:off x="3623" y="2910"/>
              <a:ext cx="493" cy="272"/>
            </a:xfrm>
            <a:custGeom>
              <a:avLst/>
              <a:gdLst>
                <a:gd name="T0" fmla="*/ 493 w 493"/>
                <a:gd name="T1" fmla="*/ 0 h 272"/>
                <a:gd name="T2" fmla="*/ 414 w 493"/>
                <a:gd name="T3" fmla="*/ 110 h 272"/>
                <a:gd name="T4" fmla="*/ 273 w 493"/>
                <a:gd name="T5" fmla="*/ 146 h 272"/>
                <a:gd name="T6" fmla="*/ 181 w 493"/>
                <a:gd name="T7" fmla="*/ 158 h 272"/>
                <a:gd name="T8" fmla="*/ 115 w 493"/>
                <a:gd name="T9" fmla="*/ 189 h 272"/>
                <a:gd name="T10" fmla="*/ 64 w 493"/>
                <a:gd name="T11" fmla="*/ 245 h 272"/>
                <a:gd name="T12" fmla="*/ 0 w 493"/>
                <a:gd name="T13" fmla="*/ 272 h 272"/>
                <a:gd name="T14" fmla="*/ 0 60000 65536"/>
                <a:gd name="T15" fmla="*/ 0 60000 65536"/>
                <a:gd name="T16" fmla="*/ 0 60000 65536"/>
                <a:gd name="T17" fmla="*/ 0 60000 65536"/>
                <a:gd name="T18" fmla="*/ 0 60000 65536"/>
                <a:gd name="T19" fmla="*/ 0 60000 65536"/>
                <a:gd name="T20" fmla="*/ 0 60000 65536"/>
                <a:gd name="T21" fmla="*/ 0 w 493"/>
                <a:gd name="T22" fmla="*/ 0 h 272"/>
                <a:gd name="T23" fmla="*/ 493 w 493"/>
                <a:gd name="T24" fmla="*/ 272 h 2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3" h="272">
                  <a:moveTo>
                    <a:pt x="493" y="0"/>
                  </a:moveTo>
                  <a:cubicBezTo>
                    <a:pt x="479" y="18"/>
                    <a:pt x="451" y="86"/>
                    <a:pt x="414" y="110"/>
                  </a:cubicBezTo>
                  <a:cubicBezTo>
                    <a:pt x="377" y="134"/>
                    <a:pt x="312" y="138"/>
                    <a:pt x="273" y="146"/>
                  </a:cubicBezTo>
                  <a:cubicBezTo>
                    <a:pt x="234" y="154"/>
                    <a:pt x="207" y="151"/>
                    <a:pt x="181" y="158"/>
                  </a:cubicBezTo>
                  <a:cubicBezTo>
                    <a:pt x="155" y="165"/>
                    <a:pt x="134" y="175"/>
                    <a:pt x="115" y="189"/>
                  </a:cubicBezTo>
                  <a:cubicBezTo>
                    <a:pt x="96" y="203"/>
                    <a:pt x="83" y="231"/>
                    <a:pt x="64" y="245"/>
                  </a:cubicBezTo>
                  <a:cubicBezTo>
                    <a:pt x="45" y="259"/>
                    <a:pt x="10" y="269"/>
                    <a:pt x="0" y="272"/>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62" name="Freeform 17"/>
            <p:cNvSpPr>
              <a:spLocks/>
            </p:cNvSpPr>
            <p:nvPr/>
          </p:nvSpPr>
          <p:spPr bwMode="auto">
            <a:xfrm>
              <a:off x="3578" y="3111"/>
              <a:ext cx="369" cy="170"/>
            </a:xfrm>
            <a:custGeom>
              <a:avLst/>
              <a:gdLst>
                <a:gd name="T0" fmla="*/ 369 w 369"/>
                <a:gd name="T1" fmla="*/ 0 h 170"/>
                <a:gd name="T2" fmla="*/ 289 w 369"/>
                <a:gd name="T3" fmla="*/ 20 h 170"/>
                <a:gd name="T4" fmla="*/ 210 w 369"/>
                <a:gd name="T5" fmla="*/ 42 h 170"/>
                <a:gd name="T6" fmla="*/ 109 w 369"/>
                <a:gd name="T7" fmla="*/ 110 h 170"/>
                <a:gd name="T8" fmla="*/ 0 w 369"/>
                <a:gd name="T9" fmla="*/ 170 h 170"/>
                <a:gd name="T10" fmla="*/ 0 60000 65536"/>
                <a:gd name="T11" fmla="*/ 0 60000 65536"/>
                <a:gd name="T12" fmla="*/ 0 60000 65536"/>
                <a:gd name="T13" fmla="*/ 0 60000 65536"/>
                <a:gd name="T14" fmla="*/ 0 60000 65536"/>
                <a:gd name="T15" fmla="*/ 0 w 369"/>
                <a:gd name="T16" fmla="*/ 0 h 170"/>
                <a:gd name="T17" fmla="*/ 369 w 369"/>
                <a:gd name="T18" fmla="*/ 170 h 170"/>
              </a:gdLst>
              <a:ahLst/>
              <a:cxnLst>
                <a:cxn ang="T10">
                  <a:pos x="T0" y="T1"/>
                </a:cxn>
                <a:cxn ang="T11">
                  <a:pos x="T2" y="T3"/>
                </a:cxn>
                <a:cxn ang="T12">
                  <a:pos x="T4" y="T5"/>
                </a:cxn>
                <a:cxn ang="T13">
                  <a:pos x="T6" y="T7"/>
                </a:cxn>
                <a:cxn ang="T14">
                  <a:pos x="T8" y="T9"/>
                </a:cxn>
              </a:cxnLst>
              <a:rect l="T15" t="T16" r="T17" b="T18"/>
              <a:pathLst>
                <a:path w="369" h="170">
                  <a:moveTo>
                    <a:pt x="369" y="0"/>
                  </a:moveTo>
                  <a:cubicBezTo>
                    <a:pt x="356" y="3"/>
                    <a:pt x="315" y="13"/>
                    <a:pt x="289" y="20"/>
                  </a:cubicBezTo>
                  <a:cubicBezTo>
                    <a:pt x="263" y="27"/>
                    <a:pt x="240" y="27"/>
                    <a:pt x="210" y="42"/>
                  </a:cubicBezTo>
                  <a:cubicBezTo>
                    <a:pt x="180" y="57"/>
                    <a:pt x="144" y="89"/>
                    <a:pt x="109" y="110"/>
                  </a:cubicBezTo>
                  <a:cubicBezTo>
                    <a:pt x="74" y="131"/>
                    <a:pt x="23" y="157"/>
                    <a:pt x="0" y="170"/>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63" name="Freeform 18"/>
            <p:cNvSpPr>
              <a:spLocks/>
            </p:cNvSpPr>
            <p:nvPr/>
          </p:nvSpPr>
          <p:spPr bwMode="auto">
            <a:xfrm>
              <a:off x="3734" y="2976"/>
              <a:ext cx="346" cy="264"/>
            </a:xfrm>
            <a:custGeom>
              <a:avLst/>
              <a:gdLst>
                <a:gd name="T0" fmla="*/ 346 w 346"/>
                <a:gd name="T1" fmla="*/ 0 h 264"/>
                <a:gd name="T2" fmla="*/ 301 w 346"/>
                <a:gd name="T3" fmla="*/ 98 h 264"/>
                <a:gd name="T4" fmla="*/ 244 w 346"/>
                <a:gd name="T5" fmla="*/ 158 h 264"/>
                <a:gd name="T6" fmla="*/ 183 w 346"/>
                <a:gd name="T7" fmla="*/ 201 h 264"/>
                <a:gd name="T8" fmla="*/ 103 w 346"/>
                <a:gd name="T9" fmla="*/ 234 h 264"/>
                <a:gd name="T10" fmla="*/ 0 w 346"/>
                <a:gd name="T11" fmla="*/ 264 h 264"/>
                <a:gd name="T12" fmla="*/ 0 60000 65536"/>
                <a:gd name="T13" fmla="*/ 0 60000 65536"/>
                <a:gd name="T14" fmla="*/ 0 60000 65536"/>
                <a:gd name="T15" fmla="*/ 0 60000 65536"/>
                <a:gd name="T16" fmla="*/ 0 60000 65536"/>
                <a:gd name="T17" fmla="*/ 0 60000 65536"/>
                <a:gd name="T18" fmla="*/ 0 w 346"/>
                <a:gd name="T19" fmla="*/ 0 h 264"/>
                <a:gd name="T20" fmla="*/ 346 w 346"/>
                <a:gd name="T21" fmla="*/ 264 h 264"/>
              </a:gdLst>
              <a:ahLst/>
              <a:cxnLst>
                <a:cxn ang="T12">
                  <a:pos x="T0" y="T1"/>
                </a:cxn>
                <a:cxn ang="T13">
                  <a:pos x="T2" y="T3"/>
                </a:cxn>
                <a:cxn ang="T14">
                  <a:pos x="T4" y="T5"/>
                </a:cxn>
                <a:cxn ang="T15">
                  <a:pos x="T6" y="T7"/>
                </a:cxn>
                <a:cxn ang="T16">
                  <a:pos x="T8" y="T9"/>
                </a:cxn>
                <a:cxn ang="T17">
                  <a:pos x="T10" y="T11"/>
                </a:cxn>
              </a:cxnLst>
              <a:rect l="T18" t="T19" r="T20" b="T21"/>
              <a:pathLst>
                <a:path w="346" h="264">
                  <a:moveTo>
                    <a:pt x="346" y="0"/>
                  </a:moveTo>
                  <a:cubicBezTo>
                    <a:pt x="339" y="16"/>
                    <a:pt x="318" y="72"/>
                    <a:pt x="301" y="98"/>
                  </a:cubicBezTo>
                  <a:cubicBezTo>
                    <a:pt x="284" y="124"/>
                    <a:pt x="263" y="141"/>
                    <a:pt x="244" y="158"/>
                  </a:cubicBezTo>
                  <a:cubicBezTo>
                    <a:pt x="225" y="175"/>
                    <a:pt x="206" y="188"/>
                    <a:pt x="183" y="201"/>
                  </a:cubicBezTo>
                  <a:cubicBezTo>
                    <a:pt x="160" y="214"/>
                    <a:pt x="134" y="224"/>
                    <a:pt x="103" y="234"/>
                  </a:cubicBezTo>
                  <a:cubicBezTo>
                    <a:pt x="72" y="244"/>
                    <a:pt x="21" y="258"/>
                    <a:pt x="0" y="264"/>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64" name="Freeform 19"/>
            <p:cNvSpPr>
              <a:spLocks/>
            </p:cNvSpPr>
            <p:nvPr/>
          </p:nvSpPr>
          <p:spPr bwMode="auto">
            <a:xfrm>
              <a:off x="3444" y="2544"/>
              <a:ext cx="257" cy="431"/>
            </a:xfrm>
            <a:custGeom>
              <a:avLst/>
              <a:gdLst>
                <a:gd name="T0" fmla="*/ 257 w 257"/>
                <a:gd name="T1" fmla="*/ 0 h 431"/>
                <a:gd name="T2" fmla="*/ 195 w 257"/>
                <a:gd name="T3" fmla="*/ 90 h 431"/>
                <a:gd name="T4" fmla="*/ 114 w 257"/>
                <a:gd name="T5" fmla="*/ 239 h 431"/>
                <a:gd name="T6" fmla="*/ 0 w 257"/>
                <a:gd name="T7" fmla="*/ 431 h 431"/>
                <a:gd name="T8" fmla="*/ 0 60000 65536"/>
                <a:gd name="T9" fmla="*/ 0 60000 65536"/>
                <a:gd name="T10" fmla="*/ 0 60000 65536"/>
                <a:gd name="T11" fmla="*/ 0 60000 65536"/>
                <a:gd name="T12" fmla="*/ 0 w 257"/>
                <a:gd name="T13" fmla="*/ 0 h 431"/>
                <a:gd name="T14" fmla="*/ 257 w 257"/>
                <a:gd name="T15" fmla="*/ 431 h 431"/>
              </a:gdLst>
              <a:ahLst/>
              <a:cxnLst>
                <a:cxn ang="T8">
                  <a:pos x="T0" y="T1"/>
                </a:cxn>
                <a:cxn ang="T9">
                  <a:pos x="T2" y="T3"/>
                </a:cxn>
                <a:cxn ang="T10">
                  <a:pos x="T4" y="T5"/>
                </a:cxn>
                <a:cxn ang="T11">
                  <a:pos x="T6" y="T7"/>
                </a:cxn>
              </a:cxnLst>
              <a:rect l="T12" t="T13" r="T14" b="T15"/>
              <a:pathLst>
                <a:path w="257" h="431">
                  <a:moveTo>
                    <a:pt x="257" y="0"/>
                  </a:moveTo>
                  <a:cubicBezTo>
                    <a:pt x="234" y="32"/>
                    <a:pt x="209" y="63"/>
                    <a:pt x="195" y="90"/>
                  </a:cubicBezTo>
                  <a:cubicBezTo>
                    <a:pt x="181" y="117"/>
                    <a:pt x="129" y="212"/>
                    <a:pt x="114" y="239"/>
                  </a:cubicBezTo>
                  <a:cubicBezTo>
                    <a:pt x="99" y="266"/>
                    <a:pt x="19" y="399"/>
                    <a:pt x="0" y="431"/>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65" name="Freeform 20"/>
            <p:cNvSpPr>
              <a:spLocks/>
            </p:cNvSpPr>
            <p:nvPr/>
          </p:nvSpPr>
          <p:spPr bwMode="auto">
            <a:xfrm>
              <a:off x="3459" y="2352"/>
              <a:ext cx="333" cy="406"/>
            </a:xfrm>
            <a:custGeom>
              <a:avLst/>
              <a:gdLst>
                <a:gd name="T0" fmla="*/ 333 w 333"/>
                <a:gd name="T1" fmla="*/ 0 h 406"/>
                <a:gd name="T2" fmla="*/ 237 w 333"/>
                <a:gd name="T3" fmla="*/ 48 h 406"/>
                <a:gd name="T4" fmla="*/ 141 w 333"/>
                <a:gd name="T5" fmla="*/ 144 h 406"/>
                <a:gd name="T6" fmla="*/ 78 w 333"/>
                <a:gd name="T7" fmla="*/ 240 h 406"/>
                <a:gd name="T8" fmla="*/ 0 w 333"/>
                <a:gd name="T9" fmla="*/ 406 h 406"/>
                <a:gd name="T10" fmla="*/ 0 60000 65536"/>
                <a:gd name="T11" fmla="*/ 0 60000 65536"/>
                <a:gd name="T12" fmla="*/ 0 60000 65536"/>
                <a:gd name="T13" fmla="*/ 0 60000 65536"/>
                <a:gd name="T14" fmla="*/ 0 60000 65536"/>
                <a:gd name="T15" fmla="*/ 0 w 333"/>
                <a:gd name="T16" fmla="*/ 0 h 406"/>
                <a:gd name="T17" fmla="*/ 333 w 333"/>
                <a:gd name="T18" fmla="*/ 406 h 406"/>
              </a:gdLst>
              <a:ahLst/>
              <a:cxnLst>
                <a:cxn ang="T10">
                  <a:pos x="T0" y="T1"/>
                </a:cxn>
                <a:cxn ang="T11">
                  <a:pos x="T2" y="T3"/>
                </a:cxn>
                <a:cxn ang="T12">
                  <a:pos x="T4" y="T5"/>
                </a:cxn>
                <a:cxn ang="T13">
                  <a:pos x="T6" y="T7"/>
                </a:cxn>
                <a:cxn ang="T14">
                  <a:pos x="T8" y="T9"/>
                </a:cxn>
              </a:cxnLst>
              <a:rect l="T15" t="T16" r="T17" b="T18"/>
              <a:pathLst>
                <a:path w="333" h="406">
                  <a:moveTo>
                    <a:pt x="333" y="0"/>
                  </a:moveTo>
                  <a:cubicBezTo>
                    <a:pt x="317" y="8"/>
                    <a:pt x="269" y="24"/>
                    <a:pt x="237" y="48"/>
                  </a:cubicBezTo>
                  <a:cubicBezTo>
                    <a:pt x="205" y="72"/>
                    <a:pt x="167" y="112"/>
                    <a:pt x="141" y="144"/>
                  </a:cubicBezTo>
                  <a:cubicBezTo>
                    <a:pt x="115" y="176"/>
                    <a:pt x="101" y="196"/>
                    <a:pt x="78" y="240"/>
                  </a:cubicBezTo>
                  <a:cubicBezTo>
                    <a:pt x="55" y="284"/>
                    <a:pt x="16" y="372"/>
                    <a:pt x="0" y="406"/>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66" name="Freeform 21"/>
            <p:cNvSpPr>
              <a:spLocks/>
            </p:cNvSpPr>
            <p:nvPr/>
          </p:nvSpPr>
          <p:spPr bwMode="auto">
            <a:xfrm>
              <a:off x="3452" y="2305"/>
              <a:ext cx="771" cy="1168"/>
            </a:xfrm>
            <a:custGeom>
              <a:avLst/>
              <a:gdLst>
                <a:gd name="T0" fmla="*/ 0 w 771"/>
                <a:gd name="T1" fmla="*/ 343 h 1168"/>
                <a:gd name="T2" fmla="*/ 72 w 771"/>
                <a:gd name="T3" fmla="*/ 196 h 1168"/>
                <a:gd name="T4" fmla="*/ 241 w 771"/>
                <a:gd name="T5" fmla="*/ 31 h 1168"/>
                <a:gd name="T6" fmla="*/ 438 w 771"/>
                <a:gd name="T7" fmla="*/ 11 h 1168"/>
                <a:gd name="T8" fmla="*/ 586 w 771"/>
                <a:gd name="T9" fmla="*/ 95 h 1168"/>
                <a:gd name="T10" fmla="*/ 673 w 771"/>
                <a:gd name="T11" fmla="*/ 214 h 1168"/>
                <a:gd name="T12" fmla="*/ 736 w 771"/>
                <a:gd name="T13" fmla="*/ 335 h 1168"/>
                <a:gd name="T14" fmla="*/ 768 w 771"/>
                <a:gd name="T15" fmla="*/ 526 h 1168"/>
                <a:gd name="T16" fmla="*/ 717 w 771"/>
                <a:gd name="T17" fmla="*/ 767 h 1168"/>
                <a:gd name="T18" fmla="*/ 570 w 771"/>
                <a:gd name="T19" fmla="*/ 958 h 1168"/>
                <a:gd name="T20" fmla="*/ 427 w 771"/>
                <a:gd name="T21" fmla="*/ 1039 h 1168"/>
                <a:gd name="T22" fmla="*/ 292 w 771"/>
                <a:gd name="T23" fmla="*/ 1100 h 1168"/>
                <a:gd name="T24" fmla="*/ 133 w 771"/>
                <a:gd name="T25" fmla="*/ 1168 h 11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71"/>
                <a:gd name="T40" fmla="*/ 0 h 1168"/>
                <a:gd name="T41" fmla="*/ 771 w 771"/>
                <a:gd name="T42" fmla="*/ 1168 h 11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71" h="1168">
                  <a:moveTo>
                    <a:pt x="0" y="343"/>
                  </a:moveTo>
                  <a:cubicBezTo>
                    <a:pt x="12" y="319"/>
                    <a:pt x="32" y="248"/>
                    <a:pt x="72" y="196"/>
                  </a:cubicBezTo>
                  <a:cubicBezTo>
                    <a:pt x="112" y="144"/>
                    <a:pt x="180" y="62"/>
                    <a:pt x="241" y="31"/>
                  </a:cubicBezTo>
                  <a:cubicBezTo>
                    <a:pt x="302" y="0"/>
                    <a:pt x="381" y="0"/>
                    <a:pt x="438" y="11"/>
                  </a:cubicBezTo>
                  <a:cubicBezTo>
                    <a:pt x="495" y="22"/>
                    <a:pt x="547" y="61"/>
                    <a:pt x="586" y="95"/>
                  </a:cubicBezTo>
                  <a:cubicBezTo>
                    <a:pt x="625" y="129"/>
                    <a:pt x="648" y="174"/>
                    <a:pt x="673" y="214"/>
                  </a:cubicBezTo>
                  <a:cubicBezTo>
                    <a:pt x="698" y="254"/>
                    <a:pt x="720" y="283"/>
                    <a:pt x="736" y="335"/>
                  </a:cubicBezTo>
                  <a:cubicBezTo>
                    <a:pt x="752" y="387"/>
                    <a:pt x="771" y="454"/>
                    <a:pt x="768" y="526"/>
                  </a:cubicBezTo>
                  <a:cubicBezTo>
                    <a:pt x="765" y="598"/>
                    <a:pt x="750" y="695"/>
                    <a:pt x="717" y="767"/>
                  </a:cubicBezTo>
                  <a:cubicBezTo>
                    <a:pt x="684" y="839"/>
                    <a:pt x="618" y="913"/>
                    <a:pt x="570" y="958"/>
                  </a:cubicBezTo>
                  <a:cubicBezTo>
                    <a:pt x="524" y="1002"/>
                    <a:pt x="472" y="1022"/>
                    <a:pt x="427" y="1039"/>
                  </a:cubicBezTo>
                  <a:cubicBezTo>
                    <a:pt x="382" y="1056"/>
                    <a:pt x="339" y="1078"/>
                    <a:pt x="292" y="1100"/>
                  </a:cubicBezTo>
                  <a:cubicBezTo>
                    <a:pt x="243" y="1122"/>
                    <a:pt x="166" y="1154"/>
                    <a:pt x="133" y="1168"/>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67" name="Freeform 22"/>
            <p:cNvSpPr>
              <a:spLocks/>
            </p:cNvSpPr>
            <p:nvPr/>
          </p:nvSpPr>
          <p:spPr bwMode="auto">
            <a:xfrm>
              <a:off x="3626" y="2835"/>
              <a:ext cx="632" cy="623"/>
            </a:xfrm>
            <a:custGeom>
              <a:avLst/>
              <a:gdLst>
                <a:gd name="T0" fmla="*/ 630 w 632"/>
                <a:gd name="T1" fmla="*/ 0 h 623"/>
                <a:gd name="T2" fmla="*/ 621 w 632"/>
                <a:gd name="T3" fmla="*/ 156 h 623"/>
                <a:gd name="T4" fmla="*/ 564 w 632"/>
                <a:gd name="T5" fmla="*/ 323 h 623"/>
                <a:gd name="T6" fmla="*/ 496 w 632"/>
                <a:gd name="T7" fmla="*/ 417 h 623"/>
                <a:gd name="T8" fmla="*/ 403 w 632"/>
                <a:gd name="T9" fmla="*/ 480 h 623"/>
                <a:gd name="T10" fmla="*/ 213 w 632"/>
                <a:gd name="T11" fmla="*/ 587 h 623"/>
                <a:gd name="T12" fmla="*/ 0 w 632"/>
                <a:gd name="T13" fmla="*/ 623 h 623"/>
                <a:gd name="T14" fmla="*/ 0 60000 65536"/>
                <a:gd name="T15" fmla="*/ 0 60000 65536"/>
                <a:gd name="T16" fmla="*/ 0 60000 65536"/>
                <a:gd name="T17" fmla="*/ 0 60000 65536"/>
                <a:gd name="T18" fmla="*/ 0 60000 65536"/>
                <a:gd name="T19" fmla="*/ 0 60000 65536"/>
                <a:gd name="T20" fmla="*/ 0 60000 65536"/>
                <a:gd name="T21" fmla="*/ 0 w 632"/>
                <a:gd name="T22" fmla="*/ 0 h 623"/>
                <a:gd name="T23" fmla="*/ 632 w 632"/>
                <a:gd name="T24" fmla="*/ 623 h 6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2" h="623">
                  <a:moveTo>
                    <a:pt x="630" y="0"/>
                  </a:moveTo>
                  <a:cubicBezTo>
                    <a:pt x="628" y="26"/>
                    <a:pt x="632" y="102"/>
                    <a:pt x="621" y="156"/>
                  </a:cubicBezTo>
                  <a:cubicBezTo>
                    <a:pt x="610" y="210"/>
                    <a:pt x="585" y="279"/>
                    <a:pt x="564" y="323"/>
                  </a:cubicBezTo>
                  <a:cubicBezTo>
                    <a:pt x="543" y="367"/>
                    <a:pt x="523" y="391"/>
                    <a:pt x="496" y="417"/>
                  </a:cubicBezTo>
                  <a:cubicBezTo>
                    <a:pt x="469" y="443"/>
                    <a:pt x="450" y="452"/>
                    <a:pt x="403" y="480"/>
                  </a:cubicBezTo>
                  <a:cubicBezTo>
                    <a:pt x="356" y="508"/>
                    <a:pt x="280" y="563"/>
                    <a:pt x="213" y="587"/>
                  </a:cubicBezTo>
                  <a:cubicBezTo>
                    <a:pt x="146" y="611"/>
                    <a:pt x="44" y="616"/>
                    <a:pt x="0" y="623"/>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68" name="Freeform 23"/>
            <p:cNvSpPr>
              <a:spLocks/>
            </p:cNvSpPr>
            <p:nvPr/>
          </p:nvSpPr>
          <p:spPr bwMode="auto">
            <a:xfrm>
              <a:off x="3598" y="2798"/>
              <a:ext cx="594" cy="542"/>
            </a:xfrm>
            <a:custGeom>
              <a:avLst/>
              <a:gdLst>
                <a:gd name="T0" fmla="*/ 594 w 594"/>
                <a:gd name="T1" fmla="*/ 0 h 542"/>
                <a:gd name="T2" fmla="*/ 578 w 594"/>
                <a:gd name="T3" fmla="*/ 82 h 542"/>
                <a:gd name="T4" fmla="*/ 530 w 594"/>
                <a:gd name="T5" fmla="*/ 226 h 542"/>
                <a:gd name="T6" fmla="*/ 434 w 594"/>
                <a:gd name="T7" fmla="*/ 378 h 542"/>
                <a:gd name="T8" fmla="*/ 241 w 594"/>
                <a:gd name="T9" fmla="*/ 486 h 542"/>
                <a:gd name="T10" fmla="*/ 79 w 594"/>
                <a:gd name="T11" fmla="*/ 510 h 542"/>
                <a:gd name="T12" fmla="*/ 0 w 594"/>
                <a:gd name="T13" fmla="*/ 542 h 542"/>
                <a:gd name="T14" fmla="*/ 0 60000 65536"/>
                <a:gd name="T15" fmla="*/ 0 60000 65536"/>
                <a:gd name="T16" fmla="*/ 0 60000 65536"/>
                <a:gd name="T17" fmla="*/ 0 60000 65536"/>
                <a:gd name="T18" fmla="*/ 0 60000 65536"/>
                <a:gd name="T19" fmla="*/ 0 60000 65536"/>
                <a:gd name="T20" fmla="*/ 0 60000 65536"/>
                <a:gd name="T21" fmla="*/ 0 w 594"/>
                <a:gd name="T22" fmla="*/ 0 h 542"/>
                <a:gd name="T23" fmla="*/ 594 w 594"/>
                <a:gd name="T24" fmla="*/ 542 h 5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4" h="542">
                  <a:moveTo>
                    <a:pt x="594" y="0"/>
                  </a:moveTo>
                  <a:cubicBezTo>
                    <a:pt x="591" y="14"/>
                    <a:pt x="589" y="45"/>
                    <a:pt x="578" y="82"/>
                  </a:cubicBezTo>
                  <a:cubicBezTo>
                    <a:pt x="567" y="119"/>
                    <a:pt x="554" y="177"/>
                    <a:pt x="530" y="226"/>
                  </a:cubicBezTo>
                  <a:cubicBezTo>
                    <a:pt x="506" y="275"/>
                    <a:pt x="482" y="335"/>
                    <a:pt x="434" y="378"/>
                  </a:cubicBezTo>
                  <a:cubicBezTo>
                    <a:pt x="386" y="421"/>
                    <a:pt x="300" y="464"/>
                    <a:pt x="241" y="486"/>
                  </a:cubicBezTo>
                  <a:cubicBezTo>
                    <a:pt x="182" y="508"/>
                    <a:pt x="119" y="501"/>
                    <a:pt x="79" y="510"/>
                  </a:cubicBezTo>
                  <a:cubicBezTo>
                    <a:pt x="39" y="519"/>
                    <a:pt x="16" y="535"/>
                    <a:pt x="0" y="542"/>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69" name="Freeform 24"/>
            <p:cNvSpPr>
              <a:spLocks/>
            </p:cNvSpPr>
            <p:nvPr/>
          </p:nvSpPr>
          <p:spPr bwMode="auto">
            <a:xfrm>
              <a:off x="3585" y="3356"/>
              <a:ext cx="260" cy="50"/>
            </a:xfrm>
            <a:custGeom>
              <a:avLst/>
              <a:gdLst>
                <a:gd name="T0" fmla="*/ 260 w 260"/>
                <a:gd name="T1" fmla="*/ 1 h 50"/>
                <a:gd name="T2" fmla="*/ 159 w 260"/>
                <a:gd name="T3" fmla="*/ 4 h 50"/>
                <a:gd name="T4" fmla="*/ 53 w 260"/>
                <a:gd name="T5" fmla="*/ 24 h 50"/>
                <a:gd name="T6" fmla="*/ 0 w 260"/>
                <a:gd name="T7" fmla="*/ 50 h 50"/>
                <a:gd name="T8" fmla="*/ 0 60000 65536"/>
                <a:gd name="T9" fmla="*/ 0 60000 65536"/>
                <a:gd name="T10" fmla="*/ 0 60000 65536"/>
                <a:gd name="T11" fmla="*/ 0 60000 65536"/>
                <a:gd name="T12" fmla="*/ 0 w 260"/>
                <a:gd name="T13" fmla="*/ 0 h 50"/>
                <a:gd name="T14" fmla="*/ 260 w 260"/>
                <a:gd name="T15" fmla="*/ 50 h 50"/>
              </a:gdLst>
              <a:ahLst/>
              <a:cxnLst>
                <a:cxn ang="T8">
                  <a:pos x="T0" y="T1"/>
                </a:cxn>
                <a:cxn ang="T9">
                  <a:pos x="T2" y="T3"/>
                </a:cxn>
                <a:cxn ang="T10">
                  <a:pos x="T4" y="T5"/>
                </a:cxn>
                <a:cxn ang="T11">
                  <a:pos x="T6" y="T7"/>
                </a:cxn>
              </a:cxnLst>
              <a:rect l="T12" t="T13" r="T14" b="T15"/>
              <a:pathLst>
                <a:path w="260" h="50">
                  <a:moveTo>
                    <a:pt x="260" y="1"/>
                  </a:moveTo>
                  <a:cubicBezTo>
                    <a:pt x="243" y="2"/>
                    <a:pt x="193" y="0"/>
                    <a:pt x="159" y="4"/>
                  </a:cubicBezTo>
                  <a:cubicBezTo>
                    <a:pt x="125" y="8"/>
                    <a:pt x="79" y="16"/>
                    <a:pt x="53" y="24"/>
                  </a:cubicBezTo>
                  <a:cubicBezTo>
                    <a:pt x="27" y="32"/>
                    <a:pt x="11" y="45"/>
                    <a:pt x="0" y="50"/>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70" name="Freeform 25"/>
            <p:cNvSpPr>
              <a:spLocks/>
            </p:cNvSpPr>
            <p:nvPr/>
          </p:nvSpPr>
          <p:spPr bwMode="auto">
            <a:xfrm>
              <a:off x="3433" y="2238"/>
              <a:ext cx="868" cy="1296"/>
            </a:xfrm>
            <a:custGeom>
              <a:avLst/>
              <a:gdLst>
                <a:gd name="T0" fmla="*/ 0 w 868"/>
                <a:gd name="T1" fmla="*/ 275 h 1296"/>
                <a:gd name="T2" fmla="*/ 130 w 868"/>
                <a:gd name="T3" fmla="*/ 117 h 1296"/>
                <a:gd name="T4" fmla="*/ 301 w 868"/>
                <a:gd name="T5" fmla="*/ 15 h 1296"/>
                <a:gd name="T6" fmla="*/ 517 w 868"/>
                <a:gd name="T7" fmla="*/ 30 h 1296"/>
                <a:gd name="T8" fmla="*/ 605 w 868"/>
                <a:gd name="T9" fmla="*/ 86 h 1296"/>
                <a:gd name="T10" fmla="*/ 695 w 868"/>
                <a:gd name="T11" fmla="*/ 173 h 1296"/>
                <a:gd name="T12" fmla="*/ 781 w 868"/>
                <a:gd name="T13" fmla="*/ 315 h 1296"/>
                <a:gd name="T14" fmla="*/ 820 w 868"/>
                <a:gd name="T15" fmla="*/ 453 h 1296"/>
                <a:gd name="T16" fmla="*/ 866 w 868"/>
                <a:gd name="T17" fmla="*/ 690 h 1296"/>
                <a:gd name="T18" fmla="*/ 806 w 868"/>
                <a:gd name="T19" fmla="*/ 929 h 1296"/>
                <a:gd name="T20" fmla="*/ 713 w 868"/>
                <a:gd name="T21" fmla="*/ 1062 h 1296"/>
                <a:gd name="T22" fmla="*/ 514 w 868"/>
                <a:gd name="T23" fmla="*/ 1179 h 1296"/>
                <a:gd name="T24" fmla="*/ 347 w 868"/>
                <a:gd name="T25" fmla="*/ 1253 h 1296"/>
                <a:gd name="T26" fmla="*/ 155 w 868"/>
                <a:gd name="T27" fmla="*/ 1296 h 1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68"/>
                <a:gd name="T43" fmla="*/ 0 h 1296"/>
                <a:gd name="T44" fmla="*/ 868 w 868"/>
                <a:gd name="T45" fmla="*/ 1296 h 12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68" h="1296">
                  <a:moveTo>
                    <a:pt x="0" y="275"/>
                  </a:moveTo>
                  <a:cubicBezTo>
                    <a:pt x="22" y="250"/>
                    <a:pt x="80" y="160"/>
                    <a:pt x="130" y="117"/>
                  </a:cubicBezTo>
                  <a:cubicBezTo>
                    <a:pt x="180" y="74"/>
                    <a:pt x="237" y="30"/>
                    <a:pt x="301" y="15"/>
                  </a:cubicBezTo>
                  <a:cubicBezTo>
                    <a:pt x="365" y="0"/>
                    <a:pt x="466" y="18"/>
                    <a:pt x="517" y="30"/>
                  </a:cubicBezTo>
                  <a:cubicBezTo>
                    <a:pt x="556" y="52"/>
                    <a:pt x="577" y="63"/>
                    <a:pt x="605" y="86"/>
                  </a:cubicBezTo>
                  <a:cubicBezTo>
                    <a:pt x="633" y="109"/>
                    <a:pt x="672" y="143"/>
                    <a:pt x="695" y="173"/>
                  </a:cubicBezTo>
                  <a:cubicBezTo>
                    <a:pt x="722" y="212"/>
                    <a:pt x="760" y="268"/>
                    <a:pt x="781" y="315"/>
                  </a:cubicBezTo>
                  <a:cubicBezTo>
                    <a:pt x="802" y="362"/>
                    <a:pt x="806" y="391"/>
                    <a:pt x="820" y="453"/>
                  </a:cubicBezTo>
                  <a:cubicBezTo>
                    <a:pt x="834" y="515"/>
                    <a:pt x="868" y="611"/>
                    <a:pt x="866" y="690"/>
                  </a:cubicBezTo>
                  <a:cubicBezTo>
                    <a:pt x="864" y="769"/>
                    <a:pt x="831" y="867"/>
                    <a:pt x="806" y="929"/>
                  </a:cubicBezTo>
                  <a:cubicBezTo>
                    <a:pt x="781" y="991"/>
                    <a:pt x="731" y="1047"/>
                    <a:pt x="713" y="1062"/>
                  </a:cubicBezTo>
                  <a:cubicBezTo>
                    <a:pt x="695" y="1077"/>
                    <a:pt x="677" y="1107"/>
                    <a:pt x="514" y="1179"/>
                  </a:cubicBezTo>
                  <a:cubicBezTo>
                    <a:pt x="453" y="1211"/>
                    <a:pt x="407" y="1234"/>
                    <a:pt x="347" y="1253"/>
                  </a:cubicBezTo>
                  <a:cubicBezTo>
                    <a:pt x="287" y="1272"/>
                    <a:pt x="187" y="1289"/>
                    <a:pt x="155" y="1296"/>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71" name="Freeform 26"/>
            <p:cNvSpPr>
              <a:spLocks/>
            </p:cNvSpPr>
            <p:nvPr/>
          </p:nvSpPr>
          <p:spPr bwMode="auto">
            <a:xfrm>
              <a:off x="3625" y="3321"/>
              <a:ext cx="559" cy="257"/>
            </a:xfrm>
            <a:custGeom>
              <a:avLst/>
              <a:gdLst>
                <a:gd name="T0" fmla="*/ 559 w 559"/>
                <a:gd name="T1" fmla="*/ 0 h 257"/>
                <a:gd name="T2" fmla="*/ 448 w 559"/>
                <a:gd name="T3" fmla="*/ 90 h 257"/>
                <a:gd name="T4" fmla="*/ 314 w 559"/>
                <a:gd name="T5" fmla="*/ 150 h 257"/>
                <a:gd name="T6" fmla="*/ 158 w 559"/>
                <a:gd name="T7" fmla="*/ 215 h 257"/>
                <a:gd name="T8" fmla="*/ 0 w 559"/>
                <a:gd name="T9" fmla="*/ 257 h 257"/>
                <a:gd name="T10" fmla="*/ 0 60000 65536"/>
                <a:gd name="T11" fmla="*/ 0 60000 65536"/>
                <a:gd name="T12" fmla="*/ 0 60000 65536"/>
                <a:gd name="T13" fmla="*/ 0 60000 65536"/>
                <a:gd name="T14" fmla="*/ 0 60000 65536"/>
                <a:gd name="T15" fmla="*/ 0 w 559"/>
                <a:gd name="T16" fmla="*/ 0 h 257"/>
                <a:gd name="T17" fmla="*/ 559 w 559"/>
                <a:gd name="T18" fmla="*/ 257 h 257"/>
              </a:gdLst>
              <a:ahLst/>
              <a:cxnLst>
                <a:cxn ang="T10">
                  <a:pos x="T0" y="T1"/>
                </a:cxn>
                <a:cxn ang="T11">
                  <a:pos x="T2" y="T3"/>
                </a:cxn>
                <a:cxn ang="T12">
                  <a:pos x="T4" y="T5"/>
                </a:cxn>
                <a:cxn ang="T13">
                  <a:pos x="T6" y="T7"/>
                </a:cxn>
                <a:cxn ang="T14">
                  <a:pos x="T8" y="T9"/>
                </a:cxn>
              </a:cxnLst>
              <a:rect l="T15" t="T16" r="T17" b="T18"/>
              <a:pathLst>
                <a:path w="559" h="257">
                  <a:moveTo>
                    <a:pt x="559" y="0"/>
                  </a:moveTo>
                  <a:cubicBezTo>
                    <a:pt x="541" y="15"/>
                    <a:pt x="489" y="65"/>
                    <a:pt x="448" y="90"/>
                  </a:cubicBezTo>
                  <a:cubicBezTo>
                    <a:pt x="407" y="115"/>
                    <a:pt x="362" y="129"/>
                    <a:pt x="314" y="150"/>
                  </a:cubicBezTo>
                  <a:cubicBezTo>
                    <a:pt x="266" y="171"/>
                    <a:pt x="210" y="197"/>
                    <a:pt x="158" y="215"/>
                  </a:cubicBezTo>
                  <a:cubicBezTo>
                    <a:pt x="106" y="233"/>
                    <a:pt x="33" y="248"/>
                    <a:pt x="0" y="257"/>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72" name="Freeform 27"/>
            <p:cNvSpPr>
              <a:spLocks/>
            </p:cNvSpPr>
            <p:nvPr/>
          </p:nvSpPr>
          <p:spPr bwMode="auto">
            <a:xfrm>
              <a:off x="3671" y="3383"/>
              <a:ext cx="634" cy="235"/>
            </a:xfrm>
            <a:custGeom>
              <a:avLst/>
              <a:gdLst>
                <a:gd name="T0" fmla="*/ 0 w 634"/>
                <a:gd name="T1" fmla="*/ 235 h 235"/>
                <a:gd name="T2" fmla="*/ 115 w 634"/>
                <a:gd name="T3" fmla="*/ 202 h 235"/>
                <a:gd name="T4" fmla="*/ 298 w 634"/>
                <a:gd name="T5" fmla="*/ 124 h 235"/>
                <a:gd name="T6" fmla="*/ 444 w 634"/>
                <a:gd name="T7" fmla="*/ 69 h 235"/>
                <a:gd name="T8" fmla="*/ 526 w 634"/>
                <a:gd name="T9" fmla="*/ 34 h 235"/>
                <a:gd name="T10" fmla="*/ 579 w 634"/>
                <a:gd name="T11" fmla="*/ 12 h 235"/>
                <a:gd name="T12" fmla="*/ 627 w 634"/>
                <a:gd name="T13" fmla="*/ 16 h 235"/>
                <a:gd name="T14" fmla="*/ 634 w 634"/>
                <a:gd name="T15" fmla="*/ 67 h 235"/>
                <a:gd name="T16" fmla="*/ 0 60000 65536"/>
                <a:gd name="T17" fmla="*/ 0 60000 65536"/>
                <a:gd name="T18" fmla="*/ 0 60000 65536"/>
                <a:gd name="T19" fmla="*/ 0 60000 65536"/>
                <a:gd name="T20" fmla="*/ 0 60000 65536"/>
                <a:gd name="T21" fmla="*/ 0 60000 65536"/>
                <a:gd name="T22" fmla="*/ 0 60000 65536"/>
                <a:gd name="T23" fmla="*/ 0 60000 65536"/>
                <a:gd name="T24" fmla="*/ 0 w 634"/>
                <a:gd name="T25" fmla="*/ 0 h 235"/>
                <a:gd name="T26" fmla="*/ 634 w 634"/>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4" h="235">
                  <a:moveTo>
                    <a:pt x="0" y="235"/>
                  </a:moveTo>
                  <a:cubicBezTo>
                    <a:pt x="20" y="230"/>
                    <a:pt x="65" y="220"/>
                    <a:pt x="115" y="202"/>
                  </a:cubicBezTo>
                  <a:cubicBezTo>
                    <a:pt x="165" y="184"/>
                    <a:pt x="243" y="146"/>
                    <a:pt x="298" y="124"/>
                  </a:cubicBezTo>
                  <a:cubicBezTo>
                    <a:pt x="353" y="102"/>
                    <a:pt x="406" y="84"/>
                    <a:pt x="444" y="69"/>
                  </a:cubicBezTo>
                  <a:cubicBezTo>
                    <a:pt x="482" y="54"/>
                    <a:pt x="502" y="48"/>
                    <a:pt x="526" y="34"/>
                  </a:cubicBezTo>
                  <a:cubicBezTo>
                    <a:pt x="550" y="20"/>
                    <a:pt x="563" y="15"/>
                    <a:pt x="579" y="12"/>
                  </a:cubicBezTo>
                  <a:cubicBezTo>
                    <a:pt x="595" y="9"/>
                    <a:pt x="622" y="0"/>
                    <a:pt x="627" y="16"/>
                  </a:cubicBezTo>
                  <a:cubicBezTo>
                    <a:pt x="632" y="32"/>
                    <a:pt x="633" y="57"/>
                    <a:pt x="634" y="67"/>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73" name="Freeform 28"/>
            <p:cNvSpPr>
              <a:spLocks/>
            </p:cNvSpPr>
            <p:nvPr/>
          </p:nvSpPr>
          <p:spPr bwMode="auto">
            <a:xfrm>
              <a:off x="4095" y="3024"/>
              <a:ext cx="191" cy="372"/>
            </a:xfrm>
            <a:custGeom>
              <a:avLst/>
              <a:gdLst>
                <a:gd name="T0" fmla="*/ 191 w 191"/>
                <a:gd name="T1" fmla="*/ 0 h 372"/>
                <a:gd name="T2" fmla="*/ 173 w 191"/>
                <a:gd name="T3" fmla="*/ 192 h 372"/>
                <a:gd name="T4" fmla="*/ 137 w 191"/>
                <a:gd name="T5" fmla="*/ 291 h 372"/>
                <a:gd name="T6" fmla="*/ 78 w 191"/>
                <a:gd name="T7" fmla="*/ 351 h 372"/>
                <a:gd name="T8" fmla="*/ 0 w 191"/>
                <a:gd name="T9" fmla="*/ 372 h 372"/>
                <a:gd name="T10" fmla="*/ 0 60000 65536"/>
                <a:gd name="T11" fmla="*/ 0 60000 65536"/>
                <a:gd name="T12" fmla="*/ 0 60000 65536"/>
                <a:gd name="T13" fmla="*/ 0 60000 65536"/>
                <a:gd name="T14" fmla="*/ 0 60000 65536"/>
                <a:gd name="T15" fmla="*/ 0 w 191"/>
                <a:gd name="T16" fmla="*/ 0 h 372"/>
                <a:gd name="T17" fmla="*/ 191 w 191"/>
                <a:gd name="T18" fmla="*/ 372 h 372"/>
              </a:gdLst>
              <a:ahLst/>
              <a:cxnLst>
                <a:cxn ang="T10">
                  <a:pos x="T0" y="T1"/>
                </a:cxn>
                <a:cxn ang="T11">
                  <a:pos x="T2" y="T3"/>
                </a:cxn>
                <a:cxn ang="T12">
                  <a:pos x="T4" y="T5"/>
                </a:cxn>
                <a:cxn ang="T13">
                  <a:pos x="T6" y="T7"/>
                </a:cxn>
                <a:cxn ang="T14">
                  <a:pos x="T8" y="T9"/>
                </a:cxn>
              </a:cxnLst>
              <a:rect l="T15" t="T16" r="T17" b="T18"/>
              <a:pathLst>
                <a:path w="191" h="372">
                  <a:moveTo>
                    <a:pt x="191" y="0"/>
                  </a:moveTo>
                  <a:cubicBezTo>
                    <a:pt x="188" y="32"/>
                    <a:pt x="182" y="144"/>
                    <a:pt x="173" y="192"/>
                  </a:cubicBezTo>
                  <a:cubicBezTo>
                    <a:pt x="164" y="240"/>
                    <a:pt x="153" y="264"/>
                    <a:pt x="137" y="291"/>
                  </a:cubicBezTo>
                  <a:cubicBezTo>
                    <a:pt x="121" y="318"/>
                    <a:pt x="101" y="338"/>
                    <a:pt x="78" y="351"/>
                  </a:cubicBezTo>
                  <a:cubicBezTo>
                    <a:pt x="55" y="364"/>
                    <a:pt x="16" y="368"/>
                    <a:pt x="0" y="372"/>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74" name="Freeform 29"/>
            <p:cNvSpPr>
              <a:spLocks/>
            </p:cNvSpPr>
            <p:nvPr/>
          </p:nvSpPr>
          <p:spPr bwMode="auto">
            <a:xfrm>
              <a:off x="4269" y="3117"/>
              <a:ext cx="32" cy="228"/>
            </a:xfrm>
            <a:custGeom>
              <a:avLst/>
              <a:gdLst>
                <a:gd name="T0" fmla="*/ 11 w 32"/>
                <a:gd name="T1" fmla="*/ 0 h 228"/>
                <a:gd name="T2" fmla="*/ 30 w 32"/>
                <a:gd name="T3" fmla="*/ 135 h 228"/>
                <a:gd name="T4" fmla="*/ 0 w 32"/>
                <a:gd name="T5" fmla="*/ 228 h 228"/>
                <a:gd name="T6" fmla="*/ 0 60000 65536"/>
                <a:gd name="T7" fmla="*/ 0 60000 65536"/>
                <a:gd name="T8" fmla="*/ 0 60000 65536"/>
                <a:gd name="T9" fmla="*/ 0 w 32"/>
                <a:gd name="T10" fmla="*/ 0 h 228"/>
                <a:gd name="T11" fmla="*/ 32 w 32"/>
                <a:gd name="T12" fmla="*/ 228 h 228"/>
              </a:gdLst>
              <a:ahLst/>
              <a:cxnLst>
                <a:cxn ang="T6">
                  <a:pos x="T0" y="T1"/>
                </a:cxn>
                <a:cxn ang="T7">
                  <a:pos x="T2" y="T3"/>
                </a:cxn>
                <a:cxn ang="T8">
                  <a:pos x="T4" y="T5"/>
                </a:cxn>
              </a:cxnLst>
              <a:rect l="T9" t="T10" r="T11" b="T12"/>
              <a:pathLst>
                <a:path w="32" h="228">
                  <a:moveTo>
                    <a:pt x="11" y="0"/>
                  </a:moveTo>
                  <a:cubicBezTo>
                    <a:pt x="14" y="22"/>
                    <a:pt x="32" y="97"/>
                    <a:pt x="30" y="135"/>
                  </a:cubicBezTo>
                  <a:cubicBezTo>
                    <a:pt x="28" y="173"/>
                    <a:pt x="6" y="209"/>
                    <a:pt x="0" y="228"/>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75" name="Freeform 30"/>
            <p:cNvSpPr>
              <a:spLocks/>
            </p:cNvSpPr>
            <p:nvPr/>
          </p:nvSpPr>
          <p:spPr bwMode="auto">
            <a:xfrm>
              <a:off x="3840" y="3453"/>
              <a:ext cx="584" cy="152"/>
            </a:xfrm>
            <a:custGeom>
              <a:avLst/>
              <a:gdLst>
                <a:gd name="T0" fmla="*/ 584 w 584"/>
                <a:gd name="T1" fmla="*/ 48 h 152"/>
                <a:gd name="T2" fmla="*/ 474 w 584"/>
                <a:gd name="T3" fmla="*/ 3 h 152"/>
                <a:gd name="T4" fmla="*/ 332 w 584"/>
                <a:gd name="T5" fmla="*/ 32 h 152"/>
                <a:gd name="T6" fmla="*/ 147 w 584"/>
                <a:gd name="T7" fmla="*/ 102 h 152"/>
                <a:gd name="T8" fmla="*/ 0 w 584"/>
                <a:gd name="T9" fmla="*/ 152 h 152"/>
                <a:gd name="T10" fmla="*/ 0 60000 65536"/>
                <a:gd name="T11" fmla="*/ 0 60000 65536"/>
                <a:gd name="T12" fmla="*/ 0 60000 65536"/>
                <a:gd name="T13" fmla="*/ 0 60000 65536"/>
                <a:gd name="T14" fmla="*/ 0 60000 65536"/>
                <a:gd name="T15" fmla="*/ 0 w 584"/>
                <a:gd name="T16" fmla="*/ 0 h 152"/>
                <a:gd name="T17" fmla="*/ 584 w 584"/>
                <a:gd name="T18" fmla="*/ 152 h 152"/>
              </a:gdLst>
              <a:ahLst/>
              <a:cxnLst>
                <a:cxn ang="T10">
                  <a:pos x="T0" y="T1"/>
                </a:cxn>
                <a:cxn ang="T11">
                  <a:pos x="T2" y="T3"/>
                </a:cxn>
                <a:cxn ang="T12">
                  <a:pos x="T4" y="T5"/>
                </a:cxn>
                <a:cxn ang="T13">
                  <a:pos x="T6" y="T7"/>
                </a:cxn>
                <a:cxn ang="T14">
                  <a:pos x="T8" y="T9"/>
                </a:cxn>
              </a:cxnLst>
              <a:rect l="T15" t="T16" r="T17" b="T18"/>
              <a:pathLst>
                <a:path w="584" h="152">
                  <a:moveTo>
                    <a:pt x="584" y="48"/>
                  </a:moveTo>
                  <a:cubicBezTo>
                    <a:pt x="566" y="41"/>
                    <a:pt x="516" y="6"/>
                    <a:pt x="474" y="3"/>
                  </a:cubicBezTo>
                  <a:cubicBezTo>
                    <a:pt x="432" y="0"/>
                    <a:pt x="386" y="15"/>
                    <a:pt x="332" y="32"/>
                  </a:cubicBezTo>
                  <a:cubicBezTo>
                    <a:pt x="278" y="49"/>
                    <a:pt x="202" y="82"/>
                    <a:pt x="147" y="102"/>
                  </a:cubicBezTo>
                  <a:cubicBezTo>
                    <a:pt x="92" y="122"/>
                    <a:pt x="31" y="142"/>
                    <a:pt x="0" y="152"/>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76" name="Freeform 31"/>
            <p:cNvSpPr>
              <a:spLocks/>
            </p:cNvSpPr>
            <p:nvPr/>
          </p:nvSpPr>
          <p:spPr bwMode="auto">
            <a:xfrm>
              <a:off x="3842" y="2213"/>
              <a:ext cx="114" cy="57"/>
            </a:xfrm>
            <a:custGeom>
              <a:avLst/>
              <a:gdLst>
                <a:gd name="T0" fmla="*/ 114 w 114"/>
                <a:gd name="T1" fmla="*/ 57 h 57"/>
                <a:gd name="T2" fmla="*/ 61 w 114"/>
                <a:gd name="T3" fmla="*/ 21 h 57"/>
                <a:gd name="T4" fmla="*/ 0 w 114"/>
                <a:gd name="T5" fmla="*/ 0 h 57"/>
                <a:gd name="T6" fmla="*/ 0 60000 65536"/>
                <a:gd name="T7" fmla="*/ 0 60000 65536"/>
                <a:gd name="T8" fmla="*/ 0 60000 65536"/>
                <a:gd name="T9" fmla="*/ 0 w 114"/>
                <a:gd name="T10" fmla="*/ 0 h 57"/>
                <a:gd name="T11" fmla="*/ 114 w 114"/>
                <a:gd name="T12" fmla="*/ 57 h 57"/>
              </a:gdLst>
              <a:ahLst/>
              <a:cxnLst>
                <a:cxn ang="T6">
                  <a:pos x="T0" y="T1"/>
                </a:cxn>
                <a:cxn ang="T7">
                  <a:pos x="T2" y="T3"/>
                </a:cxn>
                <a:cxn ang="T8">
                  <a:pos x="T4" y="T5"/>
                </a:cxn>
              </a:cxnLst>
              <a:rect l="T9" t="T10" r="T11" b="T12"/>
              <a:pathLst>
                <a:path w="114" h="57">
                  <a:moveTo>
                    <a:pt x="114" y="57"/>
                  </a:moveTo>
                  <a:cubicBezTo>
                    <a:pt x="106" y="51"/>
                    <a:pt x="80" y="31"/>
                    <a:pt x="61" y="21"/>
                  </a:cubicBezTo>
                  <a:cubicBezTo>
                    <a:pt x="42" y="11"/>
                    <a:pt x="13" y="4"/>
                    <a:pt x="0" y="0"/>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77" name="Freeform 32"/>
            <p:cNvSpPr>
              <a:spLocks/>
            </p:cNvSpPr>
            <p:nvPr/>
          </p:nvSpPr>
          <p:spPr bwMode="auto">
            <a:xfrm>
              <a:off x="3466" y="2170"/>
              <a:ext cx="628" cy="197"/>
            </a:xfrm>
            <a:custGeom>
              <a:avLst/>
              <a:gdLst>
                <a:gd name="T0" fmla="*/ 0 w 628"/>
                <a:gd name="T1" fmla="*/ 197 h 197"/>
                <a:gd name="T2" fmla="*/ 184 w 628"/>
                <a:gd name="T3" fmla="*/ 55 h 197"/>
                <a:gd name="T4" fmla="*/ 395 w 628"/>
                <a:gd name="T5" fmla="*/ 2 h 197"/>
                <a:gd name="T6" fmla="*/ 538 w 628"/>
                <a:gd name="T7" fmla="*/ 70 h 197"/>
                <a:gd name="T8" fmla="*/ 628 w 628"/>
                <a:gd name="T9" fmla="*/ 144 h 197"/>
                <a:gd name="T10" fmla="*/ 0 60000 65536"/>
                <a:gd name="T11" fmla="*/ 0 60000 65536"/>
                <a:gd name="T12" fmla="*/ 0 60000 65536"/>
                <a:gd name="T13" fmla="*/ 0 60000 65536"/>
                <a:gd name="T14" fmla="*/ 0 60000 65536"/>
                <a:gd name="T15" fmla="*/ 0 w 628"/>
                <a:gd name="T16" fmla="*/ 0 h 197"/>
                <a:gd name="T17" fmla="*/ 628 w 628"/>
                <a:gd name="T18" fmla="*/ 197 h 197"/>
              </a:gdLst>
              <a:ahLst/>
              <a:cxnLst>
                <a:cxn ang="T10">
                  <a:pos x="T0" y="T1"/>
                </a:cxn>
                <a:cxn ang="T11">
                  <a:pos x="T2" y="T3"/>
                </a:cxn>
                <a:cxn ang="T12">
                  <a:pos x="T4" y="T5"/>
                </a:cxn>
                <a:cxn ang="T13">
                  <a:pos x="T6" y="T7"/>
                </a:cxn>
                <a:cxn ang="T14">
                  <a:pos x="T8" y="T9"/>
                </a:cxn>
              </a:cxnLst>
              <a:rect l="T15" t="T16" r="T17" b="T18"/>
              <a:pathLst>
                <a:path w="628" h="197">
                  <a:moveTo>
                    <a:pt x="0" y="197"/>
                  </a:moveTo>
                  <a:cubicBezTo>
                    <a:pt x="22" y="181"/>
                    <a:pt x="118" y="87"/>
                    <a:pt x="184" y="55"/>
                  </a:cubicBezTo>
                  <a:cubicBezTo>
                    <a:pt x="250" y="23"/>
                    <a:pt x="336" y="0"/>
                    <a:pt x="395" y="2"/>
                  </a:cubicBezTo>
                  <a:cubicBezTo>
                    <a:pt x="454" y="4"/>
                    <a:pt x="499" y="46"/>
                    <a:pt x="538" y="70"/>
                  </a:cubicBezTo>
                  <a:cubicBezTo>
                    <a:pt x="551" y="79"/>
                    <a:pt x="609" y="129"/>
                    <a:pt x="628" y="144"/>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78" name="Freeform 33"/>
            <p:cNvSpPr>
              <a:spLocks/>
            </p:cNvSpPr>
            <p:nvPr/>
          </p:nvSpPr>
          <p:spPr bwMode="auto">
            <a:xfrm>
              <a:off x="3492" y="2096"/>
              <a:ext cx="1259" cy="1546"/>
            </a:xfrm>
            <a:custGeom>
              <a:avLst/>
              <a:gdLst>
                <a:gd name="T0" fmla="*/ 0 w 1259"/>
                <a:gd name="T1" fmla="*/ 158 h 1546"/>
                <a:gd name="T2" fmla="*/ 126 w 1259"/>
                <a:gd name="T3" fmla="*/ 66 h 1546"/>
                <a:gd name="T4" fmla="*/ 312 w 1259"/>
                <a:gd name="T5" fmla="*/ 7 h 1546"/>
                <a:gd name="T6" fmla="*/ 539 w 1259"/>
                <a:gd name="T7" fmla="*/ 111 h 1546"/>
                <a:gd name="T8" fmla="*/ 681 w 1259"/>
                <a:gd name="T9" fmla="*/ 282 h 1546"/>
                <a:gd name="T10" fmla="*/ 783 w 1259"/>
                <a:gd name="T11" fmla="*/ 471 h 1546"/>
                <a:gd name="T12" fmla="*/ 879 w 1259"/>
                <a:gd name="T13" fmla="*/ 913 h 1546"/>
                <a:gd name="T14" fmla="*/ 905 w 1259"/>
                <a:gd name="T15" fmla="*/ 1270 h 1546"/>
                <a:gd name="T16" fmla="*/ 974 w 1259"/>
                <a:gd name="T17" fmla="*/ 1389 h 1546"/>
                <a:gd name="T18" fmla="*/ 1082 w 1259"/>
                <a:gd name="T19" fmla="*/ 1464 h 1546"/>
                <a:gd name="T20" fmla="*/ 1259 w 1259"/>
                <a:gd name="T21" fmla="*/ 1546 h 15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9"/>
                <a:gd name="T34" fmla="*/ 0 h 1546"/>
                <a:gd name="T35" fmla="*/ 1259 w 1259"/>
                <a:gd name="T36" fmla="*/ 1546 h 15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59" h="1546">
                  <a:moveTo>
                    <a:pt x="0" y="158"/>
                  </a:moveTo>
                  <a:cubicBezTo>
                    <a:pt x="21" y="143"/>
                    <a:pt x="74" y="91"/>
                    <a:pt x="126" y="66"/>
                  </a:cubicBezTo>
                  <a:cubicBezTo>
                    <a:pt x="178" y="41"/>
                    <a:pt x="243" y="0"/>
                    <a:pt x="312" y="7"/>
                  </a:cubicBezTo>
                  <a:cubicBezTo>
                    <a:pt x="381" y="14"/>
                    <a:pt x="478" y="65"/>
                    <a:pt x="539" y="111"/>
                  </a:cubicBezTo>
                  <a:cubicBezTo>
                    <a:pt x="600" y="157"/>
                    <a:pt x="640" y="222"/>
                    <a:pt x="681" y="282"/>
                  </a:cubicBezTo>
                  <a:cubicBezTo>
                    <a:pt x="722" y="342"/>
                    <a:pt x="750" y="366"/>
                    <a:pt x="783" y="471"/>
                  </a:cubicBezTo>
                  <a:cubicBezTo>
                    <a:pt x="812" y="579"/>
                    <a:pt x="859" y="780"/>
                    <a:pt x="879" y="913"/>
                  </a:cubicBezTo>
                  <a:cubicBezTo>
                    <a:pt x="899" y="1046"/>
                    <a:pt x="892" y="1232"/>
                    <a:pt x="905" y="1270"/>
                  </a:cubicBezTo>
                  <a:cubicBezTo>
                    <a:pt x="918" y="1308"/>
                    <a:pt x="945" y="1357"/>
                    <a:pt x="974" y="1389"/>
                  </a:cubicBezTo>
                  <a:cubicBezTo>
                    <a:pt x="1003" y="1421"/>
                    <a:pt x="1035" y="1438"/>
                    <a:pt x="1082" y="1464"/>
                  </a:cubicBezTo>
                  <a:cubicBezTo>
                    <a:pt x="1129" y="1490"/>
                    <a:pt x="1222" y="1529"/>
                    <a:pt x="1259" y="1546"/>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79" name="Freeform 34"/>
            <p:cNvSpPr>
              <a:spLocks/>
            </p:cNvSpPr>
            <p:nvPr/>
          </p:nvSpPr>
          <p:spPr bwMode="auto">
            <a:xfrm>
              <a:off x="4332" y="2958"/>
              <a:ext cx="95" cy="476"/>
            </a:xfrm>
            <a:custGeom>
              <a:avLst/>
              <a:gdLst>
                <a:gd name="T0" fmla="*/ 2 w 95"/>
                <a:gd name="T1" fmla="*/ 0 h 476"/>
                <a:gd name="T2" fmla="*/ 6 w 95"/>
                <a:gd name="T3" fmla="*/ 257 h 476"/>
                <a:gd name="T4" fmla="*/ 6 w 95"/>
                <a:gd name="T5" fmla="*/ 399 h 476"/>
                <a:gd name="T6" fmla="*/ 45 w 95"/>
                <a:gd name="T7" fmla="*/ 438 h 476"/>
                <a:gd name="T8" fmla="*/ 95 w 95"/>
                <a:gd name="T9" fmla="*/ 476 h 476"/>
                <a:gd name="T10" fmla="*/ 0 60000 65536"/>
                <a:gd name="T11" fmla="*/ 0 60000 65536"/>
                <a:gd name="T12" fmla="*/ 0 60000 65536"/>
                <a:gd name="T13" fmla="*/ 0 60000 65536"/>
                <a:gd name="T14" fmla="*/ 0 60000 65536"/>
                <a:gd name="T15" fmla="*/ 0 w 95"/>
                <a:gd name="T16" fmla="*/ 0 h 476"/>
                <a:gd name="T17" fmla="*/ 95 w 95"/>
                <a:gd name="T18" fmla="*/ 476 h 476"/>
              </a:gdLst>
              <a:ahLst/>
              <a:cxnLst>
                <a:cxn ang="T10">
                  <a:pos x="T0" y="T1"/>
                </a:cxn>
                <a:cxn ang="T11">
                  <a:pos x="T2" y="T3"/>
                </a:cxn>
                <a:cxn ang="T12">
                  <a:pos x="T4" y="T5"/>
                </a:cxn>
                <a:cxn ang="T13">
                  <a:pos x="T6" y="T7"/>
                </a:cxn>
                <a:cxn ang="T14">
                  <a:pos x="T8" y="T9"/>
                </a:cxn>
              </a:cxnLst>
              <a:rect l="T15" t="T16" r="T17" b="T18"/>
              <a:pathLst>
                <a:path w="95" h="476">
                  <a:moveTo>
                    <a:pt x="2" y="0"/>
                  </a:moveTo>
                  <a:cubicBezTo>
                    <a:pt x="3" y="43"/>
                    <a:pt x="5" y="191"/>
                    <a:pt x="6" y="257"/>
                  </a:cubicBezTo>
                  <a:cubicBezTo>
                    <a:pt x="7" y="323"/>
                    <a:pt x="0" y="369"/>
                    <a:pt x="6" y="399"/>
                  </a:cubicBezTo>
                  <a:cubicBezTo>
                    <a:pt x="25" y="426"/>
                    <a:pt x="28" y="424"/>
                    <a:pt x="45" y="438"/>
                  </a:cubicBezTo>
                  <a:cubicBezTo>
                    <a:pt x="62" y="452"/>
                    <a:pt x="85" y="468"/>
                    <a:pt x="95" y="476"/>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80" name="Freeform 35"/>
            <p:cNvSpPr>
              <a:spLocks/>
            </p:cNvSpPr>
            <p:nvPr/>
          </p:nvSpPr>
          <p:spPr bwMode="auto">
            <a:xfrm>
              <a:off x="3722" y="3517"/>
              <a:ext cx="1022" cy="174"/>
            </a:xfrm>
            <a:custGeom>
              <a:avLst/>
              <a:gdLst>
                <a:gd name="T0" fmla="*/ 1022 w 1022"/>
                <a:gd name="T1" fmla="*/ 174 h 174"/>
                <a:gd name="T2" fmla="*/ 820 w 1022"/>
                <a:gd name="T3" fmla="*/ 83 h 174"/>
                <a:gd name="T4" fmla="*/ 597 w 1022"/>
                <a:gd name="T5" fmla="*/ 5 h 174"/>
                <a:gd name="T6" fmla="*/ 364 w 1022"/>
                <a:gd name="T7" fmla="*/ 55 h 174"/>
                <a:gd name="T8" fmla="*/ 118 w 1022"/>
                <a:gd name="T9" fmla="*/ 131 h 174"/>
                <a:gd name="T10" fmla="*/ 0 w 1022"/>
                <a:gd name="T11" fmla="*/ 140 h 174"/>
                <a:gd name="T12" fmla="*/ 0 60000 65536"/>
                <a:gd name="T13" fmla="*/ 0 60000 65536"/>
                <a:gd name="T14" fmla="*/ 0 60000 65536"/>
                <a:gd name="T15" fmla="*/ 0 60000 65536"/>
                <a:gd name="T16" fmla="*/ 0 60000 65536"/>
                <a:gd name="T17" fmla="*/ 0 60000 65536"/>
                <a:gd name="T18" fmla="*/ 0 w 1022"/>
                <a:gd name="T19" fmla="*/ 0 h 174"/>
                <a:gd name="T20" fmla="*/ 1022 w 1022"/>
                <a:gd name="T21" fmla="*/ 174 h 174"/>
              </a:gdLst>
              <a:ahLst/>
              <a:cxnLst>
                <a:cxn ang="T12">
                  <a:pos x="T0" y="T1"/>
                </a:cxn>
                <a:cxn ang="T13">
                  <a:pos x="T2" y="T3"/>
                </a:cxn>
                <a:cxn ang="T14">
                  <a:pos x="T4" y="T5"/>
                </a:cxn>
                <a:cxn ang="T15">
                  <a:pos x="T6" y="T7"/>
                </a:cxn>
                <a:cxn ang="T16">
                  <a:pos x="T8" y="T9"/>
                </a:cxn>
                <a:cxn ang="T17">
                  <a:pos x="T10" y="T11"/>
                </a:cxn>
              </a:cxnLst>
              <a:rect l="T18" t="T19" r="T20" b="T21"/>
              <a:pathLst>
                <a:path w="1022" h="174">
                  <a:moveTo>
                    <a:pt x="1022" y="174"/>
                  </a:moveTo>
                  <a:cubicBezTo>
                    <a:pt x="990" y="159"/>
                    <a:pt x="891" y="111"/>
                    <a:pt x="820" y="83"/>
                  </a:cubicBezTo>
                  <a:cubicBezTo>
                    <a:pt x="749" y="55"/>
                    <a:pt x="673" y="10"/>
                    <a:pt x="597" y="5"/>
                  </a:cubicBezTo>
                  <a:cubicBezTo>
                    <a:pt x="521" y="0"/>
                    <a:pt x="444" y="34"/>
                    <a:pt x="364" y="55"/>
                  </a:cubicBezTo>
                  <a:cubicBezTo>
                    <a:pt x="284" y="76"/>
                    <a:pt x="179" y="117"/>
                    <a:pt x="118" y="131"/>
                  </a:cubicBezTo>
                  <a:cubicBezTo>
                    <a:pt x="57" y="145"/>
                    <a:pt x="20" y="139"/>
                    <a:pt x="0" y="140"/>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81" name="Freeform 36"/>
            <p:cNvSpPr>
              <a:spLocks/>
            </p:cNvSpPr>
            <p:nvPr/>
          </p:nvSpPr>
          <p:spPr bwMode="auto">
            <a:xfrm>
              <a:off x="3764" y="3580"/>
              <a:ext cx="646" cy="134"/>
            </a:xfrm>
            <a:custGeom>
              <a:avLst/>
              <a:gdLst>
                <a:gd name="T0" fmla="*/ 0 w 646"/>
                <a:gd name="T1" fmla="*/ 131 h 134"/>
                <a:gd name="T2" fmla="*/ 86 w 646"/>
                <a:gd name="T3" fmla="*/ 118 h 134"/>
                <a:gd name="T4" fmla="*/ 355 w 646"/>
                <a:gd name="T5" fmla="*/ 32 h 134"/>
                <a:gd name="T6" fmla="*/ 540 w 646"/>
                <a:gd name="T7" fmla="*/ 1 h 134"/>
                <a:gd name="T8" fmla="*/ 646 w 646"/>
                <a:gd name="T9" fmla="*/ 40 h 134"/>
                <a:gd name="T10" fmla="*/ 0 60000 65536"/>
                <a:gd name="T11" fmla="*/ 0 60000 65536"/>
                <a:gd name="T12" fmla="*/ 0 60000 65536"/>
                <a:gd name="T13" fmla="*/ 0 60000 65536"/>
                <a:gd name="T14" fmla="*/ 0 60000 65536"/>
                <a:gd name="T15" fmla="*/ 0 w 646"/>
                <a:gd name="T16" fmla="*/ 0 h 134"/>
                <a:gd name="T17" fmla="*/ 646 w 646"/>
                <a:gd name="T18" fmla="*/ 134 h 134"/>
              </a:gdLst>
              <a:ahLst/>
              <a:cxnLst>
                <a:cxn ang="T10">
                  <a:pos x="T0" y="T1"/>
                </a:cxn>
                <a:cxn ang="T11">
                  <a:pos x="T2" y="T3"/>
                </a:cxn>
                <a:cxn ang="T12">
                  <a:pos x="T4" y="T5"/>
                </a:cxn>
                <a:cxn ang="T13">
                  <a:pos x="T6" y="T7"/>
                </a:cxn>
                <a:cxn ang="T14">
                  <a:pos x="T8" y="T9"/>
                </a:cxn>
              </a:cxnLst>
              <a:rect l="T15" t="T16" r="T17" b="T18"/>
              <a:pathLst>
                <a:path w="646" h="134">
                  <a:moveTo>
                    <a:pt x="0" y="131"/>
                  </a:moveTo>
                  <a:cubicBezTo>
                    <a:pt x="14" y="129"/>
                    <a:pt x="27" y="134"/>
                    <a:pt x="86" y="118"/>
                  </a:cubicBezTo>
                  <a:cubicBezTo>
                    <a:pt x="145" y="102"/>
                    <a:pt x="280" y="51"/>
                    <a:pt x="355" y="32"/>
                  </a:cubicBezTo>
                  <a:cubicBezTo>
                    <a:pt x="430" y="13"/>
                    <a:pt x="492" y="0"/>
                    <a:pt x="540" y="1"/>
                  </a:cubicBezTo>
                  <a:cubicBezTo>
                    <a:pt x="588" y="2"/>
                    <a:pt x="624" y="32"/>
                    <a:pt x="646" y="40"/>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82" name="Freeform 37"/>
            <p:cNvSpPr>
              <a:spLocks/>
            </p:cNvSpPr>
            <p:nvPr/>
          </p:nvSpPr>
          <p:spPr bwMode="auto">
            <a:xfrm>
              <a:off x="3854" y="3614"/>
              <a:ext cx="822" cy="132"/>
            </a:xfrm>
            <a:custGeom>
              <a:avLst/>
              <a:gdLst>
                <a:gd name="T0" fmla="*/ 0 w 822"/>
                <a:gd name="T1" fmla="*/ 123 h 132"/>
                <a:gd name="T2" fmla="*/ 271 w 822"/>
                <a:gd name="T3" fmla="*/ 46 h 132"/>
                <a:gd name="T4" fmla="*/ 534 w 822"/>
                <a:gd name="T5" fmla="*/ 4 h 132"/>
                <a:gd name="T6" fmla="*/ 696 w 822"/>
                <a:gd name="T7" fmla="*/ 72 h 132"/>
                <a:gd name="T8" fmla="*/ 822 w 822"/>
                <a:gd name="T9" fmla="*/ 132 h 132"/>
                <a:gd name="T10" fmla="*/ 0 60000 65536"/>
                <a:gd name="T11" fmla="*/ 0 60000 65536"/>
                <a:gd name="T12" fmla="*/ 0 60000 65536"/>
                <a:gd name="T13" fmla="*/ 0 60000 65536"/>
                <a:gd name="T14" fmla="*/ 0 60000 65536"/>
                <a:gd name="T15" fmla="*/ 0 w 822"/>
                <a:gd name="T16" fmla="*/ 0 h 132"/>
                <a:gd name="T17" fmla="*/ 822 w 822"/>
                <a:gd name="T18" fmla="*/ 132 h 132"/>
              </a:gdLst>
              <a:ahLst/>
              <a:cxnLst>
                <a:cxn ang="T10">
                  <a:pos x="T0" y="T1"/>
                </a:cxn>
                <a:cxn ang="T11">
                  <a:pos x="T2" y="T3"/>
                </a:cxn>
                <a:cxn ang="T12">
                  <a:pos x="T4" y="T5"/>
                </a:cxn>
                <a:cxn ang="T13">
                  <a:pos x="T6" y="T7"/>
                </a:cxn>
                <a:cxn ang="T14">
                  <a:pos x="T8" y="T9"/>
                </a:cxn>
              </a:cxnLst>
              <a:rect l="T15" t="T16" r="T17" b="T18"/>
              <a:pathLst>
                <a:path w="822" h="132">
                  <a:moveTo>
                    <a:pt x="0" y="123"/>
                  </a:moveTo>
                  <a:cubicBezTo>
                    <a:pt x="45" y="110"/>
                    <a:pt x="182" y="66"/>
                    <a:pt x="271" y="46"/>
                  </a:cubicBezTo>
                  <a:cubicBezTo>
                    <a:pt x="360" y="26"/>
                    <a:pt x="463" y="0"/>
                    <a:pt x="534" y="4"/>
                  </a:cubicBezTo>
                  <a:cubicBezTo>
                    <a:pt x="605" y="8"/>
                    <a:pt x="648" y="51"/>
                    <a:pt x="696" y="72"/>
                  </a:cubicBezTo>
                  <a:cubicBezTo>
                    <a:pt x="744" y="93"/>
                    <a:pt x="801" y="122"/>
                    <a:pt x="822" y="132"/>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83" name="Freeform 38"/>
            <p:cNvSpPr>
              <a:spLocks/>
            </p:cNvSpPr>
            <p:nvPr/>
          </p:nvSpPr>
          <p:spPr bwMode="auto">
            <a:xfrm>
              <a:off x="3779" y="3680"/>
              <a:ext cx="649" cy="103"/>
            </a:xfrm>
            <a:custGeom>
              <a:avLst/>
              <a:gdLst>
                <a:gd name="T0" fmla="*/ 649 w 649"/>
                <a:gd name="T1" fmla="*/ 4 h 103"/>
                <a:gd name="T2" fmla="*/ 552 w 649"/>
                <a:gd name="T3" fmla="*/ 4 h 103"/>
                <a:gd name="T4" fmla="*/ 397 w 649"/>
                <a:gd name="T5" fmla="*/ 28 h 103"/>
                <a:gd name="T6" fmla="*/ 142 w 649"/>
                <a:gd name="T7" fmla="*/ 93 h 103"/>
                <a:gd name="T8" fmla="*/ 0 w 649"/>
                <a:gd name="T9" fmla="*/ 87 h 103"/>
                <a:gd name="T10" fmla="*/ 0 60000 65536"/>
                <a:gd name="T11" fmla="*/ 0 60000 65536"/>
                <a:gd name="T12" fmla="*/ 0 60000 65536"/>
                <a:gd name="T13" fmla="*/ 0 60000 65536"/>
                <a:gd name="T14" fmla="*/ 0 60000 65536"/>
                <a:gd name="T15" fmla="*/ 0 w 649"/>
                <a:gd name="T16" fmla="*/ 0 h 103"/>
                <a:gd name="T17" fmla="*/ 649 w 649"/>
                <a:gd name="T18" fmla="*/ 103 h 103"/>
              </a:gdLst>
              <a:ahLst/>
              <a:cxnLst>
                <a:cxn ang="T10">
                  <a:pos x="T0" y="T1"/>
                </a:cxn>
                <a:cxn ang="T11">
                  <a:pos x="T2" y="T3"/>
                </a:cxn>
                <a:cxn ang="T12">
                  <a:pos x="T4" y="T5"/>
                </a:cxn>
                <a:cxn ang="T13">
                  <a:pos x="T6" y="T7"/>
                </a:cxn>
                <a:cxn ang="T14">
                  <a:pos x="T8" y="T9"/>
                </a:cxn>
              </a:cxnLst>
              <a:rect l="T15" t="T16" r="T17" b="T18"/>
              <a:pathLst>
                <a:path w="649" h="103">
                  <a:moveTo>
                    <a:pt x="649" y="4"/>
                  </a:moveTo>
                  <a:cubicBezTo>
                    <a:pt x="633" y="4"/>
                    <a:pt x="594" y="0"/>
                    <a:pt x="552" y="4"/>
                  </a:cubicBezTo>
                  <a:cubicBezTo>
                    <a:pt x="510" y="8"/>
                    <a:pt x="465" y="13"/>
                    <a:pt x="397" y="28"/>
                  </a:cubicBezTo>
                  <a:cubicBezTo>
                    <a:pt x="329" y="43"/>
                    <a:pt x="208" y="83"/>
                    <a:pt x="142" y="93"/>
                  </a:cubicBezTo>
                  <a:cubicBezTo>
                    <a:pt x="76" y="103"/>
                    <a:pt x="24" y="88"/>
                    <a:pt x="0" y="87"/>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84" name="Freeform 39"/>
            <p:cNvSpPr>
              <a:spLocks/>
            </p:cNvSpPr>
            <p:nvPr/>
          </p:nvSpPr>
          <p:spPr bwMode="auto">
            <a:xfrm>
              <a:off x="3863" y="3735"/>
              <a:ext cx="705" cy="102"/>
            </a:xfrm>
            <a:custGeom>
              <a:avLst/>
              <a:gdLst>
                <a:gd name="T0" fmla="*/ 705 w 705"/>
                <a:gd name="T1" fmla="*/ 18 h 102"/>
                <a:gd name="T2" fmla="*/ 549 w 705"/>
                <a:gd name="T3" fmla="*/ 3 h 102"/>
                <a:gd name="T4" fmla="*/ 400 w 705"/>
                <a:gd name="T5" fmla="*/ 38 h 102"/>
                <a:gd name="T6" fmla="*/ 247 w 705"/>
                <a:gd name="T7" fmla="*/ 59 h 102"/>
                <a:gd name="T8" fmla="*/ 0 w 705"/>
                <a:gd name="T9" fmla="*/ 102 h 102"/>
                <a:gd name="T10" fmla="*/ 0 60000 65536"/>
                <a:gd name="T11" fmla="*/ 0 60000 65536"/>
                <a:gd name="T12" fmla="*/ 0 60000 65536"/>
                <a:gd name="T13" fmla="*/ 0 60000 65536"/>
                <a:gd name="T14" fmla="*/ 0 60000 65536"/>
                <a:gd name="T15" fmla="*/ 0 w 705"/>
                <a:gd name="T16" fmla="*/ 0 h 102"/>
                <a:gd name="T17" fmla="*/ 705 w 705"/>
                <a:gd name="T18" fmla="*/ 102 h 102"/>
              </a:gdLst>
              <a:ahLst/>
              <a:cxnLst>
                <a:cxn ang="T10">
                  <a:pos x="T0" y="T1"/>
                </a:cxn>
                <a:cxn ang="T11">
                  <a:pos x="T2" y="T3"/>
                </a:cxn>
                <a:cxn ang="T12">
                  <a:pos x="T4" y="T5"/>
                </a:cxn>
                <a:cxn ang="T13">
                  <a:pos x="T6" y="T7"/>
                </a:cxn>
                <a:cxn ang="T14">
                  <a:pos x="T8" y="T9"/>
                </a:cxn>
              </a:cxnLst>
              <a:rect l="T15" t="T16" r="T17" b="T18"/>
              <a:pathLst>
                <a:path w="705" h="102">
                  <a:moveTo>
                    <a:pt x="705" y="18"/>
                  </a:moveTo>
                  <a:cubicBezTo>
                    <a:pt x="679" y="15"/>
                    <a:pt x="600" y="0"/>
                    <a:pt x="549" y="3"/>
                  </a:cubicBezTo>
                  <a:cubicBezTo>
                    <a:pt x="498" y="6"/>
                    <a:pt x="450" y="29"/>
                    <a:pt x="400" y="38"/>
                  </a:cubicBezTo>
                  <a:cubicBezTo>
                    <a:pt x="350" y="47"/>
                    <a:pt x="314" y="48"/>
                    <a:pt x="247" y="59"/>
                  </a:cubicBezTo>
                  <a:cubicBezTo>
                    <a:pt x="180" y="70"/>
                    <a:pt x="51" y="93"/>
                    <a:pt x="0" y="102"/>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85" name="Freeform 40"/>
            <p:cNvSpPr>
              <a:spLocks/>
            </p:cNvSpPr>
            <p:nvPr/>
          </p:nvSpPr>
          <p:spPr bwMode="auto">
            <a:xfrm>
              <a:off x="3943" y="3800"/>
              <a:ext cx="701" cy="83"/>
            </a:xfrm>
            <a:custGeom>
              <a:avLst/>
              <a:gdLst>
                <a:gd name="T0" fmla="*/ 701 w 701"/>
                <a:gd name="T1" fmla="*/ 7 h 83"/>
                <a:gd name="T2" fmla="*/ 479 w 701"/>
                <a:gd name="T3" fmla="*/ 7 h 83"/>
                <a:gd name="T4" fmla="*/ 289 w 701"/>
                <a:gd name="T5" fmla="*/ 51 h 83"/>
                <a:gd name="T6" fmla="*/ 0 w 701"/>
                <a:gd name="T7" fmla="*/ 83 h 83"/>
                <a:gd name="T8" fmla="*/ 0 60000 65536"/>
                <a:gd name="T9" fmla="*/ 0 60000 65536"/>
                <a:gd name="T10" fmla="*/ 0 60000 65536"/>
                <a:gd name="T11" fmla="*/ 0 60000 65536"/>
                <a:gd name="T12" fmla="*/ 0 w 701"/>
                <a:gd name="T13" fmla="*/ 0 h 83"/>
                <a:gd name="T14" fmla="*/ 701 w 701"/>
                <a:gd name="T15" fmla="*/ 83 h 83"/>
              </a:gdLst>
              <a:ahLst/>
              <a:cxnLst>
                <a:cxn ang="T8">
                  <a:pos x="T0" y="T1"/>
                </a:cxn>
                <a:cxn ang="T9">
                  <a:pos x="T2" y="T3"/>
                </a:cxn>
                <a:cxn ang="T10">
                  <a:pos x="T4" y="T5"/>
                </a:cxn>
                <a:cxn ang="T11">
                  <a:pos x="T6" y="T7"/>
                </a:cxn>
              </a:cxnLst>
              <a:rect l="T12" t="T13" r="T14" b="T15"/>
              <a:pathLst>
                <a:path w="701" h="83">
                  <a:moveTo>
                    <a:pt x="701" y="7"/>
                  </a:moveTo>
                  <a:cubicBezTo>
                    <a:pt x="664" y="7"/>
                    <a:pt x="548" y="0"/>
                    <a:pt x="479" y="7"/>
                  </a:cubicBezTo>
                  <a:cubicBezTo>
                    <a:pt x="410" y="14"/>
                    <a:pt x="369" y="38"/>
                    <a:pt x="289" y="51"/>
                  </a:cubicBezTo>
                  <a:cubicBezTo>
                    <a:pt x="209" y="64"/>
                    <a:pt x="60" y="76"/>
                    <a:pt x="0" y="83"/>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86" name="Freeform 41"/>
            <p:cNvSpPr>
              <a:spLocks/>
            </p:cNvSpPr>
            <p:nvPr/>
          </p:nvSpPr>
          <p:spPr bwMode="auto">
            <a:xfrm>
              <a:off x="4095" y="3875"/>
              <a:ext cx="522" cy="121"/>
            </a:xfrm>
            <a:custGeom>
              <a:avLst/>
              <a:gdLst>
                <a:gd name="T0" fmla="*/ 522 w 522"/>
                <a:gd name="T1" fmla="*/ 4 h 121"/>
                <a:gd name="T2" fmla="*/ 282 w 522"/>
                <a:gd name="T3" fmla="*/ 16 h 121"/>
                <a:gd name="T4" fmla="*/ 87 w 522"/>
                <a:gd name="T5" fmla="*/ 103 h 121"/>
                <a:gd name="T6" fmla="*/ 0 w 522"/>
                <a:gd name="T7" fmla="*/ 121 h 121"/>
                <a:gd name="T8" fmla="*/ 0 60000 65536"/>
                <a:gd name="T9" fmla="*/ 0 60000 65536"/>
                <a:gd name="T10" fmla="*/ 0 60000 65536"/>
                <a:gd name="T11" fmla="*/ 0 60000 65536"/>
                <a:gd name="T12" fmla="*/ 0 w 522"/>
                <a:gd name="T13" fmla="*/ 0 h 121"/>
                <a:gd name="T14" fmla="*/ 522 w 522"/>
                <a:gd name="T15" fmla="*/ 121 h 121"/>
              </a:gdLst>
              <a:ahLst/>
              <a:cxnLst>
                <a:cxn ang="T8">
                  <a:pos x="T0" y="T1"/>
                </a:cxn>
                <a:cxn ang="T9">
                  <a:pos x="T2" y="T3"/>
                </a:cxn>
                <a:cxn ang="T10">
                  <a:pos x="T4" y="T5"/>
                </a:cxn>
                <a:cxn ang="T11">
                  <a:pos x="T6" y="T7"/>
                </a:cxn>
              </a:cxnLst>
              <a:rect l="T12" t="T13" r="T14" b="T15"/>
              <a:pathLst>
                <a:path w="522" h="121">
                  <a:moveTo>
                    <a:pt x="522" y="4"/>
                  </a:moveTo>
                  <a:cubicBezTo>
                    <a:pt x="482" y="7"/>
                    <a:pt x="354" y="0"/>
                    <a:pt x="282" y="16"/>
                  </a:cubicBezTo>
                  <a:cubicBezTo>
                    <a:pt x="210" y="32"/>
                    <a:pt x="134" y="86"/>
                    <a:pt x="87" y="103"/>
                  </a:cubicBezTo>
                  <a:cubicBezTo>
                    <a:pt x="40" y="120"/>
                    <a:pt x="18" y="117"/>
                    <a:pt x="0" y="121"/>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87" name="Freeform 42"/>
            <p:cNvSpPr>
              <a:spLocks/>
            </p:cNvSpPr>
            <p:nvPr/>
          </p:nvSpPr>
          <p:spPr bwMode="auto">
            <a:xfrm>
              <a:off x="4029" y="3894"/>
              <a:ext cx="333" cy="35"/>
            </a:xfrm>
            <a:custGeom>
              <a:avLst/>
              <a:gdLst>
                <a:gd name="T0" fmla="*/ 333 w 333"/>
                <a:gd name="T1" fmla="*/ 0 h 35"/>
                <a:gd name="T2" fmla="*/ 159 w 333"/>
                <a:gd name="T3" fmla="*/ 24 h 35"/>
                <a:gd name="T4" fmla="*/ 0 w 333"/>
                <a:gd name="T5" fmla="*/ 35 h 35"/>
                <a:gd name="T6" fmla="*/ 0 60000 65536"/>
                <a:gd name="T7" fmla="*/ 0 60000 65536"/>
                <a:gd name="T8" fmla="*/ 0 60000 65536"/>
                <a:gd name="T9" fmla="*/ 0 w 333"/>
                <a:gd name="T10" fmla="*/ 0 h 35"/>
                <a:gd name="T11" fmla="*/ 333 w 333"/>
                <a:gd name="T12" fmla="*/ 35 h 35"/>
              </a:gdLst>
              <a:ahLst/>
              <a:cxnLst>
                <a:cxn ang="T6">
                  <a:pos x="T0" y="T1"/>
                </a:cxn>
                <a:cxn ang="T7">
                  <a:pos x="T2" y="T3"/>
                </a:cxn>
                <a:cxn ang="T8">
                  <a:pos x="T4" y="T5"/>
                </a:cxn>
              </a:cxnLst>
              <a:rect l="T9" t="T10" r="T11" b="T12"/>
              <a:pathLst>
                <a:path w="333" h="35">
                  <a:moveTo>
                    <a:pt x="333" y="0"/>
                  </a:moveTo>
                  <a:cubicBezTo>
                    <a:pt x="304" y="4"/>
                    <a:pt x="215" y="18"/>
                    <a:pt x="159" y="24"/>
                  </a:cubicBezTo>
                  <a:cubicBezTo>
                    <a:pt x="103" y="30"/>
                    <a:pt x="33" y="33"/>
                    <a:pt x="0" y="35"/>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88" name="Freeform 43"/>
            <p:cNvSpPr>
              <a:spLocks/>
            </p:cNvSpPr>
            <p:nvPr/>
          </p:nvSpPr>
          <p:spPr bwMode="auto">
            <a:xfrm>
              <a:off x="4194" y="3949"/>
              <a:ext cx="378" cy="66"/>
            </a:xfrm>
            <a:custGeom>
              <a:avLst/>
              <a:gdLst>
                <a:gd name="T0" fmla="*/ 378 w 378"/>
                <a:gd name="T1" fmla="*/ 0 h 66"/>
                <a:gd name="T2" fmla="*/ 234 w 378"/>
                <a:gd name="T3" fmla="*/ 17 h 66"/>
                <a:gd name="T4" fmla="*/ 0 w 378"/>
                <a:gd name="T5" fmla="*/ 66 h 66"/>
                <a:gd name="T6" fmla="*/ 0 60000 65536"/>
                <a:gd name="T7" fmla="*/ 0 60000 65536"/>
                <a:gd name="T8" fmla="*/ 0 60000 65536"/>
                <a:gd name="T9" fmla="*/ 0 w 378"/>
                <a:gd name="T10" fmla="*/ 0 h 66"/>
                <a:gd name="T11" fmla="*/ 378 w 378"/>
                <a:gd name="T12" fmla="*/ 66 h 66"/>
              </a:gdLst>
              <a:ahLst/>
              <a:cxnLst>
                <a:cxn ang="T6">
                  <a:pos x="T0" y="T1"/>
                </a:cxn>
                <a:cxn ang="T7">
                  <a:pos x="T2" y="T3"/>
                </a:cxn>
                <a:cxn ang="T8">
                  <a:pos x="T4" y="T5"/>
                </a:cxn>
              </a:cxnLst>
              <a:rect l="T9" t="T10" r="T11" b="T12"/>
              <a:pathLst>
                <a:path w="378" h="66">
                  <a:moveTo>
                    <a:pt x="378" y="0"/>
                  </a:moveTo>
                  <a:cubicBezTo>
                    <a:pt x="353" y="3"/>
                    <a:pt x="297" y="6"/>
                    <a:pt x="234" y="17"/>
                  </a:cubicBezTo>
                  <a:cubicBezTo>
                    <a:pt x="171" y="28"/>
                    <a:pt x="49" y="56"/>
                    <a:pt x="0" y="66"/>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89" name="Freeform 44"/>
            <p:cNvSpPr>
              <a:spLocks/>
            </p:cNvSpPr>
            <p:nvPr/>
          </p:nvSpPr>
          <p:spPr bwMode="auto">
            <a:xfrm>
              <a:off x="4275" y="2561"/>
              <a:ext cx="495" cy="1031"/>
            </a:xfrm>
            <a:custGeom>
              <a:avLst/>
              <a:gdLst>
                <a:gd name="T0" fmla="*/ 0 w 495"/>
                <a:gd name="T1" fmla="*/ 0 h 1031"/>
                <a:gd name="T2" fmla="*/ 62 w 495"/>
                <a:gd name="T3" fmla="*/ 103 h 1031"/>
                <a:gd name="T4" fmla="*/ 119 w 495"/>
                <a:gd name="T5" fmla="*/ 295 h 1031"/>
                <a:gd name="T6" fmla="*/ 180 w 495"/>
                <a:gd name="T7" fmla="*/ 481 h 1031"/>
                <a:gd name="T8" fmla="*/ 198 w 495"/>
                <a:gd name="T9" fmla="*/ 612 h 1031"/>
                <a:gd name="T10" fmla="*/ 245 w 495"/>
                <a:gd name="T11" fmla="*/ 753 h 1031"/>
                <a:gd name="T12" fmla="*/ 338 w 495"/>
                <a:gd name="T13" fmla="*/ 894 h 1031"/>
                <a:gd name="T14" fmla="*/ 495 w 495"/>
                <a:gd name="T15" fmla="*/ 1031 h 1031"/>
                <a:gd name="T16" fmla="*/ 0 60000 65536"/>
                <a:gd name="T17" fmla="*/ 0 60000 65536"/>
                <a:gd name="T18" fmla="*/ 0 60000 65536"/>
                <a:gd name="T19" fmla="*/ 0 60000 65536"/>
                <a:gd name="T20" fmla="*/ 0 60000 65536"/>
                <a:gd name="T21" fmla="*/ 0 60000 65536"/>
                <a:gd name="T22" fmla="*/ 0 60000 65536"/>
                <a:gd name="T23" fmla="*/ 0 60000 65536"/>
                <a:gd name="T24" fmla="*/ 0 w 495"/>
                <a:gd name="T25" fmla="*/ 0 h 1031"/>
                <a:gd name="T26" fmla="*/ 495 w 495"/>
                <a:gd name="T27" fmla="*/ 1031 h 10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5" h="1031">
                  <a:moveTo>
                    <a:pt x="0" y="0"/>
                  </a:moveTo>
                  <a:cubicBezTo>
                    <a:pt x="10" y="17"/>
                    <a:pt x="42" y="54"/>
                    <a:pt x="62" y="103"/>
                  </a:cubicBezTo>
                  <a:cubicBezTo>
                    <a:pt x="82" y="152"/>
                    <a:pt x="99" y="232"/>
                    <a:pt x="119" y="295"/>
                  </a:cubicBezTo>
                  <a:cubicBezTo>
                    <a:pt x="139" y="358"/>
                    <a:pt x="174" y="451"/>
                    <a:pt x="180" y="481"/>
                  </a:cubicBezTo>
                  <a:cubicBezTo>
                    <a:pt x="186" y="511"/>
                    <a:pt x="187" y="567"/>
                    <a:pt x="198" y="612"/>
                  </a:cubicBezTo>
                  <a:cubicBezTo>
                    <a:pt x="209" y="657"/>
                    <a:pt x="222" y="706"/>
                    <a:pt x="245" y="753"/>
                  </a:cubicBezTo>
                  <a:cubicBezTo>
                    <a:pt x="257" y="777"/>
                    <a:pt x="285" y="842"/>
                    <a:pt x="338" y="894"/>
                  </a:cubicBezTo>
                  <a:cubicBezTo>
                    <a:pt x="380" y="940"/>
                    <a:pt x="462" y="1003"/>
                    <a:pt x="495" y="1031"/>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90" name="Freeform 45"/>
            <p:cNvSpPr>
              <a:spLocks/>
            </p:cNvSpPr>
            <p:nvPr/>
          </p:nvSpPr>
          <p:spPr bwMode="auto">
            <a:xfrm>
              <a:off x="4416" y="2927"/>
              <a:ext cx="341" cy="651"/>
            </a:xfrm>
            <a:custGeom>
              <a:avLst/>
              <a:gdLst>
                <a:gd name="T0" fmla="*/ 0 w 341"/>
                <a:gd name="T1" fmla="*/ 0 h 651"/>
                <a:gd name="T2" fmla="*/ 20 w 341"/>
                <a:gd name="T3" fmla="*/ 333 h 651"/>
                <a:gd name="T4" fmla="*/ 89 w 341"/>
                <a:gd name="T5" fmla="*/ 508 h 651"/>
                <a:gd name="T6" fmla="*/ 246 w 341"/>
                <a:gd name="T7" fmla="*/ 610 h 651"/>
                <a:gd name="T8" fmla="*/ 341 w 341"/>
                <a:gd name="T9" fmla="*/ 651 h 651"/>
                <a:gd name="T10" fmla="*/ 0 60000 65536"/>
                <a:gd name="T11" fmla="*/ 0 60000 65536"/>
                <a:gd name="T12" fmla="*/ 0 60000 65536"/>
                <a:gd name="T13" fmla="*/ 0 60000 65536"/>
                <a:gd name="T14" fmla="*/ 0 60000 65536"/>
                <a:gd name="T15" fmla="*/ 0 w 341"/>
                <a:gd name="T16" fmla="*/ 0 h 651"/>
                <a:gd name="T17" fmla="*/ 341 w 341"/>
                <a:gd name="T18" fmla="*/ 651 h 651"/>
              </a:gdLst>
              <a:ahLst/>
              <a:cxnLst>
                <a:cxn ang="T10">
                  <a:pos x="T0" y="T1"/>
                </a:cxn>
                <a:cxn ang="T11">
                  <a:pos x="T2" y="T3"/>
                </a:cxn>
                <a:cxn ang="T12">
                  <a:pos x="T4" y="T5"/>
                </a:cxn>
                <a:cxn ang="T13">
                  <a:pos x="T6" y="T7"/>
                </a:cxn>
                <a:cxn ang="T14">
                  <a:pos x="T8" y="T9"/>
                </a:cxn>
              </a:cxnLst>
              <a:rect l="T15" t="T16" r="T17" b="T18"/>
              <a:pathLst>
                <a:path w="341" h="651">
                  <a:moveTo>
                    <a:pt x="0" y="0"/>
                  </a:moveTo>
                  <a:cubicBezTo>
                    <a:pt x="3" y="55"/>
                    <a:pt x="5" y="248"/>
                    <a:pt x="20" y="333"/>
                  </a:cubicBezTo>
                  <a:cubicBezTo>
                    <a:pt x="35" y="418"/>
                    <a:pt x="51" y="462"/>
                    <a:pt x="89" y="508"/>
                  </a:cubicBezTo>
                  <a:cubicBezTo>
                    <a:pt x="127" y="554"/>
                    <a:pt x="204" y="586"/>
                    <a:pt x="246" y="610"/>
                  </a:cubicBezTo>
                  <a:cubicBezTo>
                    <a:pt x="288" y="634"/>
                    <a:pt x="321" y="643"/>
                    <a:pt x="341" y="651"/>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91" name="Freeform 46"/>
            <p:cNvSpPr>
              <a:spLocks/>
            </p:cNvSpPr>
            <p:nvPr/>
          </p:nvSpPr>
          <p:spPr bwMode="auto">
            <a:xfrm>
              <a:off x="3506" y="2072"/>
              <a:ext cx="190" cy="90"/>
            </a:xfrm>
            <a:custGeom>
              <a:avLst/>
              <a:gdLst>
                <a:gd name="T0" fmla="*/ 190 w 190"/>
                <a:gd name="T1" fmla="*/ 0 h 90"/>
                <a:gd name="T2" fmla="*/ 86 w 190"/>
                <a:gd name="T3" fmla="*/ 30 h 90"/>
                <a:gd name="T4" fmla="*/ 0 w 190"/>
                <a:gd name="T5" fmla="*/ 90 h 90"/>
                <a:gd name="T6" fmla="*/ 0 60000 65536"/>
                <a:gd name="T7" fmla="*/ 0 60000 65536"/>
                <a:gd name="T8" fmla="*/ 0 60000 65536"/>
                <a:gd name="T9" fmla="*/ 0 w 190"/>
                <a:gd name="T10" fmla="*/ 0 h 90"/>
                <a:gd name="T11" fmla="*/ 190 w 190"/>
                <a:gd name="T12" fmla="*/ 90 h 90"/>
              </a:gdLst>
              <a:ahLst/>
              <a:cxnLst>
                <a:cxn ang="T6">
                  <a:pos x="T0" y="T1"/>
                </a:cxn>
                <a:cxn ang="T7">
                  <a:pos x="T2" y="T3"/>
                </a:cxn>
                <a:cxn ang="T8">
                  <a:pos x="T4" y="T5"/>
                </a:cxn>
              </a:cxnLst>
              <a:rect l="T9" t="T10" r="T11" b="T12"/>
              <a:pathLst>
                <a:path w="190" h="90">
                  <a:moveTo>
                    <a:pt x="190" y="0"/>
                  </a:moveTo>
                  <a:cubicBezTo>
                    <a:pt x="173" y="5"/>
                    <a:pt x="118" y="15"/>
                    <a:pt x="86" y="30"/>
                  </a:cubicBezTo>
                  <a:cubicBezTo>
                    <a:pt x="54" y="45"/>
                    <a:pt x="18" y="78"/>
                    <a:pt x="0" y="90"/>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92" name="Freeform 47"/>
            <p:cNvSpPr>
              <a:spLocks/>
            </p:cNvSpPr>
            <p:nvPr/>
          </p:nvSpPr>
          <p:spPr bwMode="auto">
            <a:xfrm>
              <a:off x="3499" y="2008"/>
              <a:ext cx="1313" cy="1517"/>
            </a:xfrm>
            <a:custGeom>
              <a:avLst/>
              <a:gdLst>
                <a:gd name="T0" fmla="*/ 0 w 1313"/>
                <a:gd name="T1" fmla="*/ 87 h 1517"/>
                <a:gd name="T2" fmla="*/ 132 w 1313"/>
                <a:gd name="T3" fmla="*/ 8 h 1517"/>
                <a:gd name="T4" fmla="*/ 325 w 1313"/>
                <a:gd name="T5" fmla="*/ 40 h 1517"/>
                <a:gd name="T6" fmla="*/ 548 w 1313"/>
                <a:gd name="T7" fmla="*/ 145 h 1517"/>
                <a:gd name="T8" fmla="*/ 725 w 1313"/>
                <a:gd name="T9" fmla="*/ 344 h 1517"/>
                <a:gd name="T10" fmla="*/ 881 w 1313"/>
                <a:gd name="T11" fmla="*/ 641 h 1517"/>
                <a:gd name="T12" fmla="*/ 965 w 1313"/>
                <a:gd name="T13" fmla="*/ 884 h 1517"/>
                <a:gd name="T14" fmla="*/ 1102 w 1313"/>
                <a:gd name="T15" fmla="*/ 1321 h 1517"/>
                <a:gd name="T16" fmla="*/ 1313 w 1313"/>
                <a:gd name="T17" fmla="*/ 1517 h 15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13"/>
                <a:gd name="T28" fmla="*/ 0 h 1517"/>
                <a:gd name="T29" fmla="*/ 1313 w 1313"/>
                <a:gd name="T30" fmla="*/ 1517 h 15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13" h="1517">
                  <a:moveTo>
                    <a:pt x="0" y="87"/>
                  </a:moveTo>
                  <a:cubicBezTo>
                    <a:pt x="22" y="74"/>
                    <a:pt x="78" y="16"/>
                    <a:pt x="132" y="8"/>
                  </a:cubicBezTo>
                  <a:cubicBezTo>
                    <a:pt x="186" y="0"/>
                    <a:pt x="256" y="17"/>
                    <a:pt x="325" y="40"/>
                  </a:cubicBezTo>
                  <a:cubicBezTo>
                    <a:pt x="394" y="63"/>
                    <a:pt x="481" y="94"/>
                    <a:pt x="548" y="145"/>
                  </a:cubicBezTo>
                  <a:cubicBezTo>
                    <a:pt x="615" y="196"/>
                    <a:pt x="669" y="261"/>
                    <a:pt x="725" y="344"/>
                  </a:cubicBezTo>
                  <a:cubicBezTo>
                    <a:pt x="781" y="427"/>
                    <a:pt x="841" y="551"/>
                    <a:pt x="881" y="641"/>
                  </a:cubicBezTo>
                  <a:cubicBezTo>
                    <a:pt x="921" y="731"/>
                    <a:pt x="928" y="771"/>
                    <a:pt x="965" y="884"/>
                  </a:cubicBezTo>
                  <a:cubicBezTo>
                    <a:pt x="1002" y="997"/>
                    <a:pt x="1044" y="1216"/>
                    <a:pt x="1102" y="1321"/>
                  </a:cubicBezTo>
                  <a:cubicBezTo>
                    <a:pt x="1160" y="1426"/>
                    <a:pt x="1278" y="1484"/>
                    <a:pt x="1313" y="1517"/>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93" name="Freeform 48"/>
            <p:cNvSpPr>
              <a:spLocks/>
            </p:cNvSpPr>
            <p:nvPr/>
          </p:nvSpPr>
          <p:spPr bwMode="auto">
            <a:xfrm>
              <a:off x="4254" y="2334"/>
              <a:ext cx="563" cy="1112"/>
            </a:xfrm>
            <a:custGeom>
              <a:avLst/>
              <a:gdLst>
                <a:gd name="T0" fmla="*/ 0 w 563"/>
                <a:gd name="T1" fmla="*/ 0 h 1112"/>
                <a:gd name="T2" fmla="*/ 138 w 563"/>
                <a:gd name="T3" fmla="*/ 216 h 1112"/>
                <a:gd name="T4" fmla="*/ 225 w 563"/>
                <a:gd name="T5" fmla="*/ 450 h 1112"/>
                <a:gd name="T6" fmla="*/ 359 w 563"/>
                <a:gd name="T7" fmla="*/ 849 h 1112"/>
                <a:gd name="T8" fmla="*/ 456 w 563"/>
                <a:gd name="T9" fmla="*/ 1025 h 1112"/>
                <a:gd name="T10" fmla="*/ 563 w 563"/>
                <a:gd name="T11" fmla="*/ 1112 h 1112"/>
                <a:gd name="T12" fmla="*/ 0 60000 65536"/>
                <a:gd name="T13" fmla="*/ 0 60000 65536"/>
                <a:gd name="T14" fmla="*/ 0 60000 65536"/>
                <a:gd name="T15" fmla="*/ 0 60000 65536"/>
                <a:gd name="T16" fmla="*/ 0 60000 65536"/>
                <a:gd name="T17" fmla="*/ 0 60000 65536"/>
                <a:gd name="T18" fmla="*/ 0 w 563"/>
                <a:gd name="T19" fmla="*/ 0 h 1112"/>
                <a:gd name="T20" fmla="*/ 563 w 563"/>
                <a:gd name="T21" fmla="*/ 1112 h 1112"/>
              </a:gdLst>
              <a:ahLst/>
              <a:cxnLst>
                <a:cxn ang="T12">
                  <a:pos x="T0" y="T1"/>
                </a:cxn>
                <a:cxn ang="T13">
                  <a:pos x="T2" y="T3"/>
                </a:cxn>
                <a:cxn ang="T14">
                  <a:pos x="T4" y="T5"/>
                </a:cxn>
                <a:cxn ang="T15">
                  <a:pos x="T6" y="T7"/>
                </a:cxn>
                <a:cxn ang="T16">
                  <a:pos x="T8" y="T9"/>
                </a:cxn>
                <a:cxn ang="T17">
                  <a:pos x="T10" y="T11"/>
                </a:cxn>
              </a:cxnLst>
              <a:rect l="T18" t="T19" r="T20" b="T21"/>
              <a:pathLst>
                <a:path w="563" h="1112">
                  <a:moveTo>
                    <a:pt x="0" y="0"/>
                  </a:moveTo>
                  <a:cubicBezTo>
                    <a:pt x="23" y="36"/>
                    <a:pt x="100" y="141"/>
                    <a:pt x="138" y="216"/>
                  </a:cubicBezTo>
                  <a:cubicBezTo>
                    <a:pt x="176" y="291"/>
                    <a:pt x="188" y="344"/>
                    <a:pt x="225" y="450"/>
                  </a:cubicBezTo>
                  <a:cubicBezTo>
                    <a:pt x="262" y="556"/>
                    <a:pt x="321" y="753"/>
                    <a:pt x="359" y="849"/>
                  </a:cubicBezTo>
                  <a:cubicBezTo>
                    <a:pt x="397" y="945"/>
                    <a:pt x="422" y="981"/>
                    <a:pt x="456" y="1025"/>
                  </a:cubicBezTo>
                  <a:cubicBezTo>
                    <a:pt x="490" y="1069"/>
                    <a:pt x="541" y="1094"/>
                    <a:pt x="563" y="1112"/>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94" name="Freeform 49"/>
            <p:cNvSpPr>
              <a:spLocks/>
            </p:cNvSpPr>
            <p:nvPr/>
          </p:nvSpPr>
          <p:spPr bwMode="auto">
            <a:xfrm>
              <a:off x="4476" y="2660"/>
              <a:ext cx="197" cy="643"/>
            </a:xfrm>
            <a:custGeom>
              <a:avLst/>
              <a:gdLst>
                <a:gd name="T0" fmla="*/ 0 w 197"/>
                <a:gd name="T1" fmla="*/ 0 h 643"/>
                <a:gd name="T2" fmla="*/ 72 w 197"/>
                <a:gd name="T3" fmla="*/ 171 h 643"/>
                <a:gd name="T4" fmla="*/ 138 w 197"/>
                <a:gd name="T5" fmla="*/ 363 h 643"/>
                <a:gd name="T6" fmla="*/ 188 w 197"/>
                <a:gd name="T7" fmla="*/ 516 h 643"/>
                <a:gd name="T8" fmla="*/ 192 w 197"/>
                <a:gd name="T9" fmla="*/ 643 h 643"/>
                <a:gd name="T10" fmla="*/ 0 60000 65536"/>
                <a:gd name="T11" fmla="*/ 0 60000 65536"/>
                <a:gd name="T12" fmla="*/ 0 60000 65536"/>
                <a:gd name="T13" fmla="*/ 0 60000 65536"/>
                <a:gd name="T14" fmla="*/ 0 60000 65536"/>
                <a:gd name="T15" fmla="*/ 0 w 197"/>
                <a:gd name="T16" fmla="*/ 0 h 643"/>
                <a:gd name="T17" fmla="*/ 197 w 197"/>
                <a:gd name="T18" fmla="*/ 643 h 643"/>
              </a:gdLst>
              <a:ahLst/>
              <a:cxnLst>
                <a:cxn ang="T10">
                  <a:pos x="T0" y="T1"/>
                </a:cxn>
                <a:cxn ang="T11">
                  <a:pos x="T2" y="T3"/>
                </a:cxn>
                <a:cxn ang="T12">
                  <a:pos x="T4" y="T5"/>
                </a:cxn>
                <a:cxn ang="T13">
                  <a:pos x="T6" y="T7"/>
                </a:cxn>
                <a:cxn ang="T14">
                  <a:pos x="T8" y="T9"/>
                </a:cxn>
              </a:cxnLst>
              <a:rect l="T15" t="T16" r="T17" b="T18"/>
              <a:pathLst>
                <a:path w="197" h="643">
                  <a:moveTo>
                    <a:pt x="0" y="0"/>
                  </a:moveTo>
                  <a:cubicBezTo>
                    <a:pt x="12" y="28"/>
                    <a:pt x="49" y="110"/>
                    <a:pt x="72" y="171"/>
                  </a:cubicBezTo>
                  <a:cubicBezTo>
                    <a:pt x="95" y="232"/>
                    <a:pt x="119" y="306"/>
                    <a:pt x="138" y="363"/>
                  </a:cubicBezTo>
                  <a:cubicBezTo>
                    <a:pt x="157" y="420"/>
                    <a:pt x="179" y="469"/>
                    <a:pt x="188" y="516"/>
                  </a:cubicBezTo>
                  <a:cubicBezTo>
                    <a:pt x="197" y="563"/>
                    <a:pt x="191" y="617"/>
                    <a:pt x="192" y="643"/>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95" name="Freeform 50"/>
            <p:cNvSpPr>
              <a:spLocks/>
            </p:cNvSpPr>
            <p:nvPr/>
          </p:nvSpPr>
          <p:spPr bwMode="auto">
            <a:xfrm>
              <a:off x="3492" y="1961"/>
              <a:ext cx="1325" cy="1392"/>
            </a:xfrm>
            <a:custGeom>
              <a:avLst/>
              <a:gdLst>
                <a:gd name="T0" fmla="*/ 0 w 1325"/>
                <a:gd name="T1" fmla="*/ 57 h 1392"/>
                <a:gd name="T2" fmla="*/ 189 w 1325"/>
                <a:gd name="T3" fmla="*/ 0 h 1392"/>
                <a:gd name="T4" fmla="*/ 410 w 1325"/>
                <a:gd name="T5" fmla="*/ 49 h 1392"/>
                <a:gd name="T6" fmla="*/ 633 w 1325"/>
                <a:gd name="T7" fmla="*/ 181 h 1392"/>
                <a:gd name="T8" fmla="*/ 821 w 1325"/>
                <a:gd name="T9" fmla="*/ 378 h 1392"/>
                <a:gd name="T10" fmla="*/ 905 w 1325"/>
                <a:gd name="T11" fmla="*/ 498 h 1392"/>
                <a:gd name="T12" fmla="*/ 981 w 1325"/>
                <a:gd name="T13" fmla="*/ 640 h 1392"/>
                <a:gd name="T14" fmla="*/ 1071 w 1325"/>
                <a:gd name="T15" fmla="*/ 775 h 1392"/>
                <a:gd name="T16" fmla="*/ 1188 w 1325"/>
                <a:gd name="T17" fmla="*/ 1056 h 1392"/>
                <a:gd name="T18" fmla="*/ 1260 w 1325"/>
                <a:gd name="T19" fmla="*/ 1308 h 1392"/>
                <a:gd name="T20" fmla="*/ 1325 w 1325"/>
                <a:gd name="T21" fmla="*/ 1392 h 13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25"/>
                <a:gd name="T34" fmla="*/ 0 h 1392"/>
                <a:gd name="T35" fmla="*/ 1325 w 1325"/>
                <a:gd name="T36" fmla="*/ 1392 h 13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25" h="1392">
                  <a:moveTo>
                    <a:pt x="0" y="57"/>
                  </a:moveTo>
                  <a:cubicBezTo>
                    <a:pt x="31" y="48"/>
                    <a:pt x="119" y="0"/>
                    <a:pt x="189" y="0"/>
                  </a:cubicBezTo>
                  <a:cubicBezTo>
                    <a:pt x="259" y="0"/>
                    <a:pt x="359" y="31"/>
                    <a:pt x="410" y="49"/>
                  </a:cubicBezTo>
                  <a:cubicBezTo>
                    <a:pt x="461" y="67"/>
                    <a:pt x="564" y="126"/>
                    <a:pt x="633" y="181"/>
                  </a:cubicBezTo>
                  <a:cubicBezTo>
                    <a:pt x="702" y="236"/>
                    <a:pt x="776" y="325"/>
                    <a:pt x="821" y="378"/>
                  </a:cubicBezTo>
                  <a:cubicBezTo>
                    <a:pt x="865" y="431"/>
                    <a:pt x="878" y="454"/>
                    <a:pt x="905" y="498"/>
                  </a:cubicBezTo>
                  <a:cubicBezTo>
                    <a:pt x="932" y="542"/>
                    <a:pt x="953" y="594"/>
                    <a:pt x="981" y="640"/>
                  </a:cubicBezTo>
                  <a:cubicBezTo>
                    <a:pt x="998" y="667"/>
                    <a:pt x="1036" y="706"/>
                    <a:pt x="1071" y="775"/>
                  </a:cubicBezTo>
                  <a:cubicBezTo>
                    <a:pt x="1106" y="844"/>
                    <a:pt x="1157" y="967"/>
                    <a:pt x="1188" y="1056"/>
                  </a:cubicBezTo>
                  <a:cubicBezTo>
                    <a:pt x="1219" y="1145"/>
                    <a:pt x="1237" y="1252"/>
                    <a:pt x="1260" y="1308"/>
                  </a:cubicBezTo>
                  <a:cubicBezTo>
                    <a:pt x="1283" y="1364"/>
                    <a:pt x="1299" y="1362"/>
                    <a:pt x="1325" y="1392"/>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96" name="Freeform 51"/>
            <p:cNvSpPr>
              <a:spLocks/>
            </p:cNvSpPr>
            <p:nvPr/>
          </p:nvSpPr>
          <p:spPr bwMode="auto">
            <a:xfrm>
              <a:off x="3526" y="1902"/>
              <a:ext cx="1317" cy="1365"/>
            </a:xfrm>
            <a:custGeom>
              <a:avLst/>
              <a:gdLst>
                <a:gd name="T0" fmla="*/ 0 w 1317"/>
                <a:gd name="T1" fmla="*/ 35 h 1365"/>
                <a:gd name="T2" fmla="*/ 131 w 1317"/>
                <a:gd name="T3" fmla="*/ 3 h 1365"/>
                <a:gd name="T4" fmla="*/ 487 w 1317"/>
                <a:gd name="T5" fmla="*/ 93 h 1365"/>
                <a:gd name="T6" fmla="*/ 814 w 1317"/>
                <a:gd name="T7" fmla="*/ 380 h 1365"/>
                <a:gd name="T8" fmla="*/ 965 w 1317"/>
                <a:gd name="T9" fmla="*/ 629 h 1365"/>
                <a:gd name="T10" fmla="*/ 1162 w 1317"/>
                <a:gd name="T11" fmla="*/ 957 h 1365"/>
                <a:gd name="T12" fmla="*/ 1259 w 1317"/>
                <a:gd name="T13" fmla="*/ 1250 h 1365"/>
                <a:gd name="T14" fmla="*/ 1317 w 1317"/>
                <a:gd name="T15" fmla="*/ 1365 h 1365"/>
                <a:gd name="T16" fmla="*/ 0 60000 65536"/>
                <a:gd name="T17" fmla="*/ 0 60000 65536"/>
                <a:gd name="T18" fmla="*/ 0 60000 65536"/>
                <a:gd name="T19" fmla="*/ 0 60000 65536"/>
                <a:gd name="T20" fmla="*/ 0 60000 65536"/>
                <a:gd name="T21" fmla="*/ 0 60000 65536"/>
                <a:gd name="T22" fmla="*/ 0 60000 65536"/>
                <a:gd name="T23" fmla="*/ 0 60000 65536"/>
                <a:gd name="T24" fmla="*/ 0 w 1317"/>
                <a:gd name="T25" fmla="*/ 0 h 1365"/>
                <a:gd name="T26" fmla="*/ 1317 w 1317"/>
                <a:gd name="T27" fmla="*/ 1365 h 13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17" h="1365">
                  <a:moveTo>
                    <a:pt x="0" y="35"/>
                  </a:moveTo>
                  <a:cubicBezTo>
                    <a:pt x="20" y="30"/>
                    <a:pt x="77" y="6"/>
                    <a:pt x="131" y="3"/>
                  </a:cubicBezTo>
                  <a:cubicBezTo>
                    <a:pt x="185" y="0"/>
                    <a:pt x="373" y="30"/>
                    <a:pt x="487" y="93"/>
                  </a:cubicBezTo>
                  <a:cubicBezTo>
                    <a:pt x="601" y="156"/>
                    <a:pt x="734" y="291"/>
                    <a:pt x="814" y="380"/>
                  </a:cubicBezTo>
                  <a:cubicBezTo>
                    <a:pt x="894" y="469"/>
                    <a:pt x="907" y="533"/>
                    <a:pt x="965" y="629"/>
                  </a:cubicBezTo>
                  <a:cubicBezTo>
                    <a:pt x="1023" y="725"/>
                    <a:pt x="1113" y="854"/>
                    <a:pt x="1162" y="957"/>
                  </a:cubicBezTo>
                  <a:cubicBezTo>
                    <a:pt x="1211" y="1060"/>
                    <a:pt x="1233" y="1182"/>
                    <a:pt x="1259" y="1250"/>
                  </a:cubicBezTo>
                  <a:cubicBezTo>
                    <a:pt x="1285" y="1318"/>
                    <a:pt x="1305" y="1341"/>
                    <a:pt x="1317" y="1365"/>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97" name="Freeform 52"/>
            <p:cNvSpPr>
              <a:spLocks/>
            </p:cNvSpPr>
            <p:nvPr/>
          </p:nvSpPr>
          <p:spPr bwMode="auto">
            <a:xfrm>
              <a:off x="4442" y="2372"/>
              <a:ext cx="144" cy="313"/>
            </a:xfrm>
            <a:custGeom>
              <a:avLst/>
              <a:gdLst>
                <a:gd name="T0" fmla="*/ 0 w 144"/>
                <a:gd name="T1" fmla="*/ 0 h 313"/>
                <a:gd name="T2" fmla="*/ 75 w 144"/>
                <a:gd name="T3" fmla="*/ 123 h 313"/>
                <a:gd name="T4" fmla="*/ 144 w 144"/>
                <a:gd name="T5" fmla="*/ 313 h 313"/>
                <a:gd name="T6" fmla="*/ 0 60000 65536"/>
                <a:gd name="T7" fmla="*/ 0 60000 65536"/>
                <a:gd name="T8" fmla="*/ 0 60000 65536"/>
                <a:gd name="T9" fmla="*/ 0 w 144"/>
                <a:gd name="T10" fmla="*/ 0 h 313"/>
                <a:gd name="T11" fmla="*/ 144 w 144"/>
                <a:gd name="T12" fmla="*/ 313 h 313"/>
              </a:gdLst>
              <a:ahLst/>
              <a:cxnLst>
                <a:cxn ang="T6">
                  <a:pos x="T0" y="T1"/>
                </a:cxn>
                <a:cxn ang="T7">
                  <a:pos x="T2" y="T3"/>
                </a:cxn>
                <a:cxn ang="T8">
                  <a:pos x="T4" y="T5"/>
                </a:cxn>
              </a:cxnLst>
              <a:rect l="T9" t="T10" r="T11" b="T12"/>
              <a:pathLst>
                <a:path w="144" h="313">
                  <a:moveTo>
                    <a:pt x="0" y="0"/>
                  </a:moveTo>
                  <a:cubicBezTo>
                    <a:pt x="12" y="20"/>
                    <a:pt x="51" y="71"/>
                    <a:pt x="75" y="123"/>
                  </a:cubicBezTo>
                  <a:cubicBezTo>
                    <a:pt x="99" y="175"/>
                    <a:pt x="130" y="274"/>
                    <a:pt x="144" y="313"/>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98" name="Freeform 53"/>
            <p:cNvSpPr>
              <a:spLocks/>
            </p:cNvSpPr>
            <p:nvPr/>
          </p:nvSpPr>
          <p:spPr bwMode="auto">
            <a:xfrm>
              <a:off x="3888" y="1856"/>
              <a:ext cx="962" cy="1266"/>
            </a:xfrm>
            <a:custGeom>
              <a:avLst/>
              <a:gdLst>
                <a:gd name="T0" fmla="*/ 962 w 962"/>
                <a:gd name="T1" fmla="*/ 1266 h 1266"/>
                <a:gd name="T2" fmla="*/ 849 w 962"/>
                <a:gd name="T3" fmla="*/ 963 h 1266"/>
                <a:gd name="T4" fmla="*/ 750 w 962"/>
                <a:gd name="T5" fmla="*/ 783 h 1266"/>
                <a:gd name="T6" fmla="*/ 599 w 962"/>
                <a:gd name="T7" fmla="*/ 514 h 1266"/>
                <a:gd name="T8" fmla="*/ 344 w 962"/>
                <a:gd name="T9" fmla="*/ 237 h 1266"/>
                <a:gd name="T10" fmla="*/ 195 w 962"/>
                <a:gd name="T11" fmla="*/ 112 h 1266"/>
                <a:gd name="T12" fmla="*/ 0 w 962"/>
                <a:gd name="T13" fmla="*/ 0 h 1266"/>
                <a:gd name="T14" fmla="*/ 0 60000 65536"/>
                <a:gd name="T15" fmla="*/ 0 60000 65536"/>
                <a:gd name="T16" fmla="*/ 0 60000 65536"/>
                <a:gd name="T17" fmla="*/ 0 60000 65536"/>
                <a:gd name="T18" fmla="*/ 0 60000 65536"/>
                <a:gd name="T19" fmla="*/ 0 60000 65536"/>
                <a:gd name="T20" fmla="*/ 0 60000 65536"/>
                <a:gd name="T21" fmla="*/ 0 w 962"/>
                <a:gd name="T22" fmla="*/ 0 h 1266"/>
                <a:gd name="T23" fmla="*/ 962 w 962"/>
                <a:gd name="T24" fmla="*/ 1266 h 12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2" h="1266">
                  <a:moveTo>
                    <a:pt x="962" y="1266"/>
                  </a:moveTo>
                  <a:cubicBezTo>
                    <a:pt x="943" y="1217"/>
                    <a:pt x="884" y="1044"/>
                    <a:pt x="849" y="963"/>
                  </a:cubicBezTo>
                  <a:cubicBezTo>
                    <a:pt x="814" y="882"/>
                    <a:pt x="792" y="858"/>
                    <a:pt x="750" y="783"/>
                  </a:cubicBezTo>
                  <a:cubicBezTo>
                    <a:pt x="708" y="708"/>
                    <a:pt x="667" y="605"/>
                    <a:pt x="599" y="514"/>
                  </a:cubicBezTo>
                  <a:cubicBezTo>
                    <a:pt x="531" y="423"/>
                    <a:pt x="411" y="304"/>
                    <a:pt x="344" y="237"/>
                  </a:cubicBezTo>
                  <a:cubicBezTo>
                    <a:pt x="277" y="170"/>
                    <a:pt x="252" y="151"/>
                    <a:pt x="195" y="112"/>
                  </a:cubicBezTo>
                  <a:cubicBezTo>
                    <a:pt x="138" y="73"/>
                    <a:pt x="41" y="24"/>
                    <a:pt x="0" y="0"/>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99" name="Freeform 54"/>
            <p:cNvSpPr>
              <a:spLocks/>
            </p:cNvSpPr>
            <p:nvPr/>
          </p:nvSpPr>
          <p:spPr bwMode="auto">
            <a:xfrm>
              <a:off x="3519" y="1846"/>
              <a:ext cx="491" cy="148"/>
            </a:xfrm>
            <a:custGeom>
              <a:avLst/>
              <a:gdLst>
                <a:gd name="T0" fmla="*/ 491 w 491"/>
                <a:gd name="T1" fmla="*/ 148 h 148"/>
                <a:gd name="T2" fmla="*/ 267 w 491"/>
                <a:gd name="T3" fmla="*/ 13 h 148"/>
                <a:gd name="T4" fmla="*/ 123 w 491"/>
                <a:gd name="T5" fmla="*/ 2 h 148"/>
                <a:gd name="T6" fmla="*/ 0 w 491"/>
                <a:gd name="T7" fmla="*/ 24 h 148"/>
                <a:gd name="T8" fmla="*/ 0 60000 65536"/>
                <a:gd name="T9" fmla="*/ 0 60000 65536"/>
                <a:gd name="T10" fmla="*/ 0 60000 65536"/>
                <a:gd name="T11" fmla="*/ 0 60000 65536"/>
                <a:gd name="T12" fmla="*/ 0 w 491"/>
                <a:gd name="T13" fmla="*/ 0 h 148"/>
                <a:gd name="T14" fmla="*/ 491 w 491"/>
                <a:gd name="T15" fmla="*/ 148 h 148"/>
              </a:gdLst>
              <a:ahLst/>
              <a:cxnLst>
                <a:cxn ang="T8">
                  <a:pos x="T0" y="T1"/>
                </a:cxn>
                <a:cxn ang="T9">
                  <a:pos x="T2" y="T3"/>
                </a:cxn>
                <a:cxn ang="T10">
                  <a:pos x="T4" y="T5"/>
                </a:cxn>
                <a:cxn ang="T11">
                  <a:pos x="T6" y="T7"/>
                </a:cxn>
              </a:cxnLst>
              <a:rect l="T12" t="T13" r="T14" b="T15"/>
              <a:pathLst>
                <a:path w="491" h="148">
                  <a:moveTo>
                    <a:pt x="491" y="148"/>
                  </a:moveTo>
                  <a:cubicBezTo>
                    <a:pt x="454" y="126"/>
                    <a:pt x="312" y="24"/>
                    <a:pt x="267" y="13"/>
                  </a:cubicBezTo>
                  <a:cubicBezTo>
                    <a:pt x="222" y="2"/>
                    <a:pt x="167" y="0"/>
                    <a:pt x="123" y="2"/>
                  </a:cubicBezTo>
                  <a:cubicBezTo>
                    <a:pt x="79" y="4"/>
                    <a:pt x="26" y="20"/>
                    <a:pt x="0" y="24"/>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600" name="Freeform 55"/>
            <p:cNvSpPr>
              <a:spLocks/>
            </p:cNvSpPr>
            <p:nvPr/>
          </p:nvSpPr>
          <p:spPr bwMode="auto">
            <a:xfrm>
              <a:off x="3552" y="1774"/>
              <a:ext cx="1304" cy="1176"/>
            </a:xfrm>
            <a:custGeom>
              <a:avLst/>
              <a:gdLst>
                <a:gd name="T0" fmla="*/ 0 w 1304"/>
                <a:gd name="T1" fmla="*/ 24 h 1176"/>
                <a:gd name="T2" fmla="*/ 207 w 1304"/>
                <a:gd name="T3" fmla="*/ 23 h 1176"/>
                <a:gd name="T4" fmla="*/ 569 w 1304"/>
                <a:gd name="T5" fmla="*/ 161 h 1176"/>
                <a:gd name="T6" fmla="*/ 888 w 1304"/>
                <a:gd name="T7" fmla="*/ 464 h 1176"/>
                <a:gd name="T8" fmla="*/ 1100 w 1304"/>
                <a:gd name="T9" fmla="*/ 782 h 1176"/>
                <a:gd name="T10" fmla="*/ 1263 w 1304"/>
                <a:gd name="T11" fmla="*/ 1052 h 1176"/>
                <a:gd name="T12" fmla="*/ 1304 w 1304"/>
                <a:gd name="T13" fmla="*/ 1176 h 1176"/>
                <a:gd name="T14" fmla="*/ 0 60000 65536"/>
                <a:gd name="T15" fmla="*/ 0 60000 65536"/>
                <a:gd name="T16" fmla="*/ 0 60000 65536"/>
                <a:gd name="T17" fmla="*/ 0 60000 65536"/>
                <a:gd name="T18" fmla="*/ 0 60000 65536"/>
                <a:gd name="T19" fmla="*/ 0 60000 65536"/>
                <a:gd name="T20" fmla="*/ 0 60000 65536"/>
                <a:gd name="T21" fmla="*/ 0 w 1304"/>
                <a:gd name="T22" fmla="*/ 0 h 1176"/>
                <a:gd name="T23" fmla="*/ 1304 w 1304"/>
                <a:gd name="T24" fmla="*/ 1176 h 1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4" h="1176">
                  <a:moveTo>
                    <a:pt x="0" y="24"/>
                  </a:moveTo>
                  <a:cubicBezTo>
                    <a:pt x="33" y="24"/>
                    <a:pt x="112" y="0"/>
                    <a:pt x="207" y="23"/>
                  </a:cubicBezTo>
                  <a:cubicBezTo>
                    <a:pt x="302" y="46"/>
                    <a:pt x="456" y="88"/>
                    <a:pt x="569" y="161"/>
                  </a:cubicBezTo>
                  <a:cubicBezTo>
                    <a:pt x="682" y="234"/>
                    <a:pt x="800" y="361"/>
                    <a:pt x="888" y="464"/>
                  </a:cubicBezTo>
                  <a:cubicBezTo>
                    <a:pt x="976" y="567"/>
                    <a:pt x="1038" y="684"/>
                    <a:pt x="1100" y="782"/>
                  </a:cubicBezTo>
                  <a:cubicBezTo>
                    <a:pt x="1162" y="880"/>
                    <a:pt x="1229" y="986"/>
                    <a:pt x="1263" y="1052"/>
                  </a:cubicBezTo>
                  <a:cubicBezTo>
                    <a:pt x="1297" y="1118"/>
                    <a:pt x="1296" y="1150"/>
                    <a:pt x="1304" y="1176"/>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601" name="Freeform 56"/>
            <p:cNvSpPr>
              <a:spLocks/>
            </p:cNvSpPr>
            <p:nvPr/>
          </p:nvSpPr>
          <p:spPr bwMode="auto">
            <a:xfrm>
              <a:off x="3585" y="1715"/>
              <a:ext cx="1275" cy="1057"/>
            </a:xfrm>
            <a:custGeom>
              <a:avLst/>
              <a:gdLst>
                <a:gd name="T0" fmla="*/ 1275 w 1275"/>
                <a:gd name="T1" fmla="*/ 1057 h 1057"/>
                <a:gd name="T2" fmla="*/ 1085 w 1275"/>
                <a:gd name="T3" fmla="*/ 771 h 1057"/>
                <a:gd name="T4" fmla="*/ 947 w 1275"/>
                <a:gd name="T5" fmla="*/ 555 h 1057"/>
                <a:gd name="T6" fmla="*/ 774 w 1275"/>
                <a:gd name="T7" fmla="*/ 357 h 1057"/>
                <a:gd name="T8" fmla="*/ 500 w 1275"/>
                <a:gd name="T9" fmla="*/ 148 h 1057"/>
                <a:gd name="T10" fmla="*/ 287 w 1275"/>
                <a:gd name="T11" fmla="*/ 43 h 1057"/>
                <a:gd name="T12" fmla="*/ 90 w 1275"/>
                <a:gd name="T13" fmla="*/ 7 h 1057"/>
                <a:gd name="T14" fmla="*/ 0 w 1275"/>
                <a:gd name="T15" fmla="*/ 3 h 1057"/>
                <a:gd name="T16" fmla="*/ 0 60000 65536"/>
                <a:gd name="T17" fmla="*/ 0 60000 65536"/>
                <a:gd name="T18" fmla="*/ 0 60000 65536"/>
                <a:gd name="T19" fmla="*/ 0 60000 65536"/>
                <a:gd name="T20" fmla="*/ 0 60000 65536"/>
                <a:gd name="T21" fmla="*/ 0 60000 65536"/>
                <a:gd name="T22" fmla="*/ 0 60000 65536"/>
                <a:gd name="T23" fmla="*/ 0 60000 65536"/>
                <a:gd name="T24" fmla="*/ 0 w 1275"/>
                <a:gd name="T25" fmla="*/ 0 h 1057"/>
                <a:gd name="T26" fmla="*/ 1275 w 1275"/>
                <a:gd name="T27" fmla="*/ 1057 h 10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75" h="1057">
                  <a:moveTo>
                    <a:pt x="1275" y="1057"/>
                  </a:moveTo>
                  <a:cubicBezTo>
                    <a:pt x="1243" y="1009"/>
                    <a:pt x="1140" y="855"/>
                    <a:pt x="1085" y="771"/>
                  </a:cubicBezTo>
                  <a:cubicBezTo>
                    <a:pt x="1030" y="687"/>
                    <a:pt x="999" y="624"/>
                    <a:pt x="947" y="555"/>
                  </a:cubicBezTo>
                  <a:cubicBezTo>
                    <a:pt x="895" y="486"/>
                    <a:pt x="848" y="425"/>
                    <a:pt x="774" y="357"/>
                  </a:cubicBezTo>
                  <a:cubicBezTo>
                    <a:pt x="700" y="289"/>
                    <a:pt x="581" y="200"/>
                    <a:pt x="500" y="148"/>
                  </a:cubicBezTo>
                  <a:cubicBezTo>
                    <a:pt x="419" y="96"/>
                    <a:pt x="355" y="66"/>
                    <a:pt x="287" y="43"/>
                  </a:cubicBezTo>
                  <a:cubicBezTo>
                    <a:pt x="219" y="20"/>
                    <a:pt x="138" y="14"/>
                    <a:pt x="90" y="7"/>
                  </a:cubicBezTo>
                  <a:cubicBezTo>
                    <a:pt x="42" y="0"/>
                    <a:pt x="19" y="4"/>
                    <a:pt x="0" y="3"/>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602" name="Freeform 57"/>
            <p:cNvSpPr>
              <a:spLocks/>
            </p:cNvSpPr>
            <p:nvPr/>
          </p:nvSpPr>
          <p:spPr bwMode="auto">
            <a:xfrm>
              <a:off x="4554" y="2300"/>
              <a:ext cx="242" cy="303"/>
            </a:xfrm>
            <a:custGeom>
              <a:avLst/>
              <a:gdLst>
                <a:gd name="T0" fmla="*/ 0 w 242"/>
                <a:gd name="T1" fmla="*/ 0 h 303"/>
                <a:gd name="T2" fmla="*/ 125 w 242"/>
                <a:gd name="T3" fmla="*/ 118 h 303"/>
                <a:gd name="T4" fmla="*/ 242 w 242"/>
                <a:gd name="T5" fmla="*/ 303 h 303"/>
                <a:gd name="T6" fmla="*/ 0 60000 65536"/>
                <a:gd name="T7" fmla="*/ 0 60000 65536"/>
                <a:gd name="T8" fmla="*/ 0 60000 65536"/>
                <a:gd name="T9" fmla="*/ 0 w 242"/>
                <a:gd name="T10" fmla="*/ 0 h 303"/>
                <a:gd name="T11" fmla="*/ 242 w 242"/>
                <a:gd name="T12" fmla="*/ 303 h 303"/>
              </a:gdLst>
              <a:ahLst/>
              <a:cxnLst>
                <a:cxn ang="T6">
                  <a:pos x="T0" y="T1"/>
                </a:cxn>
                <a:cxn ang="T7">
                  <a:pos x="T2" y="T3"/>
                </a:cxn>
                <a:cxn ang="T8">
                  <a:pos x="T4" y="T5"/>
                </a:cxn>
              </a:cxnLst>
              <a:rect l="T9" t="T10" r="T11" b="T12"/>
              <a:pathLst>
                <a:path w="242" h="303">
                  <a:moveTo>
                    <a:pt x="0" y="0"/>
                  </a:moveTo>
                  <a:cubicBezTo>
                    <a:pt x="21" y="20"/>
                    <a:pt x="85" y="68"/>
                    <a:pt x="125" y="118"/>
                  </a:cubicBezTo>
                  <a:cubicBezTo>
                    <a:pt x="165" y="168"/>
                    <a:pt x="218" y="265"/>
                    <a:pt x="242" y="303"/>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603" name="Freeform 58"/>
            <p:cNvSpPr>
              <a:spLocks/>
            </p:cNvSpPr>
            <p:nvPr/>
          </p:nvSpPr>
          <p:spPr bwMode="auto">
            <a:xfrm>
              <a:off x="3618" y="1658"/>
              <a:ext cx="1258" cy="1020"/>
            </a:xfrm>
            <a:custGeom>
              <a:avLst/>
              <a:gdLst>
                <a:gd name="T0" fmla="*/ 1258 w 1258"/>
                <a:gd name="T1" fmla="*/ 1020 h 1020"/>
                <a:gd name="T2" fmla="*/ 1142 w 1258"/>
                <a:gd name="T3" fmla="*/ 792 h 1020"/>
                <a:gd name="T4" fmla="*/ 966 w 1258"/>
                <a:gd name="T5" fmla="*/ 592 h 1020"/>
                <a:gd name="T6" fmla="*/ 773 w 1258"/>
                <a:gd name="T7" fmla="*/ 376 h 1020"/>
                <a:gd name="T8" fmla="*/ 453 w 1258"/>
                <a:gd name="T9" fmla="*/ 126 h 1020"/>
                <a:gd name="T10" fmla="*/ 276 w 1258"/>
                <a:gd name="T11" fmla="*/ 34 h 1020"/>
                <a:gd name="T12" fmla="*/ 111 w 1258"/>
                <a:gd name="T13" fmla="*/ 1 h 1020"/>
                <a:gd name="T14" fmla="*/ 0 w 1258"/>
                <a:gd name="T15" fmla="*/ 0 h 1020"/>
                <a:gd name="T16" fmla="*/ 0 60000 65536"/>
                <a:gd name="T17" fmla="*/ 0 60000 65536"/>
                <a:gd name="T18" fmla="*/ 0 60000 65536"/>
                <a:gd name="T19" fmla="*/ 0 60000 65536"/>
                <a:gd name="T20" fmla="*/ 0 60000 65536"/>
                <a:gd name="T21" fmla="*/ 0 60000 65536"/>
                <a:gd name="T22" fmla="*/ 0 60000 65536"/>
                <a:gd name="T23" fmla="*/ 0 60000 65536"/>
                <a:gd name="T24" fmla="*/ 0 w 1258"/>
                <a:gd name="T25" fmla="*/ 0 h 1020"/>
                <a:gd name="T26" fmla="*/ 1258 w 1258"/>
                <a:gd name="T27" fmla="*/ 1020 h 10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8" h="1020">
                  <a:moveTo>
                    <a:pt x="1258" y="1020"/>
                  </a:moveTo>
                  <a:cubicBezTo>
                    <a:pt x="1238" y="981"/>
                    <a:pt x="1191" y="863"/>
                    <a:pt x="1142" y="792"/>
                  </a:cubicBezTo>
                  <a:cubicBezTo>
                    <a:pt x="1093" y="721"/>
                    <a:pt x="1027" y="661"/>
                    <a:pt x="966" y="592"/>
                  </a:cubicBezTo>
                  <a:cubicBezTo>
                    <a:pt x="905" y="523"/>
                    <a:pt x="858" y="454"/>
                    <a:pt x="773" y="376"/>
                  </a:cubicBezTo>
                  <a:cubicBezTo>
                    <a:pt x="688" y="298"/>
                    <a:pt x="536" y="183"/>
                    <a:pt x="453" y="126"/>
                  </a:cubicBezTo>
                  <a:cubicBezTo>
                    <a:pt x="370" y="69"/>
                    <a:pt x="333" y="55"/>
                    <a:pt x="276" y="34"/>
                  </a:cubicBezTo>
                  <a:cubicBezTo>
                    <a:pt x="219" y="13"/>
                    <a:pt x="157" y="7"/>
                    <a:pt x="111" y="1"/>
                  </a:cubicBezTo>
                  <a:cubicBezTo>
                    <a:pt x="72" y="0"/>
                    <a:pt x="23" y="0"/>
                    <a:pt x="0" y="0"/>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604" name="Freeform 59"/>
            <p:cNvSpPr>
              <a:spLocks/>
            </p:cNvSpPr>
            <p:nvPr/>
          </p:nvSpPr>
          <p:spPr bwMode="auto">
            <a:xfrm>
              <a:off x="3801" y="1520"/>
              <a:ext cx="1088" cy="946"/>
            </a:xfrm>
            <a:custGeom>
              <a:avLst/>
              <a:gdLst>
                <a:gd name="T0" fmla="*/ 0 w 1088"/>
                <a:gd name="T1" fmla="*/ 0 h 946"/>
                <a:gd name="T2" fmla="*/ 273 w 1088"/>
                <a:gd name="T3" fmla="*/ 108 h 946"/>
                <a:gd name="T4" fmla="*/ 770 w 1088"/>
                <a:gd name="T5" fmla="*/ 535 h 946"/>
                <a:gd name="T6" fmla="*/ 1088 w 1088"/>
                <a:gd name="T7" fmla="*/ 946 h 946"/>
                <a:gd name="T8" fmla="*/ 0 60000 65536"/>
                <a:gd name="T9" fmla="*/ 0 60000 65536"/>
                <a:gd name="T10" fmla="*/ 0 60000 65536"/>
                <a:gd name="T11" fmla="*/ 0 60000 65536"/>
                <a:gd name="T12" fmla="*/ 0 w 1088"/>
                <a:gd name="T13" fmla="*/ 0 h 946"/>
                <a:gd name="T14" fmla="*/ 1088 w 1088"/>
                <a:gd name="T15" fmla="*/ 946 h 946"/>
              </a:gdLst>
              <a:ahLst/>
              <a:cxnLst>
                <a:cxn ang="T8">
                  <a:pos x="T0" y="T1"/>
                </a:cxn>
                <a:cxn ang="T9">
                  <a:pos x="T2" y="T3"/>
                </a:cxn>
                <a:cxn ang="T10">
                  <a:pos x="T4" y="T5"/>
                </a:cxn>
                <a:cxn ang="T11">
                  <a:pos x="T6" y="T7"/>
                </a:cxn>
              </a:cxnLst>
              <a:rect l="T12" t="T13" r="T14" b="T15"/>
              <a:pathLst>
                <a:path w="1088" h="946">
                  <a:moveTo>
                    <a:pt x="0" y="0"/>
                  </a:moveTo>
                  <a:cubicBezTo>
                    <a:pt x="45" y="18"/>
                    <a:pt x="145" y="19"/>
                    <a:pt x="273" y="108"/>
                  </a:cubicBezTo>
                  <a:cubicBezTo>
                    <a:pt x="401" y="197"/>
                    <a:pt x="634" y="395"/>
                    <a:pt x="770" y="535"/>
                  </a:cubicBezTo>
                  <a:cubicBezTo>
                    <a:pt x="906" y="675"/>
                    <a:pt x="1022" y="861"/>
                    <a:pt x="1088" y="946"/>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605" name="Freeform 60"/>
            <p:cNvSpPr>
              <a:spLocks/>
            </p:cNvSpPr>
            <p:nvPr/>
          </p:nvSpPr>
          <p:spPr bwMode="auto">
            <a:xfrm>
              <a:off x="3704" y="1582"/>
              <a:ext cx="1185" cy="997"/>
            </a:xfrm>
            <a:custGeom>
              <a:avLst/>
              <a:gdLst>
                <a:gd name="T0" fmla="*/ 1185 w 1185"/>
                <a:gd name="T1" fmla="*/ 997 h 997"/>
                <a:gd name="T2" fmla="*/ 847 w 1185"/>
                <a:gd name="T3" fmla="*/ 538 h 997"/>
                <a:gd name="T4" fmla="*/ 403 w 1185"/>
                <a:gd name="T5" fmla="*/ 154 h 997"/>
                <a:gd name="T6" fmla="*/ 142 w 1185"/>
                <a:gd name="T7" fmla="*/ 25 h 997"/>
                <a:gd name="T8" fmla="*/ 0 w 1185"/>
                <a:gd name="T9" fmla="*/ 4 h 997"/>
                <a:gd name="T10" fmla="*/ 0 60000 65536"/>
                <a:gd name="T11" fmla="*/ 0 60000 65536"/>
                <a:gd name="T12" fmla="*/ 0 60000 65536"/>
                <a:gd name="T13" fmla="*/ 0 60000 65536"/>
                <a:gd name="T14" fmla="*/ 0 60000 65536"/>
                <a:gd name="T15" fmla="*/ 0 w 1185"/>
                <a:gd name="T16" fmla="*/ 0 h 997"/>
                <a:gd name="T17" fmla="*/ 1185 w 1185"/>
                <a:gd name="T18" fmla="*/ 997 h 997"/>
              </a:gdLst>
              <a:ahLst/>
              <a:cxnLst>
                <a:cxn ang="T10">
                  <a:pos x="T0" y="T1"/>
                </a:cxn>
                <a:cxn ang="T11">
                  <a:pos x="T2" y="T3"/>
                </a:cxn>
                <a:cxn ang="T12">
                  <a:pos x="T4" y="T5"/>
                </a:cxn>
                <a:cxn ang="T13">
                  <a:pos x="T6" y="T7"/>
                </a:cxn>
                <a:cxn ang="T14">
                  <a:pos x="T8" y="T9"/>
                </a:cxn>
              </a:cxnLst>
              <a:rect l="T15" t="T16" r="T17" b="T18"/>
              <a:pathLst>
                <a:path w="1185" h="997">
                  <a:moveTo>
                    <a:pt x="1185" y="997"/>
                  </a:moveTo>
                  <a:cubicBezTo>
                    <a:pt x="1128" y="921"/>
                    <a:pt x="977" y="679"/>
                    <a:pt x="847" y="538"/>
                  </a:cubicBezTo>
                  <a:cubicBezTo>
                    <a:pt x="717" y="397"/>
                    <a:pt x="521" y="240"/>
                    <a:pt x="403" y="154"/>
                  </a:cubicBezTo>
                  <a:cubicBezTo>
                    <a:pt x="285" y="68"/>
                    <a:pt x="209" y="50"/>
                    <a:pt x="142" y="25"/>
                  </a:cubicBezTo>
                  <a:cubicBezTo>
                    <a:pt x="75" y="0"/>
                    <a:pt x="30" y="8"/>
                    <a:pt x="0" y="4"/>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606" name="Freeform 61"/>
            <p:cNvSpPr>
              <a:spLocks/>
            </p:cNvSpPr>
            <p:nvPr/>
          </p:nvSpPr>
          <p:spPr bwMode="auto">
            <a:xfrm>
              <a:off x="3935" y="1482"/>
              <a:ext cx="921" cy="752"/>
            </a:xfrm>
            <a:custGeom>
              <a:avLst/>
              <a:gdLst>
                <a:gd name="T0" fmla="*/ 0 w 921"/>
                <a:gd name="T1" fmla="*/ 0 h 752"/>
                <a:gd name="T2" fmla="*/ 297 w 921"/>
                <a:gd name="T3" fmla="*/ 114 h 752"/>
                <a:gd name="T4" fmla="*/ 597 w 921"/>
                <a:gd name="T5" fmla="*/ 387 h 752"/>
                <a:gd name="T6" fmla="*/ 736 w 921"/>
                <a:gd name="T7" fmla="*/ 522 h 752"/>
                <a:gd name="T8" fmla="*/ 921 w 921"/>
                <a:gd name="T9" fmla="*/ 752 h 752"/>
                <a:gd name="T10" fmla="*/ 0 60000 65536"/>
                <a:gd name="T11" fmla="*/ 0 60000 65536"/>
                <a:gd name="T12" fmla="*/ 0 60000 65536"/>
                <a:gd name="T13" fmla="*/ 0 60000 65536"/>
                <a:gd name="T14" fmla="*/ 0 60000 65536"/>
                <a:gd name="T15" fmla="*/ 0 w 921"/>
                <a:gd name="T16" fmla="*/ 0 h 752"/>
                <a:gd name="T17" fmla="*/ 921 w 921"/>
                <a:gd name="T18" fmla="*/ 752 h 752"/>
              </a:gdLst>
              <a:ahLst/>
              <a:cxnLst>
                <a:cxn ang="T10">
                  <a:pos x="T0" y="T1"/>
                </a:cxn>
                <a:cxn ang="T11">
                  <a:pos x="T2" y="T3"/>
                </a:cxn>
                <a:cxn ang="T12">
                  <a:pos x="T4" y="T5"/>
                </a:cxn>
                <a:cxn ang="T13">
                  <a:pos x="T6" y="T7"/>
                </a:cxn>
                <a:cxn ang="T14">
                  <a:pos x="T8" y="T9"/>
                </a:cxn>
              </a:cxnLst>
              <a:rect l="T15" t="T16" r="T17" b="T18"/>
              <a:pathLst>
                <a:path w="921" h="752">
                  <a:moveTo>
                    <a:pt x="0" y="0"/>
                  </a:moveTo>
                  <a:cubicBezTo>
                    <a:pt x="49" y="19"/>
                    <a:pt x="197" y="50"/>
                    <a:pt x="297" y="114"/>
                  </a:cubicBezTo>
                  <a:cubicBezTo>
                    <a:pt x="397" y="178"/>
                    <a:pt x="524" y="319"/>
                    <a:pt x="597" y="387"/>
                  </a:cubicBezTo>
                  <a:cubicBezTo>
                    <a:pt x="670" y="455"/>
                    <a:pt x="682" y="461"/>
                    <a:pt x="736" y="522"/>
                  </a:cubicBezTo>
                  <a:cubicBezTo>
                    <a:pt x="790" y="583"/>
                    <a:pt x="883" y="704"/>
                    <a:pt x="921" y="752"/>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607" name="Freeform 62"/>
            <p:cNvSpPr>
              <a:spLocks/>
            </p:cNvSpPr>
            <p:nvPr/>
          </p:nvSpPr>
          <p:spPr bwMode="auto">
            <a:xfrm>
              <a:off x="4020" y="1508"/>
              <a:ext cx="869" cy="866"/>
            </a:xfrm>
            <a:custGeom>
              <a:avLst/>
              <a:gdLst>
                <a:gd name="T0" fmla="*/ 0 w 869"/>
                <a:gd name="T1" fmla="*/ 0 h 866"/>
                <a:gd name="T2" fmla="*/ 210 w 869"/>
                <a:gd name="T3" fmla="*/ 166 h 866"/>
                <a:gd name="T4" fmla="*/ 371 w 869"/>
                <a:gd name="T5" fmla="*/ 300 h 866"/>
                <a:gd name="T6" fmla="*/ 531 w 869"/>
                <a:gd name="T7" fmla="*/ 460 h 866"/>
                <a:gd name="T8" fmla="*/ 684 w 869"/>
                <a:gd name="T9" fmla="*/ 627 h 866"/>
                <a:gd name="T10" fmla="*/ 869 w 869"/>
                <a:gd name="T11" fmla="*/ 866 h 866"/>
                <a:gd name="T12" fmla="*/ 0 60000 65536"/>
                <a:gd name="T13" fmla="*/ 0 60000 65536"/>
                <a:gd name="T14" fmla="*/ 0 60000 65536"/>
                <a:gd name="T15" fmla="*/ 0 60000 65536"/>
                <a:gd name="T16" fmla="*/ 0 60000 65536"/>
                <a:gd name="T17" fmla="*/ 0 60000 65536"/>
                <a:gd name="T18" fmla="*/ 0 w 869"/>
                <a:gd name="T19" fmla="*/ 0 h 866"/>
                <a:gd name="T20" fmla="*/ 869 w 869"/>
                <a:gd name="T21" fmla="*/ 866 h 866"/>
              </a:gdLst>
              <a:ahLst/>
              <a:cxnLst>
                <a:cxn ang="T12">
                  <a:pos x="T0" y="T1"/>
                </a:cxn>
                <a:cxn ang="T13">
                  <a:pos x="T2" y="T3"/>
                </a:cxn>
                <a:cxn ang="T14">
                  <a:pos x="T4" y="T5"/>
                </a:cxn>
                <a:cxn ang="T15">
                  <a:pos x="T6" y="T7"/>
                </a:cxn>
                <a:cxn ang="T16">
                  <a:pos x="T8" y="T9"/>
                </a:cxn>
                <a:cxn ang="T17">
                  <a:pos x="T10" y="T11"/>
                </a:cxn>
              </a:cxnLst>
              <a:rect l="T18" t="T19" r="T20" b="T21"/>
              <a:pathLst>
                <a:path w="869" h="866">
                  <a:moveTo>
                    <a:pt x="0" y="0"/>
                  </a:moveTo>
                  <a:cubicBezTo>
                    <a:pt x="35" y="28"/>
                    <a:pt x="148" y="116"/>
                    <a:pt x="210" y="166"/>
                  </a:cubicBezTo>
                  <a:cubicBezTo>
                    <a:pt x="272" y="216"/>
                    <a:pt x="318" y="251"/>
                    <a:pt x="371" y="300"/>
                  </a:cubicBezTo>
                  <a:cubicBezTo>
                    <a:pt x="424" y="349"/>
                    <a:pt x="479" y="405"/>
                    <a:pt x="531" y="460"/>
                  </a:cubicBezTo>
                  <a:cubicBezTo>
                    <a:pt x="583" y="515"/>
                    <a:pt x="628" y="559"/>
                    <a:pt x="684" y="627"/>
                  </a:cubicBezTo>
                  <a:cubicBezTo>
                    <a:pt x="740" y="695"/>
                    <a:pt x="831" y="816"/>
                    <a:pt x="869" y="866"/>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608" name="Freeform 63"/>
            <p:cNvSpPr>
              <a:spLocks/>
            </p:cNvSpPr>
            <p:nvPr/>
          </p:nvSpPr>
          <p:spPr bwMode="auto">
            <a:xfrm>
              <a:off x="4016" y="1445"/>
              <a:ext cx="814" cy="637"/>
            </a:xfrm>
            <a:custGeom>
              <a:avLst/>
              <a:gdLst>
                <a:gd name="T0" fmla="*/ 0 w 814"/>
                <a:gd name="T1" fmla="*/ 0 h 637"/>
                <a:gd name="T2" fmla="*/ 331 w 814"/>
                <a:gd name="T3" fmla="*/ 157 h 637"/>
                <a:gd name="T4" fmla="*/ 814 w 814"/>
                <a:gd name="T5" fmla="*/ 637 h 637"/>
                <a:gd name="T6" fmla="*/ 0 60000 65536"/>
                <a:gd name="T7" fmla="*/ 0 60000 65536"/>
                <a:gd name="T8" fmla="*/ 0 60000 65536"/>
                <a:gd name="T9" fmla="*/ 0 w 814"/>
                <a:gd name="T10" fmla="*/ 0 h 637"/>
                <a:gd name="T11" fmla="*/ 814 w 814"/>
                <a:gd name="T12" fmla="*/ 637 h 637"/>
              </a:gdLst>
              <a:ahLst/>
              <a:cxnLst>
                <a:cxn ang="T6">
                  <a:pos x="T0" y="T1"/>
                </a:cxn>
                <a:cxn ang="T7">
                  <a:pos x="T2" y="T3"/>
                </a:cxn>
                <a:cxn ang="T8">
                  <a:pos x="T4" y="T5"/>
                </a:cxn>
              </a:cxnLst>
              <a:rect l="T9" t="T10" r="T11" b="T12"/>
              <a:pathLst>
                <a:path w="814" h="637">
                  <a:moveTo>
                    <a:pt x="0" y="0"/>
                  </a:moveTo>
                  <a:cubicBezTo>
                    <a:pt x="55" y="26"/>
                    <a:pt x="195" y="51"/>
                    <a:pt x="331" y="157"/>
                  </a:cubicBezTo>
                  <a:cubicBezTo>
                    <a:pt x="467" y="263"/>
                    <a:pt x="713" y="537"/>
                    <a:pt x="814" y="637"/>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609" name="Freeform 64"/>
            <p:cNvSpPr>
              <a:spLocks/>
            </p:cNvSpPr>
            <p:nvPr/>
          </p:nvSpPr>
          <p:spPr bwMode="auto">
            <a:xfrm>
              <a:off x="4221" y="1443"/>
              <a:ext cx="546" cy="501"/>
            </a:xfrm>
            <a:custGeom>
              <a:avLst/>
              <a:gdLst>
                <a:gd name="T0" fmla="*/ 0 w 546"/>
                <a:gd name="T1" fmla="*/ 0 h 501"/>
                <a:gd name="T2" fmla="*/ 276 w 546"/>
                <a:gd name="T3" fmla="*/ 201 h 501"/>
                <a:gd name="T4" fmla="*/ 546 w 546"/>
                <a:gd name="T5" fmla="*/ 501 h 501"/>
                <a:gd name="T6" fmla="*/ 0 60000 65536"/>
                <a:gd name="T7" fmla="*/ 0 60000 65536"/>
                <a:gd name="T8" fmla="*/ 0 60000 65536"/>
                <a:gd name="T9" fmla="*/ 0 w 546"/>
                <a:gd name="T10" fmla="*/ 0 h 501"/>
                <a:gd name="T11" fmla="*/ 546 w 546"/>
                <a:gd name="T12" fmla="*/ 501 h 501"/>
              </a:gdLst>
              <a:ahLst/>
              <a:cxnLst>
                <a:cxn ang="T6">
                  <a:pos x="T0" y="T1"/>
                </a:cxn>
                <a:cxn ang="T7">
                  <a:pos x="T2" y="T3"/>
                </a:cxn>
                <a:cxn ang="T8">
                  <a:pos x="T4" y="T5"/>
                </a:cxn>
              </a:cxnLst>
              <a:rect l="T9" t="T10" r="T11" b="T12"/>
              <a:pathLst>
                <a:path w="546" h="501">
                  <a:moveTo>
                    <a:pt x="0" y="0"/>
                  </a:moveTo>
                  <a:cubicBezTo>
                    <a:pt x="46" y="33"/>
                    <a:pt x="185" y="117"/>
                    <a:pt x="276" y="201"/>
                  </a:cubicBezTo>
                  <a:cubicBezTo>
                    <a:pt x="367" y="285"/>
                    <a:pt x="501" y="451"/>
                    <a:pt x="546" y="501"/>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610" name="Freeform 65"/>
            <p:cNvSpPr>
              <a:spLocks/>
            </p:cNvSpPr>
            <p:nvPr/>
          </p:nvSpPr>
          <p:spPr bwMode="auto">
            <a:xfrm>
              <a:off x="4350" y="1449"/>
              <a:ext cx="407" cy="395"/>
            </a:xfrm>
            <a:custGeom>
              <a:avLst/>
              <a:gdLst>
                <a:gd name="T0" fmla="*/ 0 w 407"/>
                <a:gd name="T1" fmla="*/ 0 h 395"/>
                <a:gd name="T2" fmla="*/ 222 w 407"/>
                <a:gd name="T3" fmla="*/ 192 h 395"/>
                <a:gd name="T4" fmla="*/ 407 w 407"/>
                <a:gd name="T5" fmla="*/ 395 h 395"/>
                <a:gd name="T6" fmla="*/ 0 60000 65536"/>
                <a:gd name="T7" fmla="*/ 0 60000 65536"/>
                <a:gd name="T8" fmla="*/ 0 60000 65536"/>
                <a:gd name="T9" fmla="*/ 0 w 407"/>
                <a:gd name="T10" fmla="*/ 0 h 395"/>
                <a:gd name="T11" fmla="*/ 407 w 407"/>
                <a:gd name="T12" fmla="*/ 395 h 395"/>
              </a:gdLst>
              <a:ahLst/>
              <a:cxnLst>
                <a:cxn ang="T6">
                  <a:pos x="T0" y="T1"/>
                </a:cxn>
                <a:cxn ang="T7">
                  <a:pos x="T2" y="T3"/>
                </a:cxn>
                <a:cxn ang="T8">
                  <a:pos x="T4" y="T5"/>
                </a:cxn>
              </a:cxnLst>
              <a:rect l="T9" t="T10" r="T11" b="T12"/>
              <a:pathLst>
                <a:path w="407" h="395">
                  <a:moveTo>
                    <a:pt x="0" y="0"/>
                  </a:moveTo>
                  <a:cubicBezTo>
                    <a:pt x="37" y="32"/>
                    <a:pt x="154" y="126"/>
                    <a:pt x="222" y="192"/>
                  </a:cubicBezTo>
                  <a:cubicBezTo>
                    <a:pt x="290" y="258"/>
                    <a:pt x="369" y="353"/>
                    <a:pt x="407" y="395"/>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611" name="Freeform 66"/>
            <p:cNvSpPr>
              <a:spLocks/>
            </p:cNvSpPr>
            <p:nvPr/>
          </p:nvSpPr>
          <p:spPr bwMode="auto">
            <a:xfrm>
              <a:off x="4458" y="1443"/>
              <a:ext cx="303" cy="324"/>
            </a:xfrm>
            <a:custGeom>
              <a:avLst/>
              <a:gdLst>
                <a:gd name="T0" fmla="*/ 0 w 303"/>
                <a:gd name="T1" fmla="*/ 0 h 324"/>
                <a:gd name="T2" fmla="*/ 303 w 303"/>
                <a:gd name="T3" fmla="*/ 324 h 324"/>
                <a:gd name="T4" fmla="*/ 0 60000 65536"/>
                <a:gd name="T5" fmla="*/ 0 60000 65536"/>
                <a:gd name="T6" fmla="*/ 0 w 303"/>
                <a:gd name="T7" fmla="*/ 0 h 324"/>
                <a:gd name="T8" fmla="*/ 303 w 303"/>
                <a:gd name="T9" fmla="*/ 324 h 324"/>
              </a:gdLst>
              <a:ahLst/>
              <a:cxnLst>
                <a:cxn ang="T4">
                  <a:pos x="T0" y="T1"/>
                </a:cxn>
                <a:cxn ang="T5">
                  <a:pos x="T2" y="T3"/>
                </a:cxn>
              </a:cxnLst>
              <a:rect l="T6" t="T7" r="T8" b="T9"/>
              <a:pathLst>
                <a:path w="303" h="324">
                  <a:moveTo>
                    <a:pt x="0" y="0"/>
                  </a:moveTo>
                  <a:cubicBezTo>
                    <a:pt x="50" y="54"/>
                    <a:pt x="253" y="270"/>
                    <a:pt x="303" y="324"/>
                  </a:cubicBezTo>
                </a:path>
              </a:pathLst>
            </a:custGeom>
            <a:noFill/>
            <a:ln w="38100" cap="flat" cmpd="sng">
              <a:solidFill>
                <a:srgbClr val="FFFF00"/>
              </a:solidFill>
              <a:prstDash val="solid"/>
              <a:round/>
              <a:headEnd type="none" w="med" len="med"/>
              <a:tailEnd type="none" w="med" len="med"/>
            </a:ln>
          </p:spPr>
          <p:txBody>
            <a:bodyPr/>
            <a:lstStyle/>
            <a:p>
              <a:endParaRPr lang="en-US"/>
            </a:p>
          </p:txBody>
        </p:sp>
      </p:grpSp>
      <p:sp>
        <p:nvSpPr>
          <p:cNvPr id="15371" name="Freeform 67"/>
          <p:cNvSpPr>
            <a:spLocks/>
          </p:cNvSpPr>
          <p:nvPr/>
        </p:nvSpPr>
        <p:spPr bwMode="auto">
          <a:xfrm rot="-558944">
            <a:off x="1749425" y="4279900"/>
            <a:ext cx="120650" cy="325438"/>
          </a:xfrm>
          <a:custGeom>
            <a:avLst/>
            <a:gdLst>
              <a:gd name="T0" fmla="*/ 2147483647 w 76"/>
              <a:gd name="T1" fmla="*/ 2147483647 h 207"/>
              <a:gd name="T2" fmla="*/ 2147483647 w 76"/>
              <a:gd name="T3" fmla="*/ 2147483647 h 207"/>
              <a:gd name="T4" fmla="*/ 2147483647 w 76"/>
              <a:gd name="T5" fmla="*/ 2147483647 h 207"/>
              <a:gd name="T6" fmla="*/ 2147483647 w 76"/>
              <a:gd name="T7" fmla="*/ 2147483647 h 207"/>
              <a:gd name="T8" fmla="*/ 2147483647 w 76"/>
              <a:gd name="T9" fmla="*/ 2147483647 h 207"/>
              <a:gd name="T10" fmla="*/ 2147483647 w 76"/>
              <a:gd name="T11" fmla="*/ 2147483647 h 207"/>
              <a:gd name="T12" fmla="*/ 0 60000 65536"/>
              <a:gd name="T13" fmla="*/ 0 60000 65536"/>
              <a:gd name="T14" fmla="*/ 0 60000 65536"/>
              <a:gd name="T15" fmla="*/ 0 60000 65536"/>
              <a:gd name="T16" fmla="*/ 0 60000 65536"/>
              <a:gd name="T17" fmla="*/ 0 60000 65536"/>
              <a:gd name="T18" fmla="*/ 0 w 76"/>
              <a:gd name="T19" fmla="*/ 0 h 207"/>
              <a:gd name="T20" fmla="*/ 76 w 76"/>
              <a:gd name="T21" fmla="*/ 207 h 207"/>
            </a:gdLst>
            <a:ahLst/>
            <a:cxnLst>
              <a:cxn ang="T12">
                <a:pos x="T0" y="T1"/>
              </a:cxn>
              <a:cxn ang="T13">
                <a:pos x="T2" y="T3"/>
              </a:cxn>
              <a:cxn ang="T14">
                <a:pos x="T4" y="T5"/>
              </a:cxn>
              <a:cxn ang="T15">
                <a:pos x="T6" y="T7"/>
              </a:cxn>
              <a:cxn ang="T16">
                <a:pos x="T8" y="T9"/>
              </a:cxn>
              <a:cxn ang="T17">
                <a:pos x="T10" y="T11"/>
              </a:cxn>
            </a:cxnLst>
            <a:rect l="T18" t="T19" r="T20" b="T21"/>
            <a:pathLst>
              <a:path w="76" h="207">
                <a:moveTo>
                  <a:pt x="22" y="207"/>
                </a:moveTo>
                <a:cubicBezTo>
                  <a:pt x="20" y="190"/>
                  <a:pt x="12" y="139"/>
                  <a:pt x="10" y="107"/>
                </a:cubicBezTo>
                <a:cubicBezTo>
                  <a:pt x="8" y="75"/>
                  <a:pt x="0" y="30"/>
                  <a:pt x="8" y="15"/>
                </a:cubicBezTo>
                <a:cubicBezTo>
                  <a:pt x="16" y="0"/>
                  <a:pt x="48" y="7"/>
                  <a:pt x="58" y="19"/>
                </a:cubicBezTo>
                <a:cubicBezTo>
                  <a:pt x="68" y="31"/>
                  <a:pt x="67" y="62"/>
                  <a:pt x="70" y="87"/>
                </a:cubicBezTo>
                <a:cubicBezTo>
                  <a:pt x="73" y="112"/>
                  <a:pt x="75" y="154"/>
                  <a:pt x="76" y="171"/>
                </a:cubicBezTo>
              </a:path>
            </a:pathLst>
          </a:custGeom>
          <a:noFill/>
          <a:ln w="38100" cap="flat" cmpd="sng">
            <a:solidFill>
              <a:srgbClr val="00FF00"/>
            </a:solidFill>
            <a:prstDash val="solid"/>
            <a:round/>
            <a:headEnd type="none" w="med" len="med"/>
            <a:tailEnd type="none" w="med" len="med"/>
          </a:ln>
        </p:spPr>
        <p:txBody>
          <a:bodyPr/>
          <a:lstStyle/>
          <a:p>
            <a:endParaRPr lang="en-US"/>
          </a:p>
        </p:txBody>
      </p:sp>
      <p:sp>
        <p:nvSpPr>
          <p:cNvPr id="15372" name="Freeform 68"/>
          <p:cNvSpPr>
            <a:spLocks/>
          </p:cNvSpPr>
          <p:nvPr/>
        </p:nvSpPr>
        <p:spPr bwMode="auto">
          <a:xfrm rot="-558944">
            <a:off x="1485900" y="4364038"/>
            <a:ext cx="171450" cy="481012"/>
          </a:xfrm>
          <a:custGeom>
            <a:avLst/>
            <a:gdLst>
              <a:gd name="T0" fmla="*/ 2147483647 w 108"/>
              <a:gd name="T1" fmla="*/ 0 h 306"/>
              <a:gd name="T2" fmla="*/ 2147483647 w 108"/>
              <a:gd name="T3" fmla="*/ 2147483647 h 306"/>
              <a:gd name="T4" fmla="*/ 2147483647 w 108"/>
              <a:gd name="T5" fmla="*/ 2147483647 h 306"/>
              <a:gd name="T6" fmla="*/ 0 w 108"/>
              <a:gd name="T7" fmla="*/ 2147483647 h 306"/>
              <a:gd name="T8" fmla="*/ 0 60000 65536"/>
              <a:gd name="T9" fmla="*/ 0 60000 65536"/>
              <a:gd name="T10" fmla="*/ 0 60000 65536"/>
              <a:gd name="T11" fmla="*/ 0 60000 65536"/>
              <a:gd name="T12" fmla="*/ 0 w 108"/>
              <a:gd name="T13" fmla="*/ 0 h 306"/>
              <a:gd name="T14" fmla="*/ 108 w 108"/>
              <a:gd name="T15" fmla="*/ 306 h 306"/>
            </a:gdLst>
            <a:ahLst/>
            <a:cxnLst>
              <a:cxn ang="T8">
                <a:pos x="T0" y="T1"/>
              </a:cxn>
              <a:cxn ang="T9">
                <a:pos x="T2" y="T3"/>
              </a:cxn>
              <a:cxn ang="T10">
                <a:pos x="T4" y="T5"/>
              </a:cxn>
              <a:cxn ang="T11">
                <a:pos x="T6" y="T7"/>
              </a:cxn>
            </a:cxnLst>
            <a:rect l="T12" t="T13" r="T14" b="T15"/>
            <a:pathLst>
              <a:path w="108" h="306">
                <a:moveTo>
                  <a:pt x="108" y="0"/>
                </a:moveTo>
                <a:cubicBezTo>
                  <a:pt x="98" y="22"/>
                  <a:pt x="57" y="87"/>
                  <a:pt x="46" y="130"/>
                </a:cubicBezTo>
                <a:cubicBezTo>
                  <a:pt x="35" y="173"/>
                  <a:pt x="52" y="227"/>
                  <a:pt x="44" y="256"/>
                </a:cubicBezTo>
                <a:cubicBezTo>
                  <a:pt x="36" y="285"/>
                  <a:pt x="9" y="296"/>
                  <a:pt x="0" y="306"/>
                </a:cubicBezTo>
              </a:path>
            </a:pathLst>
          </a:custGeom>
          <a:noFill/>
          <a:ln w="38100" cap="flat" cmpd="sng">
            <a:solidFill>
              <a:srgbClr val="00FF00"/>
            </a:solidFill>
            <a:prstDash val="solid"/>
            <a:round/>
            <a:headEnd type="none" w="med" len="med"/>
            <a:tailEnd type="none" w="med" len="med"/>
          </a:ln>
        </p:spPr>
        <p:txBody>
          <a:bodyPr/>
          <a:lstStyle/>
          <a:p>
            <a:endParaRPr lang="en-US"/>
          </a:p>
        </p:txBody>
      </p:sp>
      <p:grpSp>
        <p:nvGrpSpPr>
          <p:cNvPr id="4" name="Group 69"/>
          <p:cNvGrpSpPr>
            <a:grpSpLocks/>
          </p:cNvGrpSpPr>
          <p:nvPr/>
        </p:nvGrpSpPr>
        <p:grpSpPr bwMode="auto">
          <a:xfrm>
            <a:off x="1171575" y="3849688"/>
            <a:ext cx="757238" cy="766762"/>
            <a:chOff x="738" y="2425"/>
            <a:chExt cx="477" cy="483"/>
          </a:xfrm>
        </p:grpSpPr>
        <p:sp>
          <p:nvSpPr>
            <p:cNvPr id="15555" name="Freeform 70"/>
            <p:cNvSpPr>
              <a:spLocks/>
            </p:cNvSpPr>
            <p:nvPr/>
          </p:nvSpPr>
          <p:spPr bwMode="auto">
            <a:xfrm>
              <a:off x="738" y="2492"/>
              <a:ext cx="468" cy="416"/>
            </a:xfrm>
            <a:custGeom>
              <a:avLst/>
              <a:gdLst>
                <a:gd name="T0" fmla="*/ 468 w 468"/>
                <a:gd name="T1" fmla="*/ 10 h 416"/>
                <a:gd name="T2" fmla="*/ 316 w 468"/>
                <a:gd name="T3" fmla="*/ 20 h 416"/>
                <a:gd name="T4" fmla="*/ 187 w 468"/>
                <a:gd name="T5" fmla="*/ 129 h 416"/>
                <a:gd name="T6" fmla="*/ 104 w 468"/>
                <a:gd name="T7" fmla="*/ 252 h 416"/>
                <a:gd name="T8" fmla="*/ 0 w 468"/>
                <a:gd name="T9" fmla="*/ 416 h 416"/>
                <a:gd name="T10" fmla="*/ 0 60000 65536"/>
                <a:gd name="T11" fmla="*/ 0 60000 65536"/>
                <a:gd name="T12" fmla="*/ 0 60000 65536"/>
                <a:gd name="T13" fmla="*/ 0 60000 65536"/>
                <a:gd name="T14" fmla="*/ 0 60000 65536"/>
                <a:gd name="T15" fmla="*/ 0 w 468"/>
                <a:gd name="T16" fmla="*/ 0 h 416"/>
                <a:gd name="T17" fmla="*/ 468 w 468"/>
                <a:gd name="T18" fmla="*/ 416 h 416"/>
              </a:gdLst>
              <a:ahLst/>
              <a:cxnLst>
                <a:cxn ang="T10">
                  <a:pos x="T0" y="T1"/>
                </a:cxn>
                <a:cxn ang="T11">
                  <a:pos x="T2" y="T3"/>
                </a:cxn>
                <a:cxn ang="T12">
                  <a:pos x="T4" y="T5"/>
                </a:cxn>
                <a:cxn ang="T13">
                  <a:pos x="T6" y="T7"/>
                </a:cxn>
                <a:cxn ang="T14">
                  <a:pos x="T8" y="T9"/>
                </a:cxn>
              </a:cxnLst>
              <a:rect l="T15" t="T16" r="T17" b="T18"/>
              <a:pathLst>
                <a:path w="468" h="416">
                  <a:moveTo>
                    <a:pt x="468" y="10"/>
                  </a:moveTo>
                  <a:cubicBezTo>
                    <a:pt x="440" y="4"/>
                    <a:pt x="363" y="0"/>
                    <a:pt x="316" y="20"/>
                  </a:cubicBezTo>
                  <a:cubicBezTo>
                    <a:pt x="269" y="40"/>
                    <a:pt x="222" y="90"/>
                    <a:pt x="187" y="129"/>
                  </a:cubicBezTo>
                  <a:cubicBezTo>
                    <a:pt x="152" y="169"/>
                    <a:pt x="135" y="204"/>
                    <a:pt x="104" y="252"/>
                  </a:cubicBezTo>
                  <a:cubicBezTo>
                    <a:pt x="73" y="299"/>
                    <a:pt x="22" y="382"/>
                    <a:pt x="0" y="416"/>
                  </a:cubicBezTo>
                </a:path>
              </a:pathLst>
            </a:custGeom>
            <a:noFill/>
            <a:ln w="38100" cap="flat" cmpd="sng">
              <a:solidFill>
                <a:srgbClr val="00FF00"/>
              </a:solidFill>
              <a:prstDash val="solid"/>
              <a:round/>
              <a:headEnd type="none" w="med" len="med"/>
              <a:tailEnd type="none" w="med" len="med"/>
            </a:ln>
          </p:spPr>
          <p:txBody>
            <a:bodyPr/>
            <a:lstStyle/>
            <a:p>
              <a:endParaRPr lang="en-US"/>
            </a:p>
          </p:txBody>
        </p:sp>
        <p:sp>
          <p:nvSpPr>
            <p:cNvPr id="15556" name="Freeform 71"/>
            <p:cNvSpPr>
              <a:spLocks/>
            </p:cNvSpPr>
            <p:nvPr/>
          </p:nvSpPr>
          <p:spPr bwMode="auto">
            <a:xfrm>
              <a:off x="739" y="2425"/>
              <a:ext cx="476" cy="252"/>
            </a:xfrm>
            <a:custGeom>
              <a:avLst/>
              <a:gdLst>
                <a:gd name="T0" fmla="*/ 476 w 476"/>
                <a:gd name="T1" fmla="*/ 77 h 252"/>
                <a:gd name="T2" fmla="*/ 425 w 476"/>
                <a:gd name="T3" fmla="*/ 32 h 252"/>
                <a:gd name="T4" fmla="*/ 316 w 476"/>
                <a:gd name="T5" fmla="*/ 12 h 252"/>
                <a:gd name="T6" fmla="*/ 144 w 476"/>
                <a:gd name="T7" fmla="*/ 102 h 252"/>
                <a:gd name="T8" fmla="*/ 0 w 476"/>
                <a:gd name="T9" fmla="*/ 252 h 252"/>
                <a:gd name="T10" fmla="*/ 0 60000 65536"/>
                <a:gd name="T11" fmla="*/ 0 60000 65536"/>
                <a:gd name="T12" fmla="*/ 0 60000 65536"/>
                <a:gd name="T13" fmla="*/ 0 60000 65536"/>
                <a:gd name="T14" fmla="*/ 0 60000 65536"/>
                <a:gd name="T15" fmla="*/ 0 w 476"/>
                <a:gd name="T16" fmla="*/ 0 h 252"/>
                <a:gd name="T17" fmla="*/ 476 w 476"/>
                <a:gd name="T18" fmla="*/ 252 h 252"/>
              </a:gdLst>
              <a:ahLst/>
              <a:cxnLst>
                <a:cxn ang="T10">
                  <a:pos x="T0" y="T1"/>
                </a:cxn>
                <a:cxn ang="T11">
                  <a:pos x="T2" y="T3"/>
                </a:cxn>
                <a:cxn ang="T12">
                  <a:pos x="T4" y="T5"/>
                </a:cxn>
                <a:cxn ang="T13">
                  <a:pos x="T6" y="T7"/>
                </a:cxn>
                <a:cxn ang="T14">
                  <a:pos x="T8" y="T9"/>
                </a:cxn>
              </a:cxnLst>
              <a:rect l="T15" t="T16" r="T17" b="T18"/>
              <a:pathLst>
                <a:path w="476" h="252">
                  <a:moveTo>
                    <a:pt x="476" y="77"/>
                  </a:moveTo>
                  <a:cubicBezTo>
                    <a:pt x="468" y="70"/>
                    <a:pt x="452" y="43"/>
                    <a:pt x="425" y="32"/>
                  </a:cubicBezTo>
                  <a:cubicBezTo>
                    <a:pt x="398" y="21"/>
                    <a:pt x="363" y="0"/>
                    <a:pt x="316" y="12"/>
                  </a:cubicBezTo>
                  <a:cubicBezTo>
                    <a:pt x="269" y="24"/>
                    <a:pt x="198" y="63"/>
                    <a:pt x="144" y="102"/>
                  </a:cubicBezTo>
                  <a:cubicBezTo>
                    <a:pt x="92" y="142"/>
                    <a:pt x="30" y="221"/>
                    <a:pt x="0" y="252"/>
                  </a:cubicBezTo>
                </a:path>
              </a:pathLst>
            </a:custGeom>
            <a:noFill/>
            <a:ln w="38100" cap="flat" cmpd="sng">
              <a:solidFill>
                <a:srgbClr val="00FF00"/>
              </a:solidFill>
              <a:prstDash val="solid"/>
              <a:round/>
              <a:headEnd type="none" w="med" len="med"/>
              <a:tailEnd type="none" w="med" len="med"/>
            </a:ln>
          </p:spPr>
          <p:txBody>
            <a:bodyPr/>
            <a:lstStyle/>
            <a:p>
              <a:endParaRPr lang="en-US"/>
            </a:p>
          </p:txBody>
        </p:sp>
      </p:grpSp>
      <p:grpSp>
        <p:nvGrpSpPr>
          <p:cNvPr id="5" name="Group 72"/>
          <p:cNvGrpSpPr>
            <a:grpSpLocks/>
          </p:cNvGrpSpPr>
          <p:nvPr/>
        </p:nvGrpSpPr>
        <p:grpSpPr bwMode="auto">
          <a:xfrm>
            <a:off x="1833563" y="4073525"/>
            <a:ext cx="177800" cy="409575"/>
            <a:chOff x="1155" y="2566"/>
            <a:chExt cx="112" cy="258"/>
          </a:xfrm>
        </p:grpSpPr>
        <p:sp>
          <p:nvSpPr>
            <p:cNvPr id="15553" name="Freeform 73"/>
            <p:cNvSpPr>
              <a:spLocks/>
            </p:cNvSpPr>
            <p:nvPr/>
          </p:nvSpPr>
          <p:spPr bwMode="auto">
            <a:xfrm>
              <a:off x="1180" y="2566"/>
              <a:ext cx="87" cy="258"/>
            </a:xfrm>
            <a:custGeom>
              <a:avLst/>
              <a:gdLst>
                <a:gd name="T0" fmla="*/ 62 w 87"/>
                <a:gd name="T1" fmla="*/ 258 h 258"/>
                <a:gd name="T2" fmla="*/ 84 w 87"/>
                <a:gd name="T3" fmla="*/ 186 h 258"/>
                <a:gd name="T4" fmla="*/ 79 w 87"/>
                <a:gd name="T5" fmla="*/ 99 h 258"/>
                <a:gd name="T6" fmla="*/ 38 w 87"/>
                <a:gd name="T7" fmla="*/ 32 h 258"/>
                <a:gd name="T8" fmla="*/ 0 w 87"/>
                <a:gd name="T9" fmla="*/ 0 h 258"/>
                <a:gd name="T10" fmla="*/ 0 60000 65536"/>
                <a:gd name="T11" fmla="*/ 0 60000 65536"/>
                <a:gd name="T12" fmla="*/ 0 60000 65536"/>
                <a:gd name="T13" fmla="*/ 0 60000 65536"/>
                <a:gd name="T14" fmla="*/ 0 60000 65536"/>
                <a:gd name="T15" fmla="*/ 0 w 87"/>
                <a:gd name="T16" fmla="*/ 0 h 258"/>
                <a:gd name="T17" fmla="*/ 87 w 87"/>
                <a:gd name="T18" fmla="*/ 258 h 258"/>
              </a:gdLst>
              <a:ahLst/>
              <a:cxnLst>
                <a:cxn ang="T10">
                  <a:pos x="T0" y="T1"/>
                </a:cxn>
                <a:cxn ang="T11">
                  <a:pos x="T2" y="T3"/>
                </a:cxn>
                <a:cxn ang="T12">
                  <a:pos x="T4" y="T5"/>
                </a:cxn>
                <a:cxn ang="T13">
                  <a:pos x="T6" y="T7"/>
                </a:cxn>
                <a:cxn ang="T14">
                  <a:pos x="T8" y="T9"/>
                </a:cxn>
              </a:cxnLst>
              <a:rect l="T15" t="T16" r="T17" b="T18"/>
              <a:pathLst>
                <a:path w="87" h="258">
                  <a:moveTo>
                    <a:pt x="62" y="258"/>
                  </a:moveTo>
                  <a:cubicBezTo>
                    <a:pt x="66" y="246"/>
                    <a:pt x="81" y="212"/>
                    <a:pt x="84" y="186"/>
                  </a:cubicBezTo>
                  <a:cubicBezTo>
                    <a:pt x="87" y="160"/>
                    <a:pt x="87" y="124"/>
                    <a:pt x="79" y="99"/>
                  </a:cubicBezTo>
                  <a:cubicBezTo>
                    <a:pt x="70" y="74"/>
                    <a:pt x="51" y="48"/>
                    <a:pt x="38" y="32"/>
                  </a:cubicBezTo>
                  <a:cubicBezTo>
                    <a:pt x="25" y="16"/>
                    <a:pt x="8" y="7"/>
                    <a:pt x="0" y="0"/>
                  </a:cubicBezTo>
                </a:path>
              </a:pathLst>
            </a:custGeom>
            <a:noFill/>
            <a:ln w="38100" cap="flat" cmpd="sng">
              <a:solidFill>
                <a:srgbClr val="00FF00"/>
              </a:solidFill>
              <a:prstDash val="solid"/>
              <a:round/>
              <a:headEnd type="none" w="med" len="med"/>
              <a:tailEnd type="none" w="med" len="med"/>
            </a:ln>
          </p:spPr>
          <p:txBody>
            <a:bodyPr/>
            <a:lstStyle/>
            <a:p>
              <a:endParaRPr lang="en-US"/>
            </a:p>
          </p:txBody>
        </p:sp>
        <p:sp>
          <p:nvSpPr>
            <p:cNvPr id="15554" name="Freeform 74"/>
            <p:cNvSpPr>
              <a:spLocks/>
            </p:cNvSpPr>
            <p:nvPr/>
          </p:nvSpPr>
          <p:spPr bwMode="auto">
            <a:xfrm>
              <a:off x="1155" y="2643"/>
              <a:ext cx="93" cy="151"/>
            </a:xfrm>
            <a:custGeom>
              <a:avLst/>
              <a:gdLst>
                <a:gd name="T0" fmla="*/ 93 w 93"/>
                <a:gd name="T1" fmla="*/ 151 h 151"/>
                <a:gd name="T2" fmla="*/ 46 w 93"/>
                <a:gd name="T3" fmla="*/ 43 h 151"/>
                <a:gd name="T4" fmla="*/ 0 w 93"/>
                <a:gd name="T5" fmla="*/ 0 h 151"/>
                <a:gd name="T6" fmla="*/ 0 60000 65536"/>
                <a:gd name="T7" fmla="*/ 0 60000 65536"/>
                <a:gd name="T8" fmla="*/ 0 60000 65536"/>
                <a:gd name="T9" fmla="*/ 0 w 93"/>
                <a:gd name="T10" fmla="*/ 0 h 151"/>
                <a:gd name="T11" fmla="*/ 93 w 93"/>
                <a:gd name="T12" fmla="*/ 151 h 151"/>
              </a:gdLst>
              <a:ahLst/>
              <a:cxnLst>
                <a:cxn ang="T6">
                  <a:pos x="T0" y="T1"/>
                </a:cxn>
                <a:cxn ang="T7">
                  <a:pos x="T2" y="T3"/>
                </a:cxn>
                <a:cxn ang="T8">
                  <a:pos x="T4" y="T5"/>
                </a:cxn>
              </a:cxnLst>
              <a:rect l="T9" t="T10" r="T11" b="T12"/>
              <a:pathLst>
                <a:path w="93" h="151">
                  <a:moveTo>
                    <a:pt x="93" y="151"/>
                  </a:moveTo>
                  <a:cubicBezTo>
                    <a:pt x="85" y="132"/>
                    <a:pt x="61" y="68"/>
                    <a:pt x="46" y="43"/>
                  </a:cubicBezTo>
                  <a:cubicBezTo>
                    <a:pt x="31" y="18"/>
                    <a:pt x="10" y="9"/>
                    <a:pt x="0" y="0"/>
                  </a:cubicBezTo>
                </a:path>
              </a:pathLst>
            </a:custGeom>
            <a:noFill/>
            <a:ln w="38100" cap="flat" cmpd="sng">
              <a:solidFill>
                <a:srgbClr val="00FF00"/>
              </a:solidFill>
              <a:prstDash val="solid"/>
              <a:round/>
              <a:headEnd type="none" w="med" len="med"/>
              <a:tailEnd type="none" w="med" len="med"/>
            </a:ln>
          </p:spPr>
          <p:txBody>
            <a:bodyPr/>
            <a:lstStyle/>
            <a:p>
              <a:endParaRPr lang="en-US"/>
            </a:p>
          </p:txBody>
        </p:sp>
      </p:grpSp>
      <p:sp>
        <p:nvSpPr>
          <p:cNvPr id="15375" name="Freeform 75"/>
          <p:cNvSpPr>
            <a:spLocks/>
          </p:cNvSpPr>
          <p:nvPr/>
        </p:nvSpPr>
        <p:spPr bwMode="auto">
          <a:xfrm>
            <a:off x="1598613" y="4173538"/>
            <a:ext cx="239712" cy="642937"/>
          </a:xfrm>
          <a:custGeom>
            <a:avLst/>
            <a:gdLst>
              <a:gd name="T0" fmla="*/ 2147483647 w 151"/>
              <a:gd name="T1" fmla="*/ 2147483647 h 405"/>
              <a:gd name="T2" fmla="*/ 2147483647 w 151"/>
              <a:gd name="T3" fmla="*/ 2147483647 h 405"/>
              <a:gd name="T4" fmla="*/ 2147483647 w 151"/>
              <a:gd name="T5" fmla="*/ 2147483647 h 405"/>
              <a:gd name="T6" fmla="*/ 2147483647 w 151"/>
              <a:gd name="T7" fmla="*/ 2147483647 h 405"/>
              <a:gd name="T8" fmla="*/ 2147483647 w 151"/>
              <a:gd name="T9" fmla="*/ 2147483647 h 405"/>
              <a:gd name="T10" fmla="*/ 2147483647 w 151"/>
              <a:gd name="T11" fmla="*/ 2147483647 h 405"/>
              <a:gd name="T12" fmla="*/ 2147483647 w 151"/>
              <a:gd name="T13" fmla="*/ 2147483647 h 405"/>
              <a:gd name="T14" fmla="*/ 0 60000 65536"/>
              <a:gd name="T15" fmla="*/ 0 60000 65536"/>
              <a:gd name="T16" fmla="*/ 0 60000 65536"/>
              <a:gd name="T17" fmla="*/ 0 60000 65536"/>
              <a:gd name="T18" fmla="*/ 0 60000 65536"/>
              <a:gd name="T19" fmla="*/ 0 60000 65536"/>
              <a:gd name="T20" fmla="*/ 0 60000 65536"/>
              <a:gd name="T21" fmla="*/ 0 w 151"/>
              <a:gd name="T22" fmla="*/ 0 h 405"/>
              <a:gd name="T23" fmla="*/ 151 w 151"/>
              <a:gd name="T24" fmla="*/ 405 h 4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1" h="405">
                <a:moveTo>
                  <a:pt x="151" y="15"/>
                </a:moveTo>
                <a:cubicBezTo>
                  <a:pt x="130" y="0"/>
                  <a:pt x="100" y="1"/>
                  <a:pt x="81" y="9"/>
                </a:cubicBezTo>
                <a:cubicBezTo>
                  <a:pt x="62" y="17"/>
                  <a:pt x="49" y="36"/>
                  <a:pt x="36" y="60"/>
                </a:cubicBezTo>
                <a:cubicBezTo>
                  <a:pt x="23" y="84"/>
                  <a:pt x="8" y="120"/>
                  <a:pt x="4" y="152"/>
                </a:cubicBezTo>
                <a:cubicBezTo>
                  <a:pt x="0" y="184"/>
                  <a:pt x="4" y="222"/>
                  <a:pt x="11" y="252"/>
                </a:cubicBezTo>
                <a:cubicBezTo>
                  <a:pt x="18" y="283"/>
                  <a:pt x="40" y="316"/>
                  <a:pt x="46" y="341"/>
                </a:cubicBezTo>
                <a:cubicBezTo>
                  <a:pt x="52" y="366"/>
                  <a:pt x="34" y="399"/>
                  <a:pt x="47" y="405"/>
                </a:cubicBezTo>
              </a:path>
            </a:pathLst>
          </a:custGeom>
          <a:noFill/>
          <a:ln w="38100" cap="flat" cmpd="sng">
            <a:solidFill>
              <a:srgbClr val="00FF00"/>
            </a:solidFill>
            <a:prstDash val="solid"/>
            <a:round/>
            <a:headEnd type="none" w="med" len="med"/>
            <a:tailEnd type="none" w="med" len="med"/>
          </a:ln>
        </p:spPr>
        <p:txBody>
          <a:bodyPr/>
          <a:lstStyle/>
          <a:p>
            <a:endParaRPr lang="en-US"/>
          </a:p>
        </p:txBody>
      </p:sp>
      <p:sp>
        <p:nvSpPr>
          <p:cNvPr id="15376" name="Freeform 76"/>
          <p:cNvSpPr>
            <a:spLocks/>
          </p:cNvSpPr>
          <p:nvPr/>
        </p:nvSpPr>
        <p:spPr bwMode="auto">
          <a:xfrm>
            <a:off x="1660525" y="3971925"/>
            <a:ext cx="430213" cy="838200"/>
          </a:xfrm>
          <a:custGeom>
            <a:avLst/>
            <a:gdLst>
              <a:gd name="T0" fmla="*/ 0 w 271"/>
              <a:gd name="T1" fmla="*/ 2147483647 h 528"/>
              <a:gd name="T2" fmla="*/ 2147483647 w 271"/>
              <a:gd name="T3" fmla="*/ 2147483647 h 528"/>
              <a:gd name="T4" fmla="*/ 2147483647 w 271"/>
              <a:gd name="T5" fmla="*/ 2147483647 h 528"/>
              <a:gd name="T6" fmla="*/ 2147483647 w 271"/>
              <a:gd name="T7" fmla="*/ 2147483647 h 528"/>
              <a:gd name="T8" fmla="*/ 2147483647 w 271"/>
              <a:gd name="T9" fmla="*/ 2147483647 h 528"/>
              <a:gd name="T10" fmla="*/ 2147483647 w 271"/>
              <a:gd name="T11" fmla="*/ 2147483647 h 528"/>
              <a:gd name="T12" fmla="*/ 2147483647 w 271"/>
              <a:gd name="T13" fmla="*/ 0 h 528"/>
              <a:gd name="T14" fmla="*/ 0 60000 65536"/>
              <a:gd name="T15" fmla="*/ 0 60000 65536"/>
              <a:gd name="T16" fmla="*/ 0 60000 65536"/>
              <a:gd name="T17" fmla="*/ 0 60000 65536"/>
              <a:gd name="T18" fmla="*/ 0 60000 65536"/>
              <a:gd name="T19" fmla="*/ 0 60000 65536"/>
              <a:gd name="T20" fmla="*/ 0 60000 65536"/>
              <a:gd name="T21" fmla="*/ 0 w 271"/>
              <a:gd name="T22" fmla="*/ 0 h 528"/>
              <a:gd name="T23" fmla="*/ 271 w 271"/>
              <a:gd name="T24" fmla="*/ 528 h 5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1" h="528">
                <a:moveTo>
                  <a:pt x="0" y="528"/>
                </a:moveTo>
                <a:cubicBezTo>
                  <a:pt x="30" y="519"/>
                  <a:pt x="54" y="513"/>
                  <a:pt x="88" y="503"/>
                </a:cubicBezTo>
                <a:cubicBezTo>
                  <a:pt x="122" y="493"/>
                  <a:pt x="173" y="495"/>
                  <a:pt x="202" y="466"/>
                </a:cubicBezTo>
                <a:cubicBezTo>
                  <a:pt x="230" y="438"/>
                  <a:pt x="249" y="381"/>
                  <a:pt x="260" y="332"/>
                </a:cubicBezTo>
                <a:cubicBezTo>
                  <a:pt x="271" y="283"/>
                  <a:pt x="271" y="213"/>
                  <a:pt x="266" y="170"/>
                </a:cubicBezTo>
                <a:cubicBezTo>
                  <a:pt x="261" y="128"/>
                  <a:pt x="246" y="112"/>
                  <a:pt x="230" y="78"/>
                </a:cubicBezTo>
                <a:cubicBezTo>
                  <a:pt x="214" y="44"/>
                  <a:pt x="174" y="1"/>
                  <a:pt x="152" y="0"/>
                </a:cubicBezTo>
              </a:path>
            </a:pathLst>
          </a:custGeom>
          <a:noFill/>
          <a:ln w="38100" cap="flat" cmpd="sng">
            <a:solidFill>
              <a:srgbClr val="00FF00"/>
            </a:solidFill>
            <a:prstDash val="solid"/>
            <a:round/>
            <a:headEnd type="none" w="med" len="med"/>
            <a:tailEnd type="none" w="med" len="med"/>
          </a:ln>
        </p:spPr>
        <p:txBody>
          <a:bodyPr/>
          <a:lstStyle/>
          <a:p>
            <a:endParaRPr lang="en-US"/>
          </a:p>
        </p:txBody>
      </p:sp>
      <p:sp>
        <p:nvSpPr>
          <p:cNvPr id="15377" name="Freeform 77"/>
          <p:cNvSpPr>
            <a:spLocks/>
          </p:cNvSpPr>
          <p:nvPr/>
        </p:nvSpPr>
        <p:spPr bwMode="auto">
          <a:xfrm>
            <a:off x="2051050" y="4191000"/>
            <a:ext cx="107950" cy="581025"/>
          </a:xfrm>
          <a:custGeom>
            <a:avLst/>
            <a:gdLst>
              <a:gd name="T0" fmla="*/ 2147483647 w 68"/>
              <a:gd name="T1" fmla="*/ 0 h 366"/>
              <a:gd name="T2" fmla="*/ 2147483647 w 68"/>
              <a:gd name="T3" fmla="*/ 2147483647 h 366"/>
              <a:gd name="T4" fmla="*/ 2147483647 w 68"/>
              <a:gd name="T5" fmla="*/ 2147483647 h 366"/>
              <a:gd name="T6" fmla="*/ 0 w 68"/>
              <a:gd name="T7" fmla="*/ 2147483647 h 366"/>
              <a:gd name="T8" fmla="*/ 0 60000 65536"/>
              <a:gd name="T9" fmla="*/ 0 60000 65536"/>
              <a:gd name="T10" fmla="*/ 0 60000 65536"/>
              <a:gd name="T11" fmla="*/ 0 60000 65536"/>
              <a:gd name="T12" fmla="*/ 0 w 68"/>
              <a:gd name="T13" fmla="*/ 0 h 366"/>
              <a:gd name="T14" fmla="*/ 68 w 68"/>
              <a:gd name="T15" fmla="*/ 366 h 366"/>
            </a:gdLst>
            <a:ahLst/>
            <a:cxnLst>
              <a:cxn ang="T8">
                <a:pos x="T0" y="T1"/>
              </a:cxn>
              <a:cxn ang="T9">
                <a:pos x="T2" y="T3"/>
              </a:cxn>
              <a:cxn ang="T10">
                <a:pos x="T4" y="T5"/>
              </a:cxn>
              <a:cxn ang="T11">
                <a:pos x="T6" y="T7"/>
              </a:cxn>
            </a:cxnLst>
            <a:rect l="T12" t="T13" r="T14" b="T15"/>
            <a:pathLst>
              <a:path w="68" h="366">
                <a:moveTo>
                  <a:pt x="14" y="0"/>
                </a:moveTo>
                <a:cubicBezTo>
                  <a:pt x="22" y="27"/>
                  <a:pt x="62" y="112"/>
                  <a:pt x="65" y="162"/>
                </a:cubicBezTo>
                <a:cubicBezTo>
                  <a:pt x="68" y="212"/>
                  <a:pt x="45" y="266"/>
                  <a:pt x="34" y="300"/>
                </a:cubicBezTo>
                <a:cubicBezTo>
                  <a:pt x="23" y="334"/>
                  <a:pt x="7" y="352"/>
                  <a:pt x="0" y="366"/>
                </a:cubicBezTo>
              </a:path>
            </a:pathLst>
          </a:custGeom>
          <a:noFill/>
          <a:ln w="38100" cap="flat" cmpd="sng">
            <a:solidFill>
              <a:srgbClr val="00FF00"/>
            </a:solidFill>
            <a:prstDash val="solid"/>
            <a:round/>
            <a:headEnd type="none" w="med" len="med"/>
            <a:tailEnd type="none" w="med" len="med"/>
          </a:ln>
        </p:spPr>
        <p:txBody>
          <a:bodyPr/>
          <a:lstStyle/>
          <a:p>
            <a:endParaRPr lang="en-US"/>
          </a:p>
        </p:txBody>
      </p:sp>
      <p:sp>
        <p:nvSpPr>
          <p:cNvPr id="15378" name="Freeform 78"/>
          <p:cNvSpPr>
            <a:spLocks/>
          </p:cNvSpPr>
          <p:nvPr/>
        </p:nvSpPr>
        <p:spPr bwMode="auto">
          <a:xfrm>
            <a:off x="1671638" y="4356100"/>
            <a:ext cx="309562" cy="336550"/>
          </a:xfrm>
          <a:custGeom>
            <a:avLst/>
            <a:gdLst>
              <a:gd name="T0" fmla="*/ 2147483647 w 195"/>
              <a:gd name="T1" fmla="*/ 0 h 212"/>
              <a:gd name="T2" fmla="*/ 2147483647 w 195"/>
              <a:gd name="T3" fmla="*/ 2147483647 h 212"/>
              <a:gd name="T4" fmla="*/ 2147483647 w 195"/>
              <a:gd name="T5" fmla="*/ 2147483647 h 212"/>
              <a:gd name="T6" fmla="*/ 2147483647 w 195"/>
              <a:gd name="T7" fmla="*/ 2147483647 h 212"/>
              <a:gd name="T8" fmla="*/ 2147483647 w 195"/>
              <a:gd name="T9" fmla="*/ 2147483647 h 212"/>
              <a:gd name="T10" fmla="*/ 0 60000 65536"/>
              <a:gd name="T11" fmla="*/ 0 60000 65536"/>
              <a:gd name="T12" fmla="*/ 0 60000 65536"/>
              <a:gd name="T13" fmla="*/ 0 60000 65536"/>
              <a:gd name="T14" fmla="*/ 0 60000 65536"/>
              <a:gd name="T15" fmla="*/ 0 w 195"/>
              <a:gd name="T16" fmla="*/ 0 h 212"/>
              <a:gd name="T17" fmla="*/ 195 w 195"/>
              <a:gd name="T18" fmla="*/ 212 h 212"/>
            </a:gdLst>
            <a:ahLst/>
            <a:cxnLst>
              <a:cxn ang="T10">
                <a:pos x="T0" y="T1"/>
              </a:cxn>
              <a:cxn ang="T11">
                <a:pos x="T2" y="T3"/>
              </a:cxn>
              <a:cxn ang="T12">
                <a:pos x="T4" y="T5"/>
              </a:cxn>
              <a:cxn ang="T13">
                <a:pos x="T6" y="T7"/>
              </a:cxn>
              <a:cxn ang="T14">
                <a:pos x="T8" y="T9"/>
              </a:cxn>
            </a:cxnLst>
            <a:rect l="T15" t="T16" r="T17" b="T18"/>
            <a:pathLst>
              <a:path w="195" h="212">
                <a:moveTo>
                  <a:pt x="4" y="0"/>
                </a:moveTo>
                <a:cubicBezTo>
                  <a:pt x="6" y="21"/>
                  <a:pt x="0" y="88"/>
                  <a:pt x="12" y="123"/>
                </a:cubicBezTo>
                <a:cubicBezTo>
                  <a:pt x="25" y="158"/>
                  <a:pt x="53" y="205"/>
                  <a:pt x="79" y="209"/>
                </a:cubicBezTo>
                <a:cubicBezTo>
                  <a:pt x="105" y="212"/>
                  <a:pt x="151" y="171"/>
                  <a:pt x="170" y="145"/>
                </a:cubicBezTo>
                <a:cubicBezTo>
                  <a:pt x="189" y="119"/>
                  <a:pt x="190" y="71"/>
                  <a:pt x="195" y="52"/>
                </a:cubicBezTo>
              </a:path>
            </a:pathLst>
          </a:custGeom>
          <a:noFill/>
          <a:ln w="38100" cap="flat" cmpd="sng">
            <a:solidFill>
              <a:srgbClr val="00FF00"/>
            </a:solidFill>
            <a:prstDash val="solid"/>
            <a:round/>
            <a:headEnd type="none" w="med" len="med"/>
            <a:tailEnd type="none" w="med" len="med"/>
          </a:ln>
        </p:spPr>
        <p:txBody>
          <a:bodyPr/>
          <a:lstStyle/>
          <a:p>
            <a:endParaRPr lang="en-US"/>
          </a:p>
        </p:txBody>
      </p:sp>
      <p:sp>
        <p:nvSpPr>
          <p:cNvPr id="15379" name="Freeform 79"/>
          <p:cNvSpPr>
            <a:spLocks/>
          </p:cNvSpPr>
          <p:nvPr/>
        </p:nvSpPr>
        <p:spPr bwMode="auto">
          <a:xfrm>
            <a:off x="6127750" y="4286250"/>
            <a:ext cx="285750" cy="320675"/>
          </a:xfrm>
          <a:custGeom>
            <a:avLst/>
            <a:gdLst>
              <a:gd name="T0" fmla="*/ 0 w 180"/>
              <a:gd name="T1" fmla="*/ 0 h 202"/>
              <a:gd name="T2" fmla="*/ 2147483647 w 180"/>
              <a:gd name="T3" fmla="*/ 2147483647 h 202"/>
              <a:gd name="T4" fmla="*/ 2147483647 w 180"/>
              <a:gd name="T5" fmla="*/ 2147483647 h 202"/>
              <a:gd name="T6" fmla="*/ 2147483647 w 180"/>
              <a:gd name="T7" fmla="*/ 2147483647 h 202"/>
              <a:gd name="T8" fmla="*/ 2147483647 w 180"/>
              <a:gd name="T9" fmla="*/ 2147483647 h 202"/>
              <a:gd name="T10" fmla="*/ 2147483647 w 180"/>
              <a:gd name="T11" fmla="*/ 2147483647 h 202"/>
              <a:gd name="T12" fmla="*/ 0 60000 65536"/>
              <a:gd name="T13" fmla="*/ 0 60000 65536"/>
              <a:gd name="T14" fmla="*/ 0 60000 65536"/>
              <a:gd name="T15" fmla="*/ 0 60000 65536"/>
              <a:gd name="T16" fmla="*/ 0 60000 65536"/>
              <a:gd name="T17" fmla="*/ 0 60000 65536"/>
              <a:gd name="T18" fmla="*/ 0 w 180"/>
              <a:gd name="T19" fmla="*/ 0 h 202"/>
              <a:gd name="T20" fmla="*/ 180 w 180"/>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180" h="202">
                <a:moveTo>
                  <a:pt x="0" y="0"/>
                </a:moveTo>
                <a:cubicBezTo>
                  <a:pt x="0" y="0"/>
                  <a:pt x="1" y="43"/>
                  <a:pt x="1" y="76"/>
                </a:cubicBezTo>
                <a:cubicBezTo>
                  <a:pt x="1" y="109"/>
                  <a:pt x="8" y="158"/>
                  <a:pt x="31" y="177"/>
                </a:cubicBezTo>
                <a:cubicBezTo>
                  <a:pt x="54" y="196"/>
                  <a:pt x="82" y="202"/>
                  <a:pt x="118" y="193"/>
                </a:cubicBezTo>
                <a:cubicBezTo>
                  <a:pt x="154" y="184"/>
                  <a:pt x="172" y="130"/>
                  <a:pt x="172" y="130"/>
                </a:cubicBezTo>
                <a:cubicBezTo>
                  <a:pt x="172" y="130"/>
                  <a:pt x="180" y="76"/>
                  <a:pt x="180" y="72"/>
                </a:cubicBezTo>
              </a:path>
            </a:pathLst>
          </a:custGeom>
          <a:noFill/>
          <a:ln w="38100" cap="flat" cmpd="sng">
            <a:solidFill>
              <a:srgbClr val="00FF00"/>
            </a:solidFill>
            <a:prstDash val="solid"/>
            <a:round/>
            <a:headEnd type="none" w="med" len="med"/>
            <a:tailEnd type="none" w="med" len="med"/>
          </a:ln>
        </p:spPr>
        <p:txBody>
          <a:bodyPr/>
          <a:lstStyle/>
          <a:p>
            <a:endParaRPr lang="en-US"/>
          </a:p>
        </p:txBody>
      </p:sp>
      <p:sp>
        <p:nvSpPr>
          <p:cNvPr id="15380" name="Freeform 80"/>
          <p:cNvSpPr>
            <a:spLocks/>
          </p:cNvSpPr>
          <p:nvPr/>
        </p:nvSpPr>
        <p:spPr bwMode="auto">
          <a:xfrm>
            <a:off x="6080125" y="4033838"/>
            <a:ext cx="442913" cy="739775"/>
          </a:xfrm>
          <a:custGeom>
            <a:avLst/>
            <a:gdLst>
              <a:gd name="T0" fmla="*/ 0 w 279"/>
              <a:gd name="T1" fmla="*/ 2147483647 h 466"/>
              <a:gd name="T2" fmla="*/ 2147483647 w 279"/>
              <a:gd name="T3" fmla="*/ 2147483647 h 466"/>
              <a:gd name="T4" fmla="*/ 2147483647 w 279"/>
              <a:gd name="T5" fmla="*/ 2147483647 h 466"/>
              <a:gd name="T6" fmla="*/ 2147483647 w 279"/>
              <a:gd name="T7" fmla="*/ 2147483647 h 466"/>
              <a:gd name="T8" fmla="*/ 2147483647 w 279"/>
              <a:gd name="T9" fmla="*/ 2147483647 h 466"/>
              <a:gd name="T10" fmla="*/ 2147483647 w 279"/>
              <a:gd name="T11" fmla="*/ 2147483647 h 466"/>
              <a:gd name="T12" fmla="*/ 2147483647 w 279"/>
              <a:gd name="T13" fmla="*/ 0 h 466"/>
              <a:gd name="T14" fmla="*/ 0 60000 65536"/>
              <a:gd name="T15" fmla="*/ 0 60000 65536"/>
              <a:gd name="T16" fmla="*/ 0 60000 65536"/>
              <a:gd name="T17" fmla="*/ 0 60000 65536"/>
              <a:gd name="T18" fmla="*/ 0 60000 65536"/>
              <a:gd name="T19" fmla="*/ 0 60000 65536"/>
              <a:gd name="T20" fmla="*/ 0 60000 65536"/>
              <a:gd name="T21" fmla="*/ 0 w 279"/>
              <a:gd name="T22" fmla="*/ 0 h 466"/>
              <a:gd name="T23" fmla="*/ 279 w 279"/>
              <a:gd name="T24" fmla="*/ 466 h 4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9" h="466">
                <a:moveTo>
                  <a:pt x="0" y="466"/>
                </a:moveTo>
                <a:cubicBezTo>
                  <a:pt x="52" y="429"/>
                  <a:pt x="70" y="438"/>
                  <a:pt x="111" y="429"/>
                </a:cubicBezTo>
                <a:cubicBezTo>
                  <a:pt x="152" y="420"/>
                  <a:pt x="184" y="413"/>
                  <a:pt x="210" y="390"/>
                </a:cubicBezTo>
                <a:cubicBezTo>
                  <a:pt x="243" y="366"/>
                  <a:pt x="248" y="335"/>
                  <a:pt x="267" y="292"/>
                </a:cubicBezTo>
                <a:cubicBezTo>
                  <a:pt x="279" y="262"/>
                  <a:pt x="276" y="247"/>
                  <a:pt x="277" y="222"/>
                </a:cubicBezTo>
                <a:cubicBezTo>
                  <a:pt x="278" y="197"/>
                  <a:pt x="278" y="179"/>
                  <a:pt x="273" y="142"/>
                </a:cubicBezTo>
                <a:cubicBezTo>
                  <a:pt x="273" y="94"/>
                  <a:pt x="254" y="23"/>
                  <a:pt x="246" y="0"/>
                </a:cubicBezTo>
              </a:path>
            </a:pathLst>
          </a:custGeom>
          <a:noFill/>
          <a:ln w="38100" cap="flat" cmpd="sng">
            <a:solidFill>
              <a:srgbClr val="00FF00"/>
            </a:solidFill>
            <a:prstDash val="solid"/>
            <a:round/>
            <a:headEnd type="none" w="med" len="med"/>
            <a:tailEnd type="none" w="med" len="med"/>
          </a:ln>
        </p:spPr>
        <p:txBody>
          <a:bodyPr/>
          <a:lstStyle/>
          <a:p>
            <a:endParaRPr lang="en-US"/>
          </a:p>
        </p:txBody>
      </p:sp>
      <p:grpSp>
        <p:nvGrpSpPr>
          <p:cNvPr id="6" name="Group 81"/>
          <p:cNvGrpSpPr>
            <a:grpSpLocks/>
          </p:cNvGrpSpPr>
          <p:nvPr/>
        </p:nvGrpSpPr>
        <p:grpSpPr bwMode="auto">
          <a:xfrm>
            <a:off x="5470525" y="3763963"/>
            <a:ext cx="1000125" cy="1055687"/>
            <a:chOff x="3446" y="2371"/>
            <a:chExt cx="630" cy="665"/>
          </a:xfrm>
        </p:grpSpPr>
        <p:sp>
          <p:nvSpPr>
            <p:cNvPr id="15551" name="Freeform 82"/>
            <p:cNvSpPr>
              <a:spLocks/>
            </p:cNvSpPr>
            <p:nvPr/>
          </p:nvSpPr>
          <p:spPr bwMode="auto">
            <a:xfrm>
              <a:off x="3446" y="2371"/>
              <a:ext cx="582" cy="494"/>
            </a:xfrm>
            <a:custGeom>
              <a:avLst/>
              <a:gdLst>
                <a:gd name="T0" fmla="*/ 582 w 582"/>
                <a:gd name="T1" fmla="*/ 115 h 494"/>
                <a:gd name="T2" fmla="*/ 453 w 582"/>
                <a:gd name="T3" fmla="*/ 13 h 494"/>
                <a:gd name="T4" fmla="*/ 357 w 582"/>
                <a:gd name="T5" fmla="*/ 25 h 494"/>
                <a:gd name="T6" fmla="*/ 286 w 582"/>
                <a:gd name="T7" fmla="*/ 82 h 494"/>
                <a:gd name="T8" fmla="*/ 207 w 582"/>
                <a:gd name="T9" fmla="*/ 154 h 494"/>
                <a:gd name="T10" fmla="*/ 142 w 582"/>
                <a:gd name="T11" fmla="*/ 239 h 494"/>
                <a:gd name="T12" fmla="*/ 81 w 582"/>
                <a:gd name="T13" fmla="*/ 362 h 494"/>
                <a:gd name="T14" fmla="*/ 0 w 582"/>
                <a:gd name="T15" fmla="*/ 494 h 494"/>
                <a:gd name="T16" fmla="*/ 0 60000 65536"/>
                <a:gd name="T17" fmla="*/ 0 60000 65536"/>
                <a:gd name="T18" fmla="*/ 0 60000 65536"/>
                <a:gd name="T19" fmla="*/ 0 60000 65536"/>
                <a:gd name="T20" fmla="*/ 0 60000 65536"/>
                <a:gd name="T21" fmla="*/ 0 60000 65536"/>
                <a:gd name="T22" fmla="*/ 0 60000 65536"/>
                <a:gd name="T23" fmla="*/ 0 60000 65536"/>
                <a:gd name="T24" fmla="*/ 0 w 582"/>
                <a:gd name="T25" fmla="*/ 0 h 494"/>
                <a:gd name="T26" fmla="*/ 582 w 582"/>
                <a:gd name="T27" fmla="*/ 494 h 4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2" h="494">
                  <a:moveTo>
                    <a:pt x="582" y="115"/>
                  </a:moveTo>
                  <a:cubicBezTo>
                    <a:pt x="558" y="70"/>
                    <a:pt x="491" y="26"/>
                    <a:pt x="453" y="13"/>
                  </a:cubicBezTo>
                  <a:cubicBezTo>
                    <a:pt x="415" y="0"/>
                    <a:pt x="383" y="10"/>
                    <a:pt x="357" y="25"/>
                  </a:cubicBezTo>
                  <a:cubicBezTo>
                    <a:pt x="331" y="40"/>
                    <a:pt x="313" y="59"/>
                    <a:pt x="286" y="82"/>
                  </a:cubicBezTo>
                  <a:cubicBezTo>
                    <a:pt x="259" y="105"/>
                    <a:pt x="232" y="125"/>
                    <a:pt x="207" y="154"/>
                  </a:cubicBezTo>
                  <a:cubicBezTo>
                    <a:pt x="182" y="183"/>
                    <a:pt x="160" y="205"/>
                    <a:pt x="142" y="239"/>
                  </a:cubicBezTo>
                  <a:cubicBezTo>
                    <a:pt x="124" y="273"/>
                    <a:pt x="104" y="319"/>
                    <a:pt x="81" y="362"/>
                  </a:cubicBezTo>
                  <a:cubicBezTo>
                    <a:pt x="58" y="405"/>
                    <a:pt x="13" y="472"/>
                    <a:pt x="0" y="494"/>
                  </a:cubicBezTo>
                </a:path>
              </a:pathLst>
            </a:custGeom>
            <a:noFill/>
            <a:ln w="38100" cap="flat" cmpd="sng">
              <a:solidFill>
                <a:srgbClr val="00FF00"/>
              </a:solidFill>
              <a:prstDash val="solid"/>
              <a:round/>
              <a:headEnd type="none" w="med" len="med"/>
              <a:tailEnd type="none" w="med" len="med"/>
            </a:ln>
          </p:spPr>
          <p:txBody>
            <a:bodyPr/>
            <a:lstStyle/>
            <a:p>
              <a:endParaRPr lang="en-US"/>
            </a:p>
          </p:txBody>
        </p:sp>
        <p:sp>
          <p:nvSpPr>
            <p:cNvPr id="15552" name="Freeform 83"/>
            <p:cNvSpPr>
              <a:spLocks/>
            </p:cNvSpPr>
            <p:nvPr/>
          </p:nvSpPr>
          <p:spPr bwMode="auto">
            <a:xfrm>
              <a:off x="3466" y="2431"/>
              <a:ext cx="610" cy="605"/>
            </a:xfrm>
            <a:custGeom>
              <a:avLst/>
              <a:gdLst>
                <a:gd name="T0" fmla="*/ 610 w 610"/>
                <a:gd name="T1" fmla="*/ 112 h 605"/>
                <a:gd name="T2" fmla="*/ 521 w 610"/>
                <a:gd name="T3" fmla="*/ 22 h 605"/>
                <a:gd name="T4" fmla="*/ 412 w 610"/>
                <a:gd name="T5" fmla="*/ 8 h 605"/>
                <a:gd name="T6" fmla="*/ 323 w 610"/>
                <a:gd name="T7" fmla="*/ 64 h 605"/>
                <a:gd name="T8" fmla="*/ 230 w 610"/>
                <a:gd name="T9" fmla="*/ 209 h 605"/>
                <a:gd name="T10" fmla="*/ 179 w 610"/>
                <a:gd name="T11" fmla="*/ 305 h 605"/>
                <a:gd name="T12" fmla="*/ 121 w 610"/>
                <a:gd name="T13" fmla="*/ 403 h 605"/>
                <a:gd name="T14" fmla="*/ 53 w 610"/>
                <a:gd name="T15" fmla="*/ 527 h 605"/>
                <a:gd name="T16" fmla="*/ 0 w 610"/>
                <a:gd name="T17" fmla="*/ 605 h 6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0"/>
                <a:gd name="T28" fmla="*/ 0 h 605"/>
                <a:gd name="T29" fmla="*/ 610 w 610"/>
                <a:gd name="T30" fmla="*/ 605 h 6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0" h="605">
                  <a:moveTo>
                    <a:pt x="610" y="112"/>
                  </a:moveTo>
                  <a:cubicBezTo>
                    <a:pt x="602" y="93"/>
                    <a:pt x="553" y="38"/>
                    <a:pt x="521" y="22"/>
                  </a:cubicBezTo>
                  <a:cubicBezTo>
                    <a:pt x="489" y="6"/>
                    <a:pt x="444" y="0"/>
                    <a:pt x="412" y="8"/>
                  </a:cubicBezTo>
                  <a:cubicBezTo>
                    <a:pt x="380" y="16"/>
                    <a:pt x="355" y="32"/>
                    <a:pt x="323" y="64"/>
                  </a:cubicBezTo>
                  <a:cubicBezTo>
                    <a:pt x="291" y="96"/>
                    <a:pt x="254" y="169"/>
                    <a:pt x="230" y="209"/>
                  </a:cubicBezTo>
                  <a:cubicBezTo>
                    <a:pt x="206" y="249"/>
                    <a:pt x="195" y="273"/>
                    <a:pt x="179" y="305"/>
                  </a:cubicBezTo>
                  <a:cubicBezTo>
                    <a:pt x="163" y="337"/>
                    <a:pt x="145" y="363"/>
                    <a:pt x="121" y="403"/>
                  </a:cubicBezTo>
                  <a:cubicBezTo>
                    <a:pt x="97" y="443"/>
                    <a:pt x="77" y="487"/>
                    <a:pt x="53" y="527"/>
                  </a:cubicBezTo>
                  <a:cubicBezTo>
                    <a:pt x="29" y="567"/>
                    <a:pt x="11" y="588"/>
                    <a:pt x="0" y="605"/>
                  </a:cubicBezTo>
                </a:path>
              </a:pathLst>
            </a:custGeom>
            <a:noFill/>
            <a:ln w="38100" cap="flat" cmpd="sng">
              <a:solidFill>
                <a:srgbClr val="00FF00"/>
              </a:solidFill>
              <a:prstDash val="solid"/>
              <a:round/>
              <a:headEnd type="none" w="med" len="med"/>
              <a:tailEnd type="none" w="med" len="med"/>
            </a:ln>
          </p:spPr>
          <p:txBody>
            <a:bodyPr/>
            <a:lstStyle/>
            <a:p>
              <a:endParaRPr lang="en-US"/>
            </a:p>
          </p:txBody>
        </p:sp>
      </p:grpSp>
      <p:sp>
        <p:nvSpPr>
          <p:cNvPr id="15382" name="Freeform 84"/>
          <p:cNvSpPr>
            <a:spLocks/>
          </p:cNvSpPr>
          <p:nvPr/>
        </p:nvSpPr>
        <p:spPr bwMode="auto">
          <a:xfrm>
            <a:off x="6483350" y="4073525"/>
            <a:ext cx="115888" cy="549275"/>
          </a:xfrm>
          <a:custGeom>
            <a:avLst/>
            <a:gdLst>
              <a:gd name="T0" fmla="*/ 0 w 73"/>
              <a:gd name="T1" fmla="*/ 0 h 346"/>
              <a:gd name="T2" fmla="*/ 2147483647 w 73"/>
              <a:gd name="T3" fmla="*/ 2147483647 h 346"/>
              <a:gd name="T4" fmla="*/ 2147483647 w 73"/>
              <a:gd name="T5" fmla="*/ 2147483647 h 346"/>
              <a:gd name="T6" fmla="*/ 2147483647 w 73"/>
              <a:gd name="T7" fmla="*/ 2147483647 h 346"/>
              <a:gd name="T8" fmla="*/ 0 60000 65536"/>
              <a:gd name="T9" fmla="*/ 0 60000 65536"/>
              <a:gd name="T10" fmla="*/ 0 60000 65536"/>
              <a:gd name="T11" fmla="*/ 0 60000 65536"/>
              <a:gd name="T12" fmla="*/ 0 w 73"/>
              <a:gd name="T13" fmla="*/ 0 h 346"/>
              <a:gd name="T14" fmla="*/ 73 w 73"/>
              <a:gd name="T15" fmla="*/ 346 h 346"/>
            </a:gdLst>
            <a:ahLst/>
            <a:cxnLst>
              <a:cxn ang="T8">
                <a:pos x="T0" y="T1"/>
              </a:cxn>
              <a:cxn ang="T9">
                <a:pos x="T2" y="T3"/>
              </a:cxn>
              <a:cxn ang="T10">
                <a:pos x="T4" y="T5"/>
              </a:cxn>
              <a:cxn ang="T11">
                <a:pos x="T6" y="T7"/>
              </a:cxn>
            </a:cxnLst>
            <a:rect l="T12" t="T13" r="T14" b="T15"/>
            <a:pathLst>
              <a:path w="73" h="346">
                <a:moveTo>
                  <a:pt x="0" y="0"/>
                </a:moveTo>
                <a:cubicBezTo>
                  <a:pt x="8" y="16"/>
                  <a:pt x="43" y="76"/>
                  <a:pt x="54" y="113"/>
                </a:cubicBezTo>
                <a:cubicBezTo>
                  <a:pt x="65" y="150"/>
                  <a:pt x="73" y="182"/>
                  <a:pt x="69" y="221"/>
                </a:cubicBezTo>
                <a:cubicBezTo>
                  <a:pt x="65" y="260"/>
                  <a:pt x="40" y="326"/>
                  <a:pt x="30" y="346"/>
                </a:cubicBezTo>
              </a:path>
            </a:pathLst>
          </a:custGeom>
          <a:noFill/>
          <a:ln w="38100" cap="flat" cmpd="sng">
            <a:solidFill>
              <a:srgbClr val="00FF00"/>
            </a:solidFill>
            <a:prstDash val="solid"/>
            <a:round/>
            <a:headEnd type="none" w="med" len="med"/>
            <a:tailEnd type="none" w="med" len="med"/>
          </a:ln>
        </p:spPr>
        <p:txBody>
          <a:bodyPr/>
          <a:lstStyle/>
          <a:p>
            <a:endParaRPr lang="en-US"/>
          </a:p>
        </p:txBody>
      </p:sp>
      <p:grpSp>
        <p:nvGrpSpPr>
          <p:cNvPr id="7" name="Group 85"/>
          <p:cNvGrpSpPr>
            <a:grpSpLocks/>
          </p:cNvGrpSpPr>
          <p:nvPr/>
        </p:nvGrpSpPr>
        <p:grpSpPr bwMode="auto">
          <a:xfrm>
            <a:off x="6235700" y="3965575"/>
            <a:ext cx="217488" cy="452438"/>
            <a:chOff x="3928" y="2498"/>
            <a:chExt cx="137" cy="285"/>
          </a:xfrm>
        </p:grpSpPr>
        <p:sp>
          <p:nvSpPr>
            <p:cNvPr id="15549" name="Freeform 86"/>
            <p:cNvSpPr>
              <a:spLocks/>
            </p:cNvSpPr>
            <p:nvPr/>
          </p:nvSpPr>
          <p:spPr bwMode="auto">
            <a:xfrm>
              <a:off x="3928" y="2498"/>
              <a:ext cx="137" cy="285"/>
            </a:xfrm>
            <a:custGeom>
              <a:avLst/>
              <a:gdLst>
                <a:gd name="T0" fmla="*/ 111 w 137"/>
                <a:gd name="T1" fmla="*/ 285 h 285"/>
                <a:gd name="T2" fmla="*/ 136 w 137"/>
                <a:gd name="T3" fmla="*/ 183 h 285"/>
                <a:gd name="T4" fmla="*/ 102 w 137"/>
                <a:gd name="T5" fmla="*/ 76 h 285"/>
                <a:gd name="T6" fmla="*/ 46 w 137"/>
                <a:gd name="T7" fmla="*/ 22 h 285"/>
                <a:gd name="T8" fmla="*/ 0 w 137"/>
                <a:gd name="T9" fmla="*/ 0 h 285"/>
                <a:gd name="T10" fmla="*/ 0 60000 65536"/>
                <a:gd name="T11" fmla="*/ 0 60000 65536"/>
                <a:gd name="T12" fmla="*/ 0 60000 65536"/>
                <a:gd name="T13" fmla="*/ 0 60000 65536"/>
                <a:gd name="T14" fmla="*/ 0 60000 65536"/>
                <a:gd name="T15" fmla="*/ 0 w 137"/>
                <a:gd name="T16" fmla="*/ 0 h 285"/>
                <a:gd name="T17" fmla="*/ 137 w 137"/>
                <a:gd name="T18" fmla="*/ 285 h 285"/>
              </a:gdLst>
              <a:ahLst/>
              <a:cxnLst>
                <a:cxn ang="T10">
                  <a:pos x="T0" y="T1"/>
                </a:cxn>
                <a:cxn ang="T11">
                  <a:pos x="T2" y="T3"/>
                </a:cxn>
                <a:cxn ang="T12">
                  <a:pos x="T4" y="T5"/>
                </a:cxn>
                <a:cxn ang="T13">
                  <a:pos x="T6" y="T7"/>
                </a:cxn>
                <a:cxn ang="T14">
                  <a:pos x="T8" y="T9"/>
                </a:cxn>
              </a:cxnLst>
              <a:rect l="T15" t="T16" r="T17" b="T18"/>
              <a:pathLst>
                <a:path w="137" h="285">
                  <a:moveTo>
                    <a:pt x="111" y="285"/>
                  </a:moveTo>
                  <a:cubicBezTo>
                    <a:pt x="119" y="269"/>
                    <a:pt x="137" y="215"/>
                    <a:pt x="136" y="183"/>
                  </a:cubicBezTo>
                  <a:cubicBezTo>
                    <a:pt x="135" y="148"/>
                    <a:pt x="117" y="103"/>
                    <a:pt x="102" y="76"/>
                  </a:cubicBezTo>
                  <a:cubicBezTo>
                    <a:pt x="87" y="49"/>
                    <a:pt x="63" y="35"/>
                    <a:pt x="46" y="22"/>
                  </a:cubicBezTo>
                  <a:cubicBezTo>
                    <a:pt x="29" y="9"/>
                    <a:pt x="10" y="5"/>
                    <a:pt x="0" y="0"/>
                  </a:cubicBezTo>
                </a:path>
              </a:pathLst>
            </a:custGeom>
            <a:noFill/>
            <a:ln w="38100" cap="flat" cmpd="sng">
              <a:solidFill>
                <a:srgbClr val="00FF00"/>
              </a:solidFill>
              <a:prstDash val="solid"/>
              <a:round/>
              <a:headEnd type="none" w="med" len="med"/>
              <a:tailEnd type="none" w="med" len="med"/>
            </a:ln>
          </p:spPr>
          <p:txBody>
            <a:bodyPr/>
            <a:lstStyle/>
            <a:p>
              <a:endParaRPr lang="en-US"/>
            </a:p>
          </p:txBody>
        </p:sp>
        <p:sp>
          <p:nvSpPr>
            <p:cNvPr id="15550" name="Freeform 87"/>
            <p:cNvSpPr>
              <a:spLocks/>
            </p:cNvSpPr>
            <p:nvPr/>
          </p:nvSpPr>
          <p:spPr bwMode="auto">
            <a:xfrm>
              <a:off x="3939" y="2585"/>
              <a:ext cx="103" cy="193"/>
            </a:xfrm>
            <a:custGeom>
              <a:avLst/>
              <a:gdLst>
                <a:gd name="T0" fmla="*/ 103 w 103"/>
                <a:gd name="T1" fmla="*/ 193 h 193"/>
                <a:gd name="T2" fmla="*/ 59 w 103"/>
                <a:gd name="T3" fmla="*/ 53 h 193"/>
                <a:gd name="T4" fmla="*/ 0 w 103"/>
                <a:gd name="T5" fmla="*/ 0 h 193"/>
                <a:gd name="T6" fmla="*/ 0 60000 65536"/>
                <a:gd name="T7" fmla="*/ 0 60000 65536"/>
                <a:gd name="T8" fmla="*/ 0 60000 65536"/>
                <a:gd name="T9" fmla="*/ 0 w 103"/>
                <a:gd name="T10" fmla="*/ 0 h 193"/>
                <a:gd name="T11" fmla="*/ 103 w 103"/>
                <a:gd name="T12" fmla="*/ 193 h 193"/>
              </a:gdLst>
              <a:ahLst/>
              <a:cxnLst>
                <a:cxn ang="T6">
                  <a:pos x="T0" y="T1"/>
                </a:cxn>
                <a:cxn ang="T7">
                  <a:pos x="T2" y="T3"/>
                </a:cxn>
                <a:cxn ang="T8">
                  <a:pos x="T4" y="T5"/>
                </a:cxn>
              </a:cxnLst>
              <a:rect l="T9" t="T10" r="T11" b="T12"/>
              <a:pathLst>
                <a:path w="103" h="193">
                  <a:moveTo>
                    <a:pt x="103" y="193"/>
                  </a:moveTo>
                  <a:cubicBezTo>
                    <a:pt x="99" y="171"/>
                    <a:pt x="75" y="77"/>
                    <a:pt x="59" y="53"/>
                  </a:cubicBezTo>
                  <a:cubicBezTo>
                    <a:pt x="43" y="29"/>
                    <a:pt x="12" y="5"/>
                    <a:pt x="0" y="0"/>
                  </a:cubicBezTo>
                </a:path>
              </a:pathLst>
            </a:custGeom>
            <a:noFill/>
            <a:ln w="38100" cap="flat" cmpd="sng">
              <a:solidFill>
                <a:srgbClr val="00FF00"/>
              </a:solidFill>
              <a:prstDash val="solid"/>
              <a:round/>
              <a:headEnd type="none" w="med" len="med"/>
              <a:tailEnd type="none" w="med" len="med"/>
            </a:ln>
          </p:spPr>
          <p:txBody>
            <a:bodyPr/>
            <a:lstStyle/>
            <a:p>
              <a:endParaRPr lang="en-US"/>
            </a:p>
          </p:txBody>
        </p:sp>
      </p:grpSp>
      <p:sp>
        <p:nvSpPr>
          <p:cNvPr id="15384" name="Oval 88"/>
          <p:cNvSpPr>
            <a:spLocks noChangeArrowheads="1"/>
          </p:cNvSpPr>
          <p:nvPr/>
        </p:nvSpPr>
        <p:spPr bwMode="auto">
          <a:xfrm>
            <a:off x="1846263" y="4487863"/>
            <a:ext cx="76200" cy="76200"/>
          </a:xfrm>
          <a:prstGeom prst="ellipse">
            <a:avLst/>
          </a:prstGeom>
          <a:solidFill>
            <a:srgbClr val="0033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385" name="Oval 89"/>
          <p:cNvSpPr>
            <a:spLocks noChangeArrowheads="1"/>
          </p:cNvSpPr>
          <p:nvPr/>
        </p:nvSpPr>
        <p:spPr bwMode="auto">
          <a:xfrm>
            <a:off x="1773238" y="4560888"/>
            <a:ext cx="76200" cy="76200"/>
          </a:xfrm>
          <a:prstGeom prst="ellipse">
            <a:avLst/>
          </a:prstGeom>
          <a:solidFill>
            <a:srgbClr val="0033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386" name="Oval 90"/>
          <p:cNvSpPr>
            <a:spLocks noChangeArrowheads="1"/>
          </p:cNvSpPr>
          <p:nvPr/>
        </p:nvSpPr>
        <p:spPr bwMode="auto">
          <a:xfrm>
            <a:off x="1946275" y="4368800"/>
            <a:ext cx="76200" cy="76200"/>
          </a:xfrm>
          <a:prstGeom prst="ellipse">
            <a:avLst/>
          </a:prstGeom>
          <a:solidFill>
            <a:srgbClr val="0033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387" name="Oval 91"/>
          <p:cNvSpPr>
            <a:spLocks noChangeArrowheads="1"/>
          </p:cNvSpPr>
          <p:nvPr/>
        </p:nvSpPr>
        <p:spPr bwMode="auto">
          <a:xfrm>
            <a:off x="2065338" y="4295775"/>
            <a:ext cx="76200" cy="76200"/>
          </a:xfrm>
          <a:prstGeom prst="ellipse">
            <a:avLst/>
          </a:prstGeom>
          <a:solidFill>
            <a:srgbClr val="0033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388" name="Oval 92"/>
          <p:cNvSpPr>
            <a:spLocks noChangeArrowheads="1"/>
          </p:cNvSpPr>
          <p:nvPr/>
        </p:nvSpPr>
        <p:spPr bwMode="auto">
          <a:xfrm>
            <a:off x="1863725" y="3911600"/>
            <a:ext cx="76200" cy="76200"/>
          </a:xfrm>
          <a:prstGeom prst="ellipse">
            <a:avLst/>
          </a:prstGeom>
          <a:solidFill>
            <a:srgbClr val="0033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389" name="Oval 93"/>
          <p:cNvSpPr>
            <a:spLocks noChangeArrowheads="1"/>
          </p:cNvSpPr>
          <p:nvPr/>
        </p:nvSpPr>
        <p:spPr bwMode="auto">
          <a:xfrm>
            <a:off x="1644650" y="4332288"/>
            <a:ext cx="76200" cy="76200"/>
          </a:xfrm>
          <a:prstGeom prst="ellipse">
            <a:avLst/>
          </a:prstGeom>
          <a:solidFill>
            <a:srgbClr val="0033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390" name="Oval 94"/>
          <p:cNvSpPr>
            <a:spLocks noChangeArrowheads="1"/>
          </p:cNvSpPr>
          <p:nvPr/>
        </p:nvSpPr>
        <p:spPr bwMode="auto">
          <a:xfrm>
            <a:off x="1552575" y="4468813"/>
            <a:ext cx="76200" cy="76200"/>
          </a:xfrm>
          <a:prstGeom prst="ellipse">
            <a:avLst/>
          </a:prstGeom>
          <a:solidFill>
            <a:srgbClr val="0033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391" name="Oval 95"/>
          <p:cNvSpPr>
            <a:spLocks noChangeArrowheads="1"/>
          </p:cNvSpPr>
          <p:nvPr/>
        </p:nvSpPr>
        <p:spPr bwMode="auto">
          <a:xfrm>
            <a:off x="1508125" y="4799013"/>
            <a:ext cx="76200" cy="76200"/>
          </a:xfrm>
          <a:prstGeom prst="ellipse">
            <a:avLst/>
          </a:prstGeom>
          <a:solidFill>
            <a:srgbClr val="0033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392" name="Oval 96"/>
          <p:cNvSpPr>
            <a:spLocks noChangeArrowheads="1"/>
          </p:cNvSpPr>
          <p:nvPr/>
        </p:nvSpPr>
        <p:spPr bwMode="auto">
          <a:xfrm>
            <a:off x="6215063" y="4478338"/>
            <a:ext cx="76200" cy="76200"/>
          </a:xfrm>
          <a:prstGeom prst="ellipse">
            <a:avLst/>
          </a:prstGeom>
          <a:solidFill>
            <a:srgbClr val="0033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393" name="Oval 97"/>
          <p:cNvSpPr>
            <a:spLocks noChangeArrowheads="1"/>
          </p:cNvSpPr>
          <p:nvPr/>
        </p:nvSpPr>
        <p:spPr bwMode="auto">
          <a:xfrm>
            <a:off x="6307138" y="4419600"/>
            <a:ext cx="76200" cy="76200"/>
          </a:xfrm>
          <a:prstGeom prst="ellipse">
            <a:avLst/>
          </a:prstGeom>
          <a:solidFill>
            <a:srgbClr val="003300">
              <a:alpha val="50195"/>
            </a:srgbClr>
          </a:solidFill>
          <a:ln w="38100" algn="ctr">
            <a:noFill/>
            <a:round/>
            <a:headEnd/>
            <a:tailEnd/>
          </a:ln>
        </p:spPr>
        <p:txBody>
          <a:bodyPr wrap="none" anchor="ctr"/>
          <a:lstStyle/>
          <a:p>
            <a:pPr algn="ctr" eaLnBrk="1" hangingPunct="1"/>
            <a:endParaRPr lang="en-US">
              <a:cs typeface="Arial" pitchFamily="34" charset="0"/>
            </a:endParaRPr>
          </a:p>
        </p:txBody>
      </p:sp>
      <p:grpSp>
        <p:nvGrpSpPr>
          <p:cNvPr id="8" name="Group 98"/>
          <p:cNvGrpSpPr>
            <a:grpSpLocks/>
          </p:cNvGrpSpPr>
          <p:nvPr/>
        </p:nvGrpSpPr>
        <p:grpSpPr bwMode="auto">
          <a:xfrm>
            <a:off x="1117600" y="2270125"/>
            <a:ext cx="2362200" cy="4076700"/>
            <a:chOff x="704" y="1430"/>
            <a:chExt cx="1488" cy="2568"/>
          </a:xfrm>
        </p:grpSpPr>
        <p:sp>
          <p:nvSpPr>
            <p:cNvPr id="15494" name="Freeform 99"/>
            <p:cNvSpPr>
              <a:spLocks/>
            </p:cNvSpPr>
            <p:nvPr/>
          </p:nvSpPr>
          <p:spPr bwMode="auto">
            <a:xfrm>
              <a:off x="777" y="2554"/>
              <a:ext cx="405" cy="592"/>
            </a:xfrm>
            <a:custGeom>
              <a:avLst/>
              <a:gdLst>
                <a:gd name="T0" fmla="*/ 405 w 405"/>
                <a:gd name="T1" fmla="*/ 14 h 592"/>
                <a:gd name="T2" fmla="*/ 354 w 405"/>
                <a:gd name="T3" fmla="*/ 2 h 592"/>
                <a:gd name="T4" fmla="*/ 282 w 405"/>
                <a:gd name="T5" fmla="*/ 29 h 592"/>
                <a:gd name="T6" fmla="*/ 214 w 405"/>
                <a:gd name="T7" fmla="*/ 124 h 592"/>
                <a:gd name="T8" fmla="*/ 150 w 405"/>
                <a:gd name="T9" fmla="*/ 327 h 592"/>
                <a:gd name="T10" fmla="*/ 71 w 405"/>
                <a:gd name="T11" fmla="*/ 517 h 592"/>
                <a:gd name="T12" fmla="*/ 0 w 405"/>
                <a:gd name="T13" fmla="*/ 592 h 592"/>
                <a:gd name="T14" fmla="*/ 0 60000 65536"/>
                <a:gd name="T15" fmla="*/ 0 60000 65536"/>
                <a:gd name="T16" fmla="*/ 0 60000 65536"/>
                <a:gd name="T17" fmla="*/ 0 60000 65536"/>
                <a:gd name="T18" fmla="*/ 0 60000 65536"/>
                <a:gd name="T19" fmla="*/ 0 60000 65536"/>
                <a:gd name="T20" fmla="*/ 0 60000 65536"/>
                <a:gd name="T21" fmla="*/ 0 w 405"/>
                <a:gd name="T22" fmla="*/ 0 h 592"/>
                <a:gd name="T23" fmla="*/ 405 w 405"/>
                <a:gd name="T24" fmla="*/ 592 h 5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5" h="592">
                  <a:moveTo>
                    <a:pt x="405" y="14"/>
                  </a:moveTo>
                  <a:cubicBezTo>
                    <a:pt x="387" y="0"/>
                    <a:pt x="374" y="0"/>
                    <a:pt x="354" y="2"/>
                  </a:cubicBezTo>
                  <a:cubicBezTo>
                    <a:pt x="334" y="4"/>
                    <a:pt x="305" y="9"/>
                    <a:pt x="282" y="29"/>
                  </a:cubicBezTo>
                  <a:cubicBezTo>
                    <a:pt x="259" y="49"/>
                    <a:pt x="236" y="74"/>
                    <a:pt x="214" y="124"/>
                  </a:cubicBezTo>
                  <a:cubicBezTo>
                    <a:pt x="192" y="174"/>
                    <a:pt x="174" y="262"/>
                    <a:pt x="150" y="327"/>
                  </a:cubicBezTo>
                  <a:cubicBezTo>
                    <a:pt x="126" y="392"/>
                    <a:pt x="96" y="472"/>
                    <a:pt x="71" y="517"/>
                  </a:cubicBezTo>
                  <a:cubicBezTo>
                    <a:pt x="46" y="560"/>
                    <a:pt x="15" y="577"/>
                    <a:pt x="0" y="592"/>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495" name="Freeform 100"/>
            <p:cNvSpPr>
              <a:spLocks/>
            </p:cNvSpPr>
            <p:nvPr/>
          </p:nvSpPr>
          <p:spPr bwMode="auto">
            <a:xfrm>
              <a:off x="777" y="2568"/>
              <a:ext cx="285" cy="516"/>
            </a:xfrm>
            <a:custGeom>
              <a:avLst/>
              <a:gdLst>
                <a:gd name="T0" fmla="*/ 285 w 285"/>
                <a:gd name="T1" fmla="*/ 0 h 516"/>
                <a:gd name="T2" fmla="*/ 210 w 285"/>
                <a:gd name="T3" fmla="*/ 50 h 516"/>
                <a:gd name="T4" fmla="*/ 140 w 285"/>
                <a:gd name="T5" fmla="*/ 164 h 516"/>
                <a:gd name="T6" fmla="*/ 87 w 285"/>
                <a:gd name="T7" fmla="*/ 273 h 516"/>
                <a:gd name="T8" fmla="*/ 52 w 285"/>
                <a:gd name="T9" fmla="*/ 413 h 516"/>
                <a:gd name="T10" fmla="*/ 0 w 285"/>
                <a:gd name="T11" fmla="*/ 516 h 516"/>
                <a:gd name="T12" fmla="*/ 0 60000 65536"/>
                <a:gd name="T13" fmla="*/ 0 60000 65536"/>
                <a:gd name="T14" fmla="*/ 0 60000 65536"/>
                <a:gd name="T15" fmla="*/ 0 60000 65536"/>
                <a:gd name="T16" fmla="*/ 0 60000 65536"/>
                <a:gd name="T17" fmla="*/ 0 60000 65536"/>
                <a:gd name="T18" fmla="*/ 0 w 285"/>
                <a:gd name="T19" fmla="*/ 0 h 516"/>
                <a:gd name="T20" fmla="*/ 285 w 285"/>
                <a:gd name="T21" fmla="*/ 516 h 516"/>
              </a:gdLst>
              <a:ahLst/>
              <a:cxnLst>
                <a:cxn ang="T12">
                  <a:pos x="T0" y="T1"/>
                </a:cxn>
                <a:cxn ang="T13">
                  <a:pos x="T2" y="T3"/>
                </a:cxn>
                <a:cxn ang="T14">
                  <a:pos x="T4" y="T5"/>
                </a:cxn>
                <a:cxn ang="T15">
                  <a:pos x="T6" y="T7"/>
                </a:cxn>
                <a:cxn ang="T16">
                  <a:pos x="T8" y="T9"/>
                </a:cxn>
                <a:cxn ang="T17">
                  <a:pos x="T10" y="T11"/>
                </a:cxn>
              </a:cxnLst>
              <a:rect l="T18" t="T19" r="T20" b="T21"/>
              <a:pathLst>
                <a:path w="285" h="516">
                  <a:moveTo>
                    <a:pt x="285" y="0"/>
                  </a:moveTo>
                  <a:cubicBezTo>
                    <a:pt x="273" y="9"/>
                    <a:pt x="234" y="23"/>
                    <a:pt x="210" y="50"/>
                  </a:cubicBezTo>
                  <a:cubicBezTo>
                    <a:pt x="186" y="77"/>
                    <a:pt x="160" y="127"/>
                    <a:pt x="140" y="164"/>
                  </a:cubicBezTo>
                  <a:cubicBezTo>
                    <a:pt x="120" y="202"/>
                    <a:pt x="102" y="232"/>
                    <a:pt x="87" y="273"/>
                  </a:cubicBezTo>
                  <a:cubicBezTo>
                    <a:pt x="73" y="315"/>
                    <a:pt x="67" y="373"/>
                    <a:pt x="52" y="413"/>
                  </a:cubicBezTo>
                  <a:cubicBezTo>
                    <a:pt x="38" y="454"/>
                    <a:pt x="11" y="495"/>
                    <a:pt x="0" y="516"/>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496" name="Freeform 101"/>
            <p:cNvSpPr>
              <a:spLocks/>
            </p:cNvSpPr>
            <p:nvPr/>
          </p:nvSpPr>
          <p:spPr bwMode="auto">
            <a:xfrm rot="-558944">
              <a:off x="806" y="2946"/>
              <a:ext cx="161" cy="238"/>
            </a:xfrm>
            <a:custGeom>
              <a:avLst/>
              <a:gdLst>
                <a:gd name="T0" fmla="*/ 159 w 162"/>
                <a:gd name="T1" fmla="*/ 0 h 240"/>
                <a:gd name="T2" fmla="*/ 115 w 162"/>
                <a:gd name="T3" fmla="*/ 113 h 240"/>
                <a:gd name="T4" fmla="*/ 52 w 162"/>
                <a:gd name="T5" fmla="*/ 178 h 240"/>
                <a:gd name="T6" fmla="*/ 0 w 162"/>
                <a:gd name="T7" fmla="*/ 234 h 240"/>
                <a:gd name="T8" fmla="*/ 0 60000 65536"/>
                <a:gd name="T9" fmla="*/ 0 60000 65536"/>
                <a:gd name="T10" fmla="*/ 0 60000 65536"/>
                <a:gd name="T11" fmla="*/ 0 60000 65536"/>
                <a:gd name="T12" fmla="*/ 0 w 162"/>
                <a:gd name="T13" fmla="*/ 0 h 240"/>
                <a:gd name="T14" fmla="*/ 162 w 162"/>
                <a:gd name="T15" fmla="*/ 240 h 240"/>
              </a:gdLst>
              <a:ahLst/>
              <a:cxnLst>
                <a:cxn ang="T8">
                  <a:pos x="T0" y="T1"/>
                </a:cxn>
                <a:cxn ang="T9">
                  <a:pos x="T2" y="T3"/>
                </a:cxn>
                <a:cxn ang="T10">
                  <a:pos x="T4" y="T5"/>
                </a:cxn>
                <a:cxn ang="T11">
                  <a:pos x="T6" y="T7"/>
                </a:cxn>
              </a:cxnLst>
              <a:rect l="T12" t="T13" r="T14" b="T15"/>
              <a:pathLst>
                <a:path w="162" h="240">
                  <a:moveTo>
                    <a:pt x="162" y="0"/>
                  </a:moveTo>
                  <a:cubicBezTo>
                    <a:pt x="155" y="19"/>
                    <a:pt x="136" y="86"/>
                    <a:pt x="118" y="116"/>
                  </a:cubicBezTo>
                  <a:cubicBezTo>
                    <a:pt x="100" y="146"/>
                    <a:pt x="72" y="161"/>
                    <a:pt x="52" y="182"/>
                  </a:cubicBezTo>
                  <a:cubicBezTo>
                    <a:pt x="32" y="203"/>
                    <a:pt x="11" y="228"/>
                    <a:pt x="0" y="240"/>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497" name="Freeform 102"/>
            <p:cNvSpPr>
              <a:spLocks/>
            </p:cNvSpPr>
            <p:nvPr/>
          </p:nvSpPr>
          <p:spPr bwMode="auto">
            <a:xfrm>
              <a:off x="792" y="3001"/>
              <a:ext cx="503" cy="211"/>
            </a:xfrm>
            <a:custGeom>
              <a:avLst/>
              <a:gdLst>
                <a:gd name="T0" fmla="*/ 503 w 503"/>
                <a:gd name="T1" fmla="*/ 0 h 211"/>
                <a:gd name="T2" fmla="*/ 450 w 503"/>
                <a:gd name="T3" fmla="*/ 53 h 211"/>
                <a:gd name="T4" fmla="*/ 365 w 503"/>
                <a:gd name="T5" fmla="*/ 73 h 211"/>
                <a:gd name="T6" fmla="*/ 204 w 503"/>
                <a:gd name="T7" fmla="*/ 98 h 211"/>
                <a:gd name="T8" fmla="*/ 105 w 503"/>
                <a:gd name="T9" fmla="*/ 163 h 211"/>
                <a:gd name="T10" fmla="*/ 0 w 503"/>
                <a:gd name="T11" fmla="*/ 211 h 211"/>
                <a:gd name="T12" fmla="*/ 0 60000 65536"/>
                <a:gd name="T13" fmla="*/ 0 60000 65536"/>
                <a:gd name="T14" fmla="*/ 0 60000 65536"/>
                <a:gd name="T15" fmla="*/ 0 60000 65536"/>
                <a:gd name="T16" fmla="*/ 0 60000 65536"/>
                <a:gd name="T17" fmla="*/ 0 60000 65536"/>
                <a:gd name="T18" fmla="*/ 0 w 503"/>
                <a:gd name="T19" fmla="*/ 0 h 211"/>
                <a:gd name="T20" fmla="*/ 503 w 503"/>
                <a:gd name="T21" fmla="*/ 211 h 211"/>
              </a:gdLst>
              <a:ahLst/>
              <a:cxnLst>
                <a:cxn ang="T12">
                  <a:pos x="T0" y="T1"/>
                </a:cxn>
                <a:cxn ang="T13">
                  <a:pos x="T2" y="T3"/>
                </a:cxn>
                <a:cxn ang="T14">
                  <a:pos x="T4" y="T5"/>
                </a:cxn>
                <a:cxn ang="T15">
                  <a:pos x="T6" y="T7"/>
                </a:cxn>
                <a:cxn ang="T16">
                  <a:pos x="T8" y="T9"/>
                </a:cxn>
                <a:cxn ang="T17">
                  <a:pos x="T10" y="T11"/>
                </a:cxn>
              </a:cxnLst>
              <a:rect l="T18" t="T19" r="T20" b="T21"/>
              <a:pathLst>
                <a:path w="503" h="211">
                  <a:moveTo>
                    <a:pt x="503" y="0"/>
                  </a:moveTo>
                  <a:cubicBezTo>
                    <a:pt x="494" y="9"/>
                    <a:pt x="473" y="41"/>
                    <a:pt x="450" y="53"/>
                  </a:cubicBezTo>
                  <a:cubicBezTo>
                    <a:pt x="427" y="65"/>
                    <a:pt x="406" y="65"/>
                    <a:pt x="365" y="73"/>
                  </a:cubicBezTo>
                  <a:cubicBezTo>
                    <a:pt x="324" y="81"/>
                    <a:pt x="247" y="82"/>
                    <a:pt x="204" y="98"/>
                  </a:cubicBezTo>
                  <a:cubicBezTo>
                    <a:pt x="161" y="113"/>
                    <a:pt x="139" y="145"/>
                    <a:pt x="105" y="163"/>
                  </a:cubicBezTo>
                  <a:cubicBezTo>
                    <a:pt x="72" y="182"/>
                    <a:pt x="22" y="201"/>
                    <a:pt x="0" y="211"/>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498" name="Freeform 103"/>
            <p:cNvSpPr>
              <a:spLocks/>
            </p:cNvSpPr>
            <p:nvPr/>
          </p:nvSpPr>
          <p:spPr bwMode="auto">
            <a:xfrm rot="-558944">
              <a:off x="918" y="3064"/>
              <a:ext cx="357" cy="174"/>
            </a:xfrm>
            <a:custGeom>
              <a:avLst/>
              <a:gdLst>
                <a:gd name="T0" fmla="*/ 355 w 358"/>
                <a:gd name="T1" fmla="*/ 0 h 176"/>
                <a:gd name="T2" fmla="*/ 315 w 358"/>
                <a:gd name="T3" fmla="*/ 83 h 176"/>
                <a:gd name="T4" fmla="*/ 199 w 358"/>
                <a:gd name="T5" fmla="*/ 138 h 176"/>
                <a:gd name="T6" fmla="*/ 104 w 358"/>
                <a:gd name="T7" fmla="*/ 140 h 176"/>
                <a:gd name="T8" fmla="*/ 0 w 358"/>
                <a:gd name="T9" fmla="*/ 170 h 176"/>
                <a:gd name="T10" fmla="*/ 0 60000 65536"/>
                <a:gd name="T11" fmla="*/ 0 60000 65536"/>
                <a:gd name="T12" fmla="*/ 0 60000 65536"/>
                <a:gd name="T13" fmla="*/ 0 60000 65536"/>
                <a:gd name="T14" fmla="*/ 0 60000 65536"/>
                <a:gd name="T15" fmla="*/ 0 w 358"/>
                <a:gd name="T16" fmla="*/ 0 h 176"/>
                <a:gd name="T17" fmla="*/ 358 w 358"/>
                <a:gd name="T18" fmla="*/ 176 h 176"/>
              </a:gdLst>
              <a:ahLst/>
              <a:cxnLst>
                <a:cxn ang="T10">
                  <a:pos x="T0" y="T1"/>
                </a:cxn>
                <a:cxn ang="T11">
                  <a:pos x="T2" y="T3"/>
                </a:cxn>
                <a:cxn ang="T12">
                  <a:pos x="T4" y="T5"/>
                </a:cxn>
                <a:cxn ang="T13">
                  <a:pos x="T6" y="T7"/>
                </a:cxn>
                <a:cxn ang="T14">
                  <a:pos x="T8" y="T9"/>
                </a:cxn>
              </a:cxnLst>
              <a:rect l="T15" t="T16" r="T17" b="T18"/>
              <a:pathLst>
                <a:path w="358" h="176">
                  <a:moveTo>
                    <a:pt x="358" y="0"/>
                  </a:moveTo>
                  <a:cubicBezTo>
                    <a:pt x="351" y="14"/>
                    <a:pt x="344" y="62"/>
                    <a:pt x="318" y="86"/>
                  </a:cubicBezTo>
                  <a:cubicBezTo>
                    <a:pt x="292" y="110"/>
                    <a:pt x="238" y="134"/>
                    <a:pt x="202" y="144"/>
                  </a:cubicBezTo>
                  <a:cubicBezTo>
                    <a:pt x="166" y="154"/>
                    <a:pt x="138" y="141"/>
                    <a:pt x="104" y="146"/>
                  </a:cubicBezTo>
                  <a:cubicBezTo>
                    <a:pt x="70" y="151"/>
                    <a:pt x="22" y="170"/>
                    <a:pt x="0" y="176"/>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499" name="Freeform 104"/>
            <p:cNvSpPr>
              <a:spLocks/>
            </p:cNvSpPr>
            <p:nvPr/>
          </p:nvSpPr>
          <p:spPr bwMode="auto">
            <a:xfrm rot="-558944">
              <a:off x="790" y="3162"/>
              <a:ext cx="368" cy="86"/>
            </a:xfrm>
            <a:custGeom>
              <a:avLst/>
              <a:gdLst>
                <a:gd name="T0" fmla="*/ 364 w 370"/>
                <a:gd name="T1" fmla="*/ 1 h 87"/>
                <a:gd name="T2" fmla="*/ 215 w 370"/>
                <a:gd name="T3" fmla="*/ 11 h 87"/>
                <a:gd name="T4" fmla="*/ 92 w 370"/>
                <a:gd name="T5" fmla="*/ 62 h 87"/>
                <a:gd name="T6" fmla="*/ 0 w 370"/>
                <a:gd name="T7" fmla="*/ 84 h 87"/>
                <a:gd name="T8" fmla="*/ 0 60000 65536"/>
                <a:gd name="T9" fmla="*/ 0 60000 65536"/>
                <a:gd name="T10" fmla="*/ 0 60000 65536"/>
                <a:gd name="T11" fmla="*/ 0 60000 65536"/>
                <a:gd name="T12" fmla="*/ 0 w 370"/>
                <a:gd name="T13" fmla="*/ 0 h 87"/>
                <a:gd name="T14" fmla="*/ 370 w 370"/>
                <a:gd name="T15" fmla="*/ 87 h 87"/>
              </a:gdLst>
              <a:ahLst/>
              <a:cxnLst>
                <a:cxn ang="T8">
                  <a:pos x="T0" y="T1"/>
                </a:cxn>
                <a:cxn ang="T9">
                  <a:pos x="T2" y="T3"/>
                </a:cxn>
                <a:cxn ang="T10">
                  <a:pos x="T4" y="T5"/>
                </a:cxn>
                <a:cxn ang="T11">
                  <a:pos x="T6" y="T7"/>
                </a:cxn>
              </a:cxnLst>
              <a:rect l="T12" t="T13" r="T14" b="T15"/>
              <a:pathLst>
                <a:path w="370" h="87">
                  <a:moveTo>
                    <a:pt x="370" y="1"/>
                  </a:moveTo>
                  <a:cubicBezTo>
                    <a:pt x="344" y="3"/>
                    <a:pt x="264" y="0"/>
                    <a:pt x="218" y="11"/>
                  </a:cubicBezTo>
                  <a:cubicBezTo>
                    <a:pt x="172" y="22"/>
                    <a:pt x="128" y="52"/>
                    <a:pt x="92" y="65"/>
                  </a:cubicBezTo>
                  <a:cubicBezTo>
                    <a:pt x="56" y="78"/>
                    <a:pt x="19" y="83"/>
                    <a:pt x="0" y="87"/>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00" name="Freeform 105"/>
            <p:cNvSpPr>
              <a:spLocks/>
            </p:cNvSpPr>
            <p:nvPr/>
          </p:nvSpPr>
          <p:spPr bwMode="auto">
            <a:xfrm rot="-558944">
              <a:off x="736" y="2857"/>
              <a:ext cx="98" cy="131"/>
            </a:xfrm>
            <a:custGeom>
              <a:avLst/>
              <a:gdLst>
                <a:gd name="T0" fmla="*/ 98 w 98"/>
                <a:gd name="T1" fmla="*/ 0 h 132"/>
                <a:gd name="T2" fmla="*/ 54 w 98"/>
                <a:gd name="T3" fmla="*/ 77 h 132"/>
                <a:gd name="T4" fmla="*/ 0 w 98"/>
                <a:gd name="T5" fmla="*/ 129 h 132"/>
                <a:gd name="T6" fmla="*/ 0 60000 65536"/>
                <a:gd name="T7" fmla="*/ 0 60000 65536"/>
                <a:gd name="T8" fmla="*/ 0 60000 65536"/>
                <a:gd name="T9" fmla="*/ 0 w 98"/>
                <a:gd name="T10" fmla="*/ 0 h 132"/>
                <a:gd name="T11" fmla="*/ 98 w 98"/>
                <a:gd name="T12" fmla="*/ 132 h 132"/>
              </a:gdLst>
              <a:ahLst/>
              <a:cxnLst>
                <a:cxn ang="T6">
                  <a:pos x="T0" y="T1"/>
                </a:cxn>
                <a:cxn ang="T7">
                  <a:pos x="T2" y="T3"/>
                </a:cxn>
                <a:cxn ang="T8">
                  <a:pos x="T4" y="T5"/>
                </a:cxn>
              </a:cxnLst>
              <a:rect l="T9" t="T10" r="T11" b="T12"/>
              <a:pathLst>
                <a:path w="98" h="132">
                  <a:moveTo>
                    <a:pt x="98" y="0"/>
                  </a:moveTo>
                  <a:cubicBezTo>
                    <a:pt x="91" y="13"/>
                    <a:pt x="70" y="58"/>
                    <a:pt x="54" y="80"/>
                  </a:cubicBezTo>
                  <a:cubicBezTo>
                    <a:pt x="38" y="102"/>
                    <a:pt x="11" y="121"/>
                    <a:pt x="0" y="132"/>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01" name="Freeform 106"/>
            <p:cNvSpPr>
              <a:spLocks/>
            </p:cNvSpPr>
            <p:nvPr/>
          </p:nvSpPr>
          <p:spPr bwMode="auto">
            <a:xfrm rot="-558944">
              <a:off x="775" y="2905"/>
              <a:ext cx="655" cy="400"/>
            </a:xfrm>
            <a:custGeom>
              <a:avLst/>
              <a:gdLst>
                <a:gd name="T0" fmla="*/ 649 w 658"/>
                <a:gd name="T1" fmla="*/ 0 h 404"/>
                <a:gd name="T2" fmla="*/ 567 w 658"/>
                <a:gd name="T3" fmla="*/ 184 h 404"/>
                <a:gd name="T4" fmla="*/ 376 w 658"/>
                <a:gd name="T5" fmla="*/ 352 h 404"/>
                <a:gd name="T6" fmla="*/ 133 w 658"/>
                <a:gd name="T7" fmla="*/ 360 h 404"/>
                <a:gd name="T8" fmla="*/ 0 w 658"/>
                <a:gd name="T9" fmla="*/ 392 h 404"/>
                <a:gd name="T10" fmla="*/ 0 60000 65536"/>
                <a:gd name="T11" fmla="*/ 0 60000 65536"/>
                <a:gd name="T12" fmla="*/ 0 60000 65536"/>
                <a:gd name="T13" fmla="*/ 0 60000 65536"/>
                <a:gd name="T14" fmla="*/ 0 60000 65536"/>
                <a:gd name="T15" fmla="*/ 0 w 658"/>
                <a:gd name="T16" fmla="*/ 0 h 404"/>
                <a:gd name="T17" fmla="*/ 658 w 658"/>
                <a:gd name="T18" fmla="*/ 404 h 404"/>
              </a:gdLst>
              <a:ahLst/>
              <a:cxnLst>
                <a:cxn ang="T10">
                  <a:pos x="T0" y="T1"/>
                </a:cxn>
                <a:cxn ang="T11">
                  <a:pos x="T2" y="T3"/>
                </a:cxn>
                <a:cxn ang="T12">
                  <a:pos x="T4" y="T5"/>
                </a:cxn>
                <a:cxn ang="T13">
                  <a:pos x="T6" y="T7"/>
                </a:cxn>
                <a:cxn ang="T14">
                  <a:pos x="T8" y="T9"/>
                </a:cxn>
              </a:cxnLst>
              <a:rect l="T15" t="T16" r="T17" b="T18"/>
              <a:pathLst>
                <a:path w="658" h="404">
                  <a:moveTo>
                    <a:pt x="658" y="0"/>
                  </a:moveTo>
                  <a:cubicBezTo>
                    <a:pt x="645" y="32"/>
                    <a:pt x="622" y="129"/>
                    <a:pt x="576" y="190"/>
                  </a:cubicBezTo>
                  <a:cubicBezTo>
                    <a:pt x="530" y="251"/>
                    <a:pt x="455" y="334"/>
                    <a:pt x="382" y="364"/>
                  </a:cubicBezTo>
                  <a:cubicBezTo>
                    <a:pt x="309" y="394"/>
                    <a:pt x="200" y="365"/>
                    <a:pt x="136" y="372"/>
                  </a:cubicBezTo>
                  <a:cubicBezTo>
                    <a:pt x="72" y="379"/>
                    <a:pt x="28" y="397"/>
                    <a:pt x="0" y="404"/>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02" name="Freeform 107"/>
            <p:cNvSpPr>
              <a:spLocks/>
            </p:cNvSpPr>
            <p:nvPr/>
          </p:nvSpPr>
          <p:spPr bwMode="auto">
            <a:xfrm rot="-558944">
              <a:off x="879" y="3373"/>
              <a:ext cx="249" cy="67"/>
            </a:xfrm>
            <a:custGeom>
              <a:avLst/>
              <a:gdLst>
                <a:gd name="T0" fmla="*/ 247 w 250"/>
                <a:gd name="T1" fmla="*/ 0 h 68"/>
                <a:gd name="T2" fmla="*/ 177 w 250"/>
                <a:gd name="T3" fmla="*/ 24 h 68"/>
                <a:gd name="T4" fmla="*/ 108 w 250"/>
                <a:gd name="T5" fmla="*/ 30 h 68"/>
                <a:gd name="T6" fmla="*/ 0 w 250"/>
                <a:gd name="T7" fmla="*/ 65 h 68"/>
                <a:gd name="T8" fmla="*/ 0 60000 65536"/>
                <a:gd name="T9" fmla="*/ 0 60000 65536"/>
                <a:gd name="T10" fmla="*/ 0 60000 65536"/>
                <a:gd name="T11" fmla="*/ 0 60000 65536"/>
                <a:gd name="T12" fmla="*/ 0 w 250"/>
                <a:gd name="T13" fmla="*/ 0 h 68"/>
                <a:gd name="T14" fmla="*/ 250 w 250"/>
                <a:gd name="T15" fmla="*/ 68 h 68"/>
              </a:gdLst>
              <a:ahLst/>
              <a:cxnLst>
                <a:cxn ang="T8">
                  <a:pos x="T0" y="T1"/>
                </a:cxn>
                <a:cxn ang="T9">
                  <a:pos x="T2" y="T3"/>
                </a:cxn>
                <a:cxn ang="T10">
                  <a:pos x="T4" y="T5"/>
                </a:cxn>
                <a:cxn ang="T11">
                  <a:pos x="T6" y="T7"/>
                </a:cxn>
              </a:cxnLst>
              <a:rect l="T12" t="T13" r="T14" b="T15"/>
              <a:pathLst>
                <a:path w="250" h="68">
                  <a:moveTo>
                    <a:pt x="250" y="0"/>
                  </a:moveTo>
                  <a:cubicBezTo>
                    <a:pt x="238" y="4"/>
                    <a:pt x="204" y="19"/>
                    <a:pt x="180" y="24"/>
                  </a:cubicBezTo>
                  <a:cubicBezTo>
                    <a:pt x="156" y="29"/>
                    <a:pt x="138" y="23"/>
                    <a:pt x="108" y="30"/>
                  </a:cubicBezTo>
                  <a:cubicBezTo>
                    <a:pt x="78" y="37"/>
                    <a:pt x="22" y="60"/>
                    <a:pt x="0" y="68"/>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03" name="Freeform 108"/>
            <p:cNvSpPr>
              <a:spLocks/>
            </p:cNvSpPr>
            <p:nvPr/>
          </p:nvSpPr>
          <p:spPr bwMode="auto">
            <a:xfrm rot="-558944">
              <a:off x="704" y="2577"/>
              <a:ext cx="235" cy="224"/>
            </a:xfrm>
            <a:custGeom>
              <a:avLst/>
              <a:gdLst>
                <a:gd name="T0" fmla="*/ 233 w 236"/>
                <a:gd name="T1" fmla="*/ 0 h 226"/>
                <a:gd name="T2" fmla="*/ 116 w 236"/>
                <a:gd name="T3" fmla="*/ 89 h 226"/>
                <a:gd name="T4" fmla="*/ 0 w 236"/>
                <a:gd name="T5" fmla="*/ 220 h 226"/>
                <a:gd name="T6" fmla="*/ 0 60000 65536"/>
                <a:gd name="T7" fmla="*/ 0 60000 65536"/>
                <a:gd name="T8" fmla="*/ 0 60000 65536"/>
                <a:gd name="T9" fmla="*/ 0 w 236"/>
                <a:gd name="T10" fmla="*/ 0 h 226"/>
                <a:gd name="T11" fmla="*/ 236 w 236"/>
                <a:gd name="T12" fmla="*/ 226 h 226"/>
              </a:gdLst>
              <a:ahLst/>
              <a:cxnLst>
                <a:cxn ang="T6">
                  <a:pos x="T0" y="T1"/>
                </a:cxn>
                <a:cxn ang="T7">
                  <a:pos x="T2" y="T3"/>
                </a:cxn>
                <a:cxn ang="T8">
                  <a:pos x="T4" y="T5"/>
                </a:cxn>
              </a:cxnLst>
              <a:rect l="T9" t="T10" r="T11" b="T12"/>
              <a:pathLst>
                <a:path w="236" h="226">
                  <a:moveTo>
                    <a:pt x="236" y="0"/>
                  </a:moveTo>
                  <a:cubicBezTo>
                    <a:pt x="216" y="16"/>
                    <a:pt x="155" y="54"/>
                    <a:pt x="116" y="92"/>
                  </a:cubicBezTo>
                  <a:cubicBezTo>
                    <a:pt x="77" y="130"/>
                    <a:pt x="24" y="198"/>
                    <a:pt x="0" y="226"/>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04" name="Freeform 109"/>
            <p:cNvSpPr>
              <a:spLocks/>
            </p:cNvSpPr>
            <p:nvPr/>
          </p:nvSpPr>
          <p:spPr bwMode="auto">
            <a:xfrm rot="-558944">
              <a:off x="705" y="2424"/>
              <a:ext cx="342" cy="160"/>
            </a:xfrm>
            <a:custGeom>
              <a:avLst/>
              <a:gdLst>
                <a:gd name="T0" fmla="*/ 338 w 344"/>
                <a:gd name="T1" fmla="*/ 0 h 162"/>
                <a:gd name="T2" fmla="*/ 179 w 344"/>
                <a:gd name="T3" fmla="*/ 38 h 162"/>
                <a:gd name="T4" fmla="*/ 0 w 344"/>
                <a:gd name="T5" fmla="*/ 156 h 162"/>
                <a:gd name="T6" fmla="*/ 0 60000 65536"/>
                <a:gd name="T7" fmla="*/ 0 60000 65536"/>
                <a:gd name="T8" fmla="*/ 0 60000 65536"/>
                <a:gd name="T9" fmla="*/ 0 w 344"/>
                <a:gd name="T10" fmla="*/ 0 h 162"/>
                <a:gd name="T11" fmla="*/ 344 w 344"/>
                <a:gd name="T12" fmla="*/ 162 h 162"/>
              </a:gdLst>
              <a:ahLst/>
              <a:cxnLst>
                <a:cxn ang="T6">
                  <a:pos x="T0" y="T1"/>
                </a:cxn>
                <a:cxn ang="T7">
                  <a:pos x="T2" y="T3"/>
                </a:cxn>
                <a:cxn ang="T8">
                  <a:pos x="T4" y="T5"/>
                </a:cxn>
              </a:cxnLst>
              <a:rect l="T9" t="T10" r="T11" b="T12"/>
              <a:pathLst>
                <a:path w="344" h="162">
                  <a:moveTo>
                    <a:pt x="344" y="0"/>
                  </a:moveTo>
                  <a:cubicBezTo>
                    <a:pt x="317" y="6"/>
                    <a:pt x="239" y="11"/>
                    <a:pt x="182" y="38"/>
                  </a:cubicBezTo>
                  <a:cubicBezTo>
                    <a:pt x="125" y="65"/>
                    <a:pt x="38" y="136"/>
                    <a:pt x="0" y="162"/>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05" name="Freeform 110"/>
            <p:cNvSpPr>
              <a:spLocks/>
            </p:cNvSpPr>
            <p:nvPr/>
          </p:nvSpPr>
          <p:spPr bwMode="auto">
            <a:xfrm rot="-558944">
              <a:off x="746" y="2333"/>
              <a:ext cx="684" cy="1029"/>
            </a:xfrm>
            <a:custGeom>
              <a:avLst/>
              <a:gdLst>
                <a:gd name="T0" fmla="*/ 86 w 687"/>
                <a:gd name="T1" fmla="*/ 96 h 1039"/>
                <a:gd name="T2" fmla="*/ 315 w 687"/>
                <a:gd name="T3" fmla="*/ 9 h 1039"/>
                <a:gd name="T4" fmla="*/ 571 w 687"/>
                <a:gd name="T5" fmla="*/ 148 h 1039"/>
                <a:gd name="T6" fmla="*/ 673 w 687"/>
                <a:gd name="T7" fmla="*/ 512 h 1039"/>
                <a:gd name="T8" fmla="*/ 546 w 687"/>
                <a:gd name="T9" fmla="*/ 864 h 1039"/>
                <a:gd name="T10" fmla="*/ 337 w 687"/>
                <a:gd name="T11" fmla="*/ 985 h 1039"/>
                <a:gd name="T12" fmla="*/ 167 w 687"/>
                <a:gd name="T13" fmla="*/ 981 h 1039"/>
                <a:gd name="T14" fmla="*/ 0 w 687"/>
                <a:gd name="T15" fmla="*/ 1009 h 1039"/>
                <a:gd name="T16" fmla="*/ 0 60000 65536"/>
                <a:gd name="T17" fmla="*/ 0 60000 65536"/>
                <a:gd name="T18" fmla="*/ 0 60000 65536"/>
                <a:gd name="T19" fmla="*/ 0 60000 65536"/>
                <a:gd name="T20" fmla="*/ 0 60000 65536"/>
                <a:gd name="T21" fmla="*/ 0 60000 65536"/>
                <a:gd name="T22" fmla="*/ 0 60000 65536"/>
                <a:gd name="T23" fmla="*/ 0 60000 65536"/>
                <a:gd name="T24" fmla="*/ 0 w 687"/>
                <a:gd name="T25" fmla="*/ 0 h 1039"/>
                <a:gd name="T26" fmla="*/ 687 w 687"/>
                <a:gd name="T27" fmla="*/ 1039 h 10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7" h="1039">
                  <a:moveTo>
                    <a:pt x="86" y="99"/>
                  </a:moveTo>
                  <a:cubicBezTo>
                    <a:pt x="125" y="84"/>
                    <a:pt x="236" y="0"/>
                    <a:pt x="318" y="9"/>
                  </a:cubicBezTo>
                  <a:cubicBezTo>
                    <a:pt x="400" y="18"/>
                    <a:pt x="519" y="65"/>
                    <a:pt x="580" y="151"/>
                  </a:cubicBezTo>
                  <a:cubicBezTo>
                    <a:pt x="641" y="237"/>
                    <a:pt x="687" y="404"/>
                    <a:pt x="682" y="527"/>
                  </a:cubicBezTo>
                  <a:cubicBezTo>
                    <a:pt x="677" y="650"/>
                    <a:pt x="609" y="808"/>
                    <a:pt x="552" y="889"/>
                  </a:cubicBezTo>
                  <a:cubicBezTo>
                    <a:pt x="495" y="970"/>
                    <a:pt x="404" y="995"/>
                    <a:pt x="340" y="1015"/>
                  </a:cubicBezTo>
                  <a:cubicBezTo>
                    <a:pt x="276" y="1035"/>
                    <a:pt x="227" y="1007"/>
                    <a:pt x="170" y="1011"/>
                  </a:cubicBezTo>
                  <a:cubicBezTo>
                    <a:pt x="113" y="1015"/>
                    <a:pt x="35" y="1033"/>
                    <a:pt x="0" y="1039"/>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06" name="Freeform 111"/>
            <p:cNvSpPr>
              <a:spLocks/>
            </p:cNvSpPr>
            <p:nvPr/>
          </p:nvSpPr>
          <p:spPr bwMode="auto">
            <a:xfrm rot="-558944">
              <a:off x="804" y="2930"/>
              <a:ext cx="701" cy="497"/>
            </a:xfrm>
            <a:custGeom>
              <a:avLst/>
              <a:gdLst>
                <a:gd name="T0" fmla="*/ 695 w 704"/>
                <a:gd name="T1" fmla="*/ 0 h 502"/>
                <a:gd name="T2" fmla="*/ 669 w 704"/>
                <a:gd name="T3" fmla="*/ 148 h 502"/>
                <a:gd name="T4" fmla="*/ 599 w 704"/>
                <a:gd name="T5" fmla="*/ 297 h 502"/>
                <a:gd name="T6" fmla="*/ 492 w 704"/>
                <a:gd name="T7" fmla="*/ 384 h 502"/>
                <a:gd name="T8" fmla="*/ 368 w 704"/>
                <a:gd name="T9" fmla="*/ 434 h 502"/>
                <a:gd name="T10" fmla="*/ 195 w 704"/>
                <a:gd name="T11" fmla="*/ 473 h 502"/>
                <a:gd name="T12" fmla="*/ 80 w 704"/>
                <a:gd name="T13" fmla="*/ 467 h 502"/>
                <a:gd name="T14" fmla="*/ 0 w 704"/>
                <a:gd name="T15" fmla="*/ 487 h 502"/>
                <a:gd name="T16" fmla="*/ 0 60000 65536"/>
                <a:gd name="T17" fmla="*/ 0 60000 65536"/>
                <a:gd name="T18" fmla="*/ 0 60000 65536"/>
                <a:gd name="T19" fmla="*/ 0 60000 65536"/>
                <a:gd name="T20" fmla="*/ 0 60000 65536"/>
                <a:gd name="T21" fmla="*/ 0 60000 65536"/>
                <a:gd name="T22" fmla="*/ 0 60000 65536"/>
                <a:gd name="T23" fmla="*/ 0 60000 65536"/>
                <a:gd name="T24" fmla="*/ 0 w 704"/>
                <a:gd name="T25" fmla="*/ 0 h 502"/>
                <a:gd name="T26" fmla="*/ 704 w 704"/>
                <a:gd name="T27" fmla="*/ 502 h 5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4" h="502">
                  <a:moveTo>
                    <a:pt x="704" y="0"/>
                  </a:moveTo>
                  <a:cubicBezTo>
                    <a:pt x="700" y="25"/>
                    <a:pt x="694" y="101"/>
                    <a:pt x="678" y="152"/>
                  </a:cubicBezTo>
                  <a:cubicBezTo>
                    <a:pt x="662" y="203"/>
                    <a:pt x="638" y="265"/>
                    <a:pt x="608" y="306"/>
                  </a:cubicBezTo>
                  <a:cubicBezTo>
                    <a:pt x="578" y="347"/>
                    <a:pt x="537" y="373"/>
                    <a:pt x="498" y="396"/>
                  </a:cubicBezTo>
                  <a:cubicBezTo>
                    <a:pt x="459" y="419"/>
                    <a:pt x="424" y="431"/>
                    <a:pt x="374" y="446"/>
                  </a:cubicBezTo>
                  <a:cubicBezTo>
                    <a:pt x="324" y="461"/>
                    <a:pt x="247" y="482"/>
                    <a:pt x="198" y="488"/>
                  </a:cubicBezTo>
                  <a:cubicBezTo>
                    <a:pt x="149" y="494"/>
                    <a:pt x="113" y="480"/>
                    <a:pt x="80" y="482"/>
                  </a:cubicBezTo>
                  <a:cubicBezTo>
                    <a:pt x="47" y="484"/>
                    <a:pt x="17" y="498"/>
                    <a:pt x="0" y="502"/>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07" name="Freeform 112"/>
            <p:cNvSpPr>
              <a:spLocks/>
            </p:cNvSpPr>
            <p:nvPr/>
          </p:nvSpPr>
          <p:spPr bwMode="auto">
            <a:xfrm>
              <a:off x="796" y="2277"/>
              <a:ext cx="734" cy="1131"/>
            </a:xfrm>
            <a:custGeom>
              <a:avLst/>
              <a:gdLst>
                <a:gd name="T0" fmla="*/ 0 w 734"/>
                <a:gd name="T1" fmla="*/ 96 h 1131"/>
                <a:gd name="T2" fmla="*/ 170 w 734"/>
                <a:gd name="T3" fmla="*/ 18 h 1131"/>
                <a:gd name="T4" fmla="*/ 384 w 734"/>
                <a:gd name="T5" fmla="*/ 37 h 1131"/>
                <a:gd name="T6" fmla="*/ 585 w 734"/>
                <a:gd name="T7" fmla="*/ 243 h 1131"/>
                <a:gd name="T8" fmla="*/ 691 w 734"/>
                <a:gd name="T9" fmla="*/ 582 h 1131"/>
                <a:gd name="T10" fmla="*/ 715 w 734"/>
                <a:gd name="T11" fmla="*/ 765 h 1131"/>
                <a:gd name="T12" fmla="*/ 731 w 734"/>
                <a:gd name="T13" fmla="*/ 899 h 1131"/>
                <a:gd name="T14" fmla="*/ 696 w 734"/>
                <a:gd name="T15" fmla="*/ 1058 h 1131"/>
                <a:gd name="T16" fmla="*/ 560 w 734"/>
                <a:gd name="T17" fmla="*/ 1131 h 1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4"/>
                <a:gd name="T28" fmla="*/ 0 h 1131"/>
                <a:gd name="T29" fmla="*/ 734 w 734"/>
                <a:gd name="T30" fmla="*/ 1131 h 11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4" h="1131">
                  <a:moveTo>
                    <a:pt x="0" y="96"/>
                  </a:moveTo>
                  <a:cubicBezTo>
                    <a:pt x="28" y="84"/>
                    <a:pt x="107" y="28"/>
                    <a:pt x="170" y="18"/>
                  </a:cubicBezTo>
                  <a:cubicBezTo>
                    <a:pt x="235" y="9"/>
                    <a:pt x="315" y="0"/>
                    <a:pt x="384" y="37"/>
                  </a:cubicBezTo>
                  <a:cubicBezTo>
                    <a:pt x="453" y="75"/>
                    <a:pt x="534" y="152"/>
                    <a:pt x="585" y="243"/>
                  </a:cubicBezTo>
                  <a:cubicBezTo>
                    <a:pt x="637" y="334"/>
                    <a:pt x="670" y="496"/>
                    <a:pt x="691" y="582"/>
                  </a:cubicBezTo>
                  <a:cubicBezTo>
                    <a:pt x="713" y="669"/>
                    <a:pt x="709" y="712"/>
                    <a:pt x="715" y="765"/>
                  </a:cubicBezTo>
                  <a:cubicBezTo>
                    <a:pt x="722" y="819"/>
                    <a:pt x="734" y="851"/>
                    <a:pt x="731" y="899"/>
                  </a:cubicBezTo>
                  <a:cubicBezTo>
                    <a:pt x="728" y="948"/>
                    <a:pt x="724" y="1019"/>
                    <a:pt x="696" y="1058"/>
                  </a:cubicBezTo>
                  <a:cubicBezTo>
                    <a:pt x="668" y="1097"/>
                    <a:pt x="588" y="1116"/>
                    <a:pt x="560" y="1131"/>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08" name="Freeform 113"/>
            <p:cNvSpPr>
              <a:spLocks/>
            </p:cNvSpPr>
            <p:nvPr/>
          </p:nvSpPr>
          <p:spPr bwMode="auto">
            <a:xfrm rot="-558944">
              <a:off x="856" y="3104"/>
              <a:ext cx="689" cy="364"/>
            </a:xfrm>
            <a:custGeom>
              <a:avLst/>
              <a:gdLst>
                <a:gd name="T0" fmla="*/ 683 w 692"/>
                <a:gd name="T1" fmla="*/ 0 h 368"/>
                <a:gd name="T2" fmla="*/ 575 w 692"/>
                <a:gd name="T3" fmla="*/ 206 h 368"/>
                <a:gd name="T4" fmla="*/ 337 w 692"/>
                <a:gd name="T5" fmla="*/ 307 h 368"/>
                <a:gd name="T6" fmla="*/ 0 w 692"/>
                <a:gd name="T7" fmla="*/ 356 h 368"/>
                <a:gd name="T8" fmla="*/ 0 60000 65536"/>
                <a:gd name="T9" fmla="*/ 0 60000 65536"/>
                <a:gd name="T10" fmla="*/ 0 60000 65536"/>
                <a:gd name="T11" fmla="*/ 0 60000 65536"/>
                <a:gd name="T12" fmla="*/ 0 w 692"/>
                <a:gd name="T13" fmla="*/ 0 h 368"/>
                <a:gd name="T14" fmla="*/ 692 w 692"/>
                <a:gd name="T15" fmla="*/ 368 h 368"/>
              </a:gdLst>
              <a:ahLst/>
              <a:cxnLst>
                <a:cxn ang="T8">
                  <a:pos x="T0" y="T1"/>
                </a:cxn>
                <a:cxn ang="T9">
                  <a:pos x="T2" y="T3"/>
                </a:cxn>
                <a:cxn ang="T10">
                  <a:pos x="T4" y="T5"/>
                </a:cxn>
                <a:cxn ang="T11">
                  <a:pos x="T6" y="T7"/>
                </a:cxn>
              </a:cxnLst>
              <a:rect l="T12" t="T13" r="T14" b="T15"/>
              <a:pathLst>
                <a:path w="692" h="368">
                  <a:moveTo>
                    <a:pt x="692" y="0"/>
                  </a:moveTo>
                  <a:cubicBezTo>
                    <a:pt x="674" y="35"/>
                    <a:pt x="643" y="159"/>
                    <a:pt x="584" y="212"/>
                  </a:cubicBezTo>
                  <a:cubicBezTo>
                    <a:pt x="525" y="265"/>
                    <a:pt x="437" y="290"/>
                    <a:pt x="340" y="316"/>
                  </a:cubicBezTo>
                  <a:cubicBezTo>
                    <a:pt x="243" y="342"/>
                    <a:pt x="71" y="357"/>
                    <a:pt x="0" y="368"/>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09" name="Freeform 114"/>
            <p:cNvSpPr>
              <a:spLocks/>
            </p:cNvSpPr>
            <p:nvPr/>
          </p:nvSpPr>
          <p:spPr bwMode="auto">
            <a:xfrm>
              <a:off x="923" y="3329"/>
              <a:ext cx="522" cy="248"/>
            </a:xfrm>
            <a:custGeom>
              <a:avLst/>
              <a:gdLst>
                <a:gd name="T0" fmla="*/ 522 w 522"/>
                <a:gd name="T1" fmla="*/ 0 h 248"/>
                <a:gd name="T2" fmla="*/ 417 w 522"/>
                <a:gd name="T3" fmla="*/ 87 h 248"/>
                <a:gd name="T4" fmla="*/ 210 w 522"/>
                <a:gd name="T5" fmla="*/ 161 h 248"/>
                <a:gd name="T6" fmla="*/ 0 w 522"/>
                <a:gd name="T7" fmla="*/ 248 h 248"/>
                <a:gd name="T8" fmla="*/ 0 60000 65536"/>
                <a:gd name="T9" fmla="*/ 0 60000 65536"/>
                <a:gd name="T10" fmla="*/ 0 60000 65536"/>
                <a:gd name="T11" fmla="*/ 0 60000 65536"/>
                <a:gd name="T12" fmla="*/ 0 w 522"/>
                <a:gd name="T13" fmla="*/ 0 h 248"/>
                <a:gd name="T14" fmla="*/ 522 w 522"/>
                <a:gd name="T15" fmla="*/ 248 h 248"/>
              </a:gdLst>
              <a:ahLst/>
              <a:cxnLst>
                <a:cxn ang="T8">
                  <a:pos x="T0" y="T1"/>
                </a:cxn>
                <a:cxn ang="T9">
                  <a:pos x="T2" y="T3"/>
                </a:cxn>
                <a:cxn ang="T10">
                  <a:pos x="T4" y="T5"/>
                </a:cxn>
                <a:cxn ang="T11">
                  <a:pos x="T6" y="T7"/>
                </a:cxn>
              </a:cxnLst>
              <a:rect l="T12" t="T13" r="T14" b="T15"/>
              <a:pathLst>
                <a:path w="522" h="248">
                  <a:moveTo>
                    <a:pt x="522" y="0"/>
                  </a:moveTo>
                  <a:cubicBezTo>
                    <a:pt x="505" y="15"/>
                    <a:pt x="469" y="60"/>
                    <a:pt x="417" y="87"/>
                  </a:cubicBezTo>
                  <a:cubicBezTo>
                    <a:pt x="365" y="114"/>
                    <a:pt x="279" y="134"/>
                    <a:pt x="210" y="161"/>
                  </a:cubicBezTo>
                  <a:cubicBezTo>
                    <a:pt x="141" y="188"/>
                    <a:pt x="44" y="230"/>
                    <a:pt x="0" y="248"/>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10" name="Freeform 115"/>
            <p:cNvSpPr>
              <a:spLocks/>
            </p:cNvSpPr>
            <p:nvPr/>
          </p:nvSpPr>
          <p:spPr bwMode="auto">
            <a:xfrm>
              <a:off x="974" y="3390"/>
              <a:ext cx="642" cy="231"/>
            </a:xfrm>
            <a:custGeom>
              <a:avLst/>
              <a:gdLst>
                <a:gd name="T0" fmla="*/ 0 w 642"/>
                <a:gd name="T1" fmla="*/ 231 h 231"/>
                <a:gd name="T2" fmla="*/ 214 w 642"/>
                <a:gd name="T3" fmla="*/ 134 h 231"/>
                <a:gd name="T4" fmla="*/ 466 w 642"/>
                <a:gd name="T5" fmla="*/ 39 h 231"/>
                <a:gd name="T6" fmla="*/ 601 w 642"/>
                <a:gd name="T7" fmla="*/ 3 h 231"/>
                <a:gd name="T8" fmla="*/ 642 w 642"/>
                <a:gd name="T9" fmla="*/ 58 h 231"/>
                <a:gd name="T10" fmla="*/ 0 60000 65536"/>
                <a:gd name="T11" fmla="*/ 0 60000 65536"/>
                <a:gd name="T12" fmla="*/ 0 60000 65536"/>
                <a:gd name="T13" fmla="*/ 0 60000 65536"/>
                <a:gd name="T14" fmla="*/ 0 60000 65536"/>
                <a:gd name="T15" fmla="*/ 0 w 642"/>
                <a:gd name="T16" fmla="*/ 0 h 231"/>
                <a:gd name="T17" fmla="*/ 642 w 642"/>
                <a:gd name="T18" fmla="*/ 231 h 231"/>
              </a:gdLst>
              <a:ahLst/>
              <a:cxnLst>
                <a:cxn ang="T10">
                  <a:pos x="T0" y="T1"/>
                </a:cxn>
                <a:cxn ang="T11">
                  <a:pos x="T2" y="T3"/>
                </a:cxn>
                <a:cxn ang="T12">
                  <a:pos x="T4" y="T5"/>
                </a:cxn>
                <a:cxn ang="T13">
                  <a:pos x="T6" y="T7"/>
                </a:cxn>
                <a:cxn ang="T14">
                  <a:pos x="T8" y="T9"/>
                </a:cxn>
              </a:cxnLst>
              <a:rect l="T15" t="T16" r="T17" b="T18"/>
              <a:pathLst>
                <a:path w="642" h="231">
                  <a:moveTo>
                    <a:pt x="0" y="231"/>
                  </a:moveTo>
                  <a:cubicBezTo>
                    <a:pt x="36" y="215"/>
                    <a:pt x="137" y="166"/>
                    <a:pt x="214" y="134"/>
                  </a:cubicBezTo>
                  <a:cubicBezTo>
                    <a:pt x="292" y="102"/>
                    <a:pt x="401" y="61"/>
                    <a:pt x="466" y="39"/>
                  </a:cubicBezTo>
                  <a:cubicBezTo>
                    <a:pt x="529" y="18"/>
                    <a:pt x="572" y="0"/>
                    <a:pt x="601" y="3"/>
                  </a:cubicBezTo>
                  <a:cubicBezTo>
                    <a:pt x="626" y="21"/>
                    <a:pt x="634" y="47"/>
                    <a:pt x="642" y="58"/>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11" name="Freeform 116"/>
            <p:cNvSpPr>
              <a:spLocks/>
            </p:cNvSpPr>
            <p:nvPr/>
          </p:nvSpPr>
          <p:spPr bwMode="auto">
            <a:xfrm rot="-558944">
              <a:off x="1533" y="3168"/>
              <a:ext cx="28" cy="184"/>
            </a:xfrm>
            <a:custGeom>
              <a:avLst/>
              <a:gdLst>
                <a:gd name="T0" fmla="*/ 10 w 28"/>
                <a:gd name="T1" fmla="*/ 0 h 186"/>
                <a:gd name="T2" fmla="*/ 26 w 28"/>
                <a:gd name="T3" fmla="*/ 99 h 186"/>
                <a:gd name="T4" fmla="*/ 0 w 28"/>
                <a:gd name="T5" fmla="*/ 180 h 186"/>
                <a:gd name="T6" fmla="*/ 0 60000 65536"/>
                <a:gd name="T7" fmla="*/ 0 60000 65536"/>
                <a:gd name="T8" fmla="*/ 0 60000 65536"/>
                <a:gd name="T9" fmla="*/ 0 w 28"/>
                <a:gd name="T10" fmla="*/ 0 h 186"/>
                <a:gd name="T11" fmla="*/ 28 w 28"/>
                <a:gd name="T12" fmla="*/ 186 h 186"/>
              </a:gdLst>
              <a:ahLst/>
              <a:cxnLst>
                <a:cxn ang="T6">
                  <a:pos x="T0" y="T1"/>
                </a:cxn>
                <a:cxn ang="T7">
                  <a:pos x="T2" y="T3"/>
                </a:cxn>
                <a:cxn ang="T8">
                  <a:pos x="T4" y="T5"/>
                </a:cxn>
              </a:cxnLst>
              <a:rect l="T9" t="T10" r="T11" b="T12"/>
              <a:pathLst>
                <a:path w="28" h="186">
                  <a:moveTo>
                    <a:pt x="10" y="0"/>
                  </a:moveTo>
                  <a:cubicBezTo>
                    <a:pt x="13" y="17"/>
                    <a:pt x="28" y="71"/>
                    <a:pt x="26" y="102"/>
                  </a:cubicBezTo>
                  <a:cubicBezTo>
                    <a:pt x="24" y="133"/>
                    <a:pt x="5" y="169"/>
                    <a:pt x="0" y="186"/>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12" name="Freeform 117"/>
            <p:cNvSpPr>
              <a:spLocks/>
            </p:cNvSpPr>
            <p:nvPr/>
          </p:nvSpPr>
          <p:spPr bwMode="auto">
            <a:xfrm rot="-558944">
              <a:off x="1578" y="2978"/>
              <a:ext cx="136" cy="471"/>
            </a:xfrm>
            <a:custGeom>
              <a:avLst/>
              <a:gdLst>
                <a:gd name="T0" fmla="*/ 5 w 137"/>
                <a:gd name="T1" fmla="*/ 0 h 476"/>
                <a:gd name="T2" fmla="*/ 11 w 137"/>
                <a:gd name="T3" fmla="*/ 218 h 476"/>
                <a:gd name="T4" fmla="*/ 21 w 137"/>
                <a:gd name="T5" fmla="*/ 360 h 476"/>
                <a:gd name="T6" fmla="*/ 134 w 137"/>
                <a:gd name="T7" fmla="*/ 461 h 476"/>
                <a:gd name="T8" fmla="*/ 0 60000 65536"/>
                <a:gd name="T9" fmla="*/ 0 60000 65536"/>
                <a:gd name="T10" fmla="*/ 0 60000 65536"/>
                <a:gd name="T11" fmla="*/ 0 60000 65536"/>
                <a:gd name="T12" fmla="*/ 0 w 137"/>
                <a:gd name="T13" fmla="*/ 0 h 476"/>
                <a:gd name="T14" fmla="*/ 137 w 137"/>
                <a:gd name="T15" fmla="*/ 476 h 476"/>
              </a:gdLst>
              <a:ahLst/>
              <a:cxnLst>
                <a:cxn ang="T8">
                  <a:pos x="T0" y="T1"/>
                </a:cxn>
                <a:cxn ang="T9">
                  <a:pos x="T2" y="T3"/>
                </a:cxn>
                <a:cxn ang="T10">
                  <a:pos x="T4" y="T5"/>
                </a:cxn>
                <a:cxn ang="T11">
                  <a:pos x="T6" y="T7"/>
                </a:cxn>
              </a:cxnLst>
              <a:rect l="T12" t="T13" r="T14" b="T15"/>
              <a:pathLst>
                <a:path w="137" h="476">
                  <a:moveTo>
                    <a:pt x="5" y="0"/>
                  </a:moveTo>
                  <a:cubicBezTo>
                    <a:pt x="6" y="37"/>
                    <a:pt x="8" y="162"/>
                    <a:pt x="11" y="224"/>
                  </a:cubicBezTo>
                  <a:cubicBezTo>
                    <a:pt x="14" y="286"/>
                    <a:pt x="0" y="330"/>
                    <a:pt x="21" y="372"/>
                  </a:cubicBezTo>
                  <a:cubicBezTo>
                    <a:pt x="42" y="414"/>
                    <a:pt x="113" y="454"/>
                    <a:pt x="137" y="476"/>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13" name="Freeform 118"/>
            <p:cNvSpPr>
              <a:spLocks/>
            </p:cNvSpPr>
            <p:nvPr/>
          </p:nvSpPr>
          <p:spPr bwMode="auto">
            <a:xfrm rot="-558944">
              <a:off x="1153" y="3474"/>
              <a:ext cx="611" cy="74"/>
            </a:xfrm>
            <a:custGeom>
              <a:avLst/>
              <a:gdLst>
                <a:gd name="T0" fmla="*/ 0 w 614"/>
                <a:gd name="T1" fmla="*/ 58 h 75"/>
                <a:gd name="T2" fmla="*/ 366 w 614"/>
                <a:gd name="T3" fmla="*/ 7 h 75"/>
                <a:gd name="T4" fmla="*/ 517 w 614"/>
                <a:gd name="T5" fmla="*/ 21 h 75"/>
                <a:gd name="T6" fmla="*/ 605 w 614"/>
                <a:gd name="T7" fmla="*/ 72 h 75"/>
                <a:gd name="T8" fmla="*/ 0 60000 65536"/>
                <a:gd name="T9" fmla="*/ 0 60000 65536"/>
                <a:gd name="T10" fmla="*/ 0 60000 65536"/>
                <a:gd name="T11" fmla="*/ 0 60000 65536"/>
                <a:gd name="T12" fmla="*/ 0 w 614"/>
                <a:gd name="T13" fmla="*/ 0 h 75"/>
                <a:gd name="T14" fmla="*/ 614 w 614"/>
                <a:gd name="T15" fmla="*/ 75 h 75"/>
              </a:gdLst>
              <a:ahLst/>
              <a:cxnLst>
                <a:cxn ang="T8">
                  <a:pos x="T0" y="T1"/>
                </a:cxn>
                <a:cxn ang="T9">
                  <a:pos x="T2" y="T3"/>
                </a:cxn>
                <a:cxn ang="T10">
                  <a:pos x="T4" y="T5"/>
                </a:cxn>
                <a:cxn ang="T11">
                  <a:pos x="T6" y="T7"/>
                </a:cxn>
              </a:cxnLst>
              <a:rect l="T12" t="T13" r="T14" b="T15"/>
              <a:pathLst>
                <a:path w="614" h="75">
                  <a:moveTo>
                    <a:pt x="0" y="61"/>
                  </a:moveTo>
                  <a:cubicBezTo>
                    <a:pt x="62" y="52"/>
                    <a:pt x="284" y="14"/>
                    <a:pt x="372" y="7"/>
                  </a:cubicBezTo>
                  <a:cubicBezTo>
                    <a:pt x="460" y="0"/>
                    <a:pt x="486" y="10"/>
                    <a:pt x="526" y="21"/>
                  </a:cubicBezTo>
                  <a:cubicBezTo>
                    <a:pt x="566" y="32"/>
                    <a:pt x="596" y="64"/>
                    <a:pt x="614" y="75"/>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14" name="Freeform 119"/>
            <p:cNvSpPr>
              <a:spLocks/>
            </p:cNvSpPr>
            <p:nvPr/>
          </p:nvSpPr>
          <p:spPr bwMode="auto">
            <a:xfrm rot="-558944">
              <a:off x="998" y="3510"/>
              <a:ext cx="1129" cy="226"/>
            </a:xfrm>
            <a:custGeom>
              <a:avLst/>
              <a:gdLst>
                <a:gd name="T0" fmla="*/ 0 w 1134"/>
                <a:gd name="T1" fmla="*/ 65 h 228"/>
                <a:gd name="T2" fmla="*/ 90 w 1134"/>
                <a:gd name="T3" fmla="*/ 52 h 228"/>
                <a:gd name="T4" fmla="*/ 287 w 1134"/>
                <a:gd name="T5" fmla="*/ 44 h 228"/>
                <a:gd name="T6" fmla="*/ 663 w 1134"/>
                <a:gd name="T7" fmla="*/ 18 h 228"/>
                <a:gd name="T8" fmla="*/ 940 w 1134"/>
                <a:gd name="T9" fmla="*/ 149 h 228"/>
                <a:gd name="T10" fmla="*/ 1119 w 1134"/>
                <a:gd name="T11" fmla="*/ 222 h 228"/>
                <a:gd name="T12" fmla="*/ 0 60000 65536"/>
                <a:gd name="T13" fmla="*/ 0 60000 65536"/>
                <a:gd name="T14" fmla="*/ 0 60000 65536"/>
                <a:gd name="T15" fmla="*/ 0 60000 65536"/>
                <a:gd name="T16" fmla="*/ 0 60000 65536"/>
                <a:gd name="T17" fmla="*/ 0 60000 65536"/>
                <a:gd name="T18" fmla="*/ 0 w 1134"/>
                <a:gd name="T19" fmla="*/ 0 h 228"/>
                <a:gd name="T20" fmla="*/ 1134 w 1134"/>
                <a:gd name="T21" fmla="*/ 228 h 228"/>
              </a:gdLst>
              <a:ahLst/>
              <a:cxnLst>
                <a:cxn ang="T12">
                  <a:pos x="T0" y="T1"/>
                </a:cxn>
                <a:cxn ang="T13">
                  <a:pos x="T2" y="T3"/>
                </a:cxn>
                <a:cxn ang="T14">
                  <a:pos x="T4" y="T5"/>
                </a:cxn>
                <a:cxn ang="T15">
                  <a:pos x="T6" y="T7"/>
                </a:cxn>
                <a:cxn ang="T16">
                  <a:pos x="T8" y="T9"/>
                </a:cxn>
                <a:cxn ang="T17">
                  <a:pos x="T10" y="T11"/>
                </a:cxn>
              </a:cxnLst>
              <a:rect l="T18" t="T19" r="T20" b="T21"/>
              <a:pathLst>
                <a:path w="1134" h="228">
                  <a:moveTo>
                    <a:pt x="0" y="68"/>
                  </a:moveTo>
                  <a:cubicBezTo>
                    <a:pt x="15" y="65"/>
                    <a:pt x="42" y="56"/>
                    <a:pt x="90" y="52"/>
                  </a:cubicBezTo>
                  <a:cubicBezTo>
                    <a:pt x="138" y="48"/>
                    <a:pt x="193" y="50"/>
                    <a:pt x="290" y="44"/>
                  </a:cubicBezTo>
                  <a:cubicBezTo>
                    <a:pt x="387" y="38"/>
                    <a:pt x="562" y="0"/>
                    <a:pt x="672" y="18"/>
                  </a:cubicBezTo>
                  <a:cubicBezTo>
                    <a:pt x="782" y="36"/>
                    <a:pt x="875" y="117"/>
                    <a:pt x="952" y="152"/>
                  </a:cubicBezTo>
                  <a:cubicBezTo>
                    <a:pt x="1029" y="187"/>
                    <a:pt x="1096" y="212"/>
                    <a:pt x="1134" y="228"/>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15" name="Freeform 120"/>
            <p:cNvSpPr>
              <a:spLocks/>
            </p:cNvSpPr>
            <p:nvPr/>
          </p:nvSpPr>
          <p:spPr bwMode="auto">
            <a:xfrm>
              <a:off x="1053" y="3563"/>
              <a:ext cx="672" cy="147"/>
            </a:xfrm>
            <a:custGeom>
              <a:avLst/>
              <a:gdLst>
                <a:gd name="T0" fmla="*/ 0 w 672"/>
                <a:gd name="T1" fmla="*/ 147 h 147"/>
                <a:gd name="T2" fmla="*/ 174 w 672"/>
                <a:gd name="T3" fmla="*/ 106 h 147"/>
                <a:gd name="T4" fmla="*/ 516 w 672"/>
                <a:gd name="T5" fmla="*/ 13 h 147"/>
                <a:gd name="T6" fmla="*/ 672 w 672"/>
                <a:gd name="T7" fmla="*/ 28 h 147"/>
                <a:gd name="T8" fmla="*/ 0 60000 65536"/>
                <a:gd name="T9" fmla="*/ 0 60000 65536"/>
                <a:gd name="T10" fmla="*/ 0 60000 65536"/>
                <a:gd name="T11" fmla="*/ 0 60000 65536"/>
                <a:gd name="T12" fmla="*/ 0 w 672"/>
                <a:gd name="T13" fmla="*/ 0 h 147"/>
                <a:gd name="T14" fmla="*/ 672 w 672"/>
                <a:gd name="T15" fmla="*/ 147 h 147"/>
              </a:gdLst>
              <a:ahLst/>
              <a:cxnLst>
                <a:cxn ang="T8">
                  <a:pos x="T0" y="T1"/>
                </a:cxn>
                <a:cxn ang="T9">
                  <a:pos x="T2" y="T3"/>
                </a:cxn>
                <a:cxn ang="T10">
                  <a:pos x="T4" y="T5"/>
                </a:cxn>
                <a:cxn ang="T11">
                  <a:pos x="T6" y="T7"/>
                </a:cxn>
              </a:cxnLst>
              <a:rect l="T12" t="T13" r="T14" b="T15"/>
              <a:pathLst>
                <a:path w="672" h="147">
                  <a:moveTo>
                    <a:pt x="0" y="147"/>
                  </a:moveTo>
                  <a:cubicBezTo>
                    <a:pt x="29" y="140"/>
                    <a:pt x="88" y="128"/>
                    <a:pt x="174" y="106"/>
                  </a:cubicBezTo>
                  <a:cubicBezTo>
                    <a:pt x="260" y="84"/>
                    <a:pt x="433" y="26"/>
                    <a:pt x="516" y="13"/>
                  </a:cubicBezTo>
                  <a:cubicBezTo>
                    <a:pt x="599" y="0"/>
                    <a:pt x="639" y="25"/>
                    <a:pt x="672" y="28"/>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16" name="Freeform 121"/>
            <p:cNvSpPr>
              <a:spLocks/>
            </p:cNvSpPr>
            <p:nvPr/>
          </p:nvSpPr>
          <p:spPr bwMode="auto">
            <a:xfrm>
              <a:off x="1158" y="3594"/>
              <a:ext cx="930" cy="136"/>
            </a:xfrm>
            <a:custGeom>
              <a:avLst/>
              <a:gdLst>
                <a:gd name="T0" fmla="*/ 0 w 930"/>
                <a:gd name="T1" fmla="*/ 136 h 136"/>
                <a:gd name="T2" fmla="*/ 319 w 930"/>
                <a:gd name="T3" fmla="*/ 52 h 136"/>
                <a:gd name="T4" fmla="*/ 570 w 930"/>
                <a:gd name="T5" fmla="*/ 0 h 136"/>
                <a:gd name="T6" fmla="*/ 930 w 930"/>
                <a:gd name="T7" fmla="*/ 111 h 136"/>
                <a:gd name="T8" fmla="*/ 0 60000 65536"/>
                <a:gd name="T9" fmla="*/ 0 60000 65536"/>
                <a:gd name="T10" fmla="*/ 0 60000 65536"/>
                <a:gd name="T11" fmla="*/ 0 60000 65536"/>
                <a:gd name="T12" fmla="*/ 0 w 930"/>
                <a:gd name="T13" fmla="*/ 0 h 136"/>
                <a:gd name="T14" fmla="*/ 930 w 930"/>
                <a:gd name="T15" fmla="*/ 136 h 136"/>
              </a:gdLst>
              <a:ahLst/>
              <a:cxnLst>
                <a:cxn ang="T8">
                  <a:pos x="T0" y="T1"/>
                </a:cxn>
                <a:cxn ang="T9">
                  <a:pos x="T2" y="T3"/>
                </a:cxn>
                <a:cxn ang="T10">
                  <a:pos x="T4" y="T5"/>
                </a:cxn>
                <a:cxn ang="T11">
                  <a:pos x="T6" y="T7"/>
                </a:cxn>
              </a:cxnLst>
              <a:rect l="T12" t="T13" r="T14" b="T15"/>
              <a:pathLst>
                <a:path w="930" h="136">
                  <a:moveTo>
                    <a:pt x="0" y="136"/>
                  </a:moveTo>
                  <a:cubicBezTo>
                    <a:pt x="54" y="122"/>
                    <a:pt x="224" y="75"/>
                    <a:pt x="319" y="52"/>
                  </a:cubicBezTo>
                  <a:cubicBezTo>
                    <a:pt x="414" y="29"/>
                    <a:pt x="537" y="0"/>
                    <a:pt x="570" y="0"/>
                  </a:cubicBezTo>
                  <a:cubicBezTo>
                    <a:pt x="603" y="0"/>
                    <a:pt x="855" y="88"/>
                    <a:pt x="930" y="111"/>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17" name="Freeform 122"/>
            <p:cNvSpPr>
              <a:spLocks/>
            </p:cNvSpPr>
            <p:nvPr/>
          </p:nvSpPr>
          <p:spPr bwMode="auto">
            <a:xfrm rot="-558944">
              <a:off x="1076" y="3696"/>
              <a:ext cx="759" cy="43"/>
            </a:xfrm>
            <a:custGeom>
              <a:avLst/>
              <a:gdLst>
                <a:gd name="T0" fmla="*/ 0 w 762"/>
                <a:gd name="T1" fmla="*/ 14 h 44"/>
                <a:gd name="T2" fmla="*/ 279 w 762"/>
                <a:gd name="T3" fmla="*/ 27 h 44"/>
                <a:gd name="T4" fmla="*/ 624 w 762"/>
                <a:gd name="T5" fmla="*/ 2 h 44"/>
                <a:gd name="T6" fmla="*/ 753 w 762"/>
                <a:gd name="T7" fmla="*/ 41 h 44"/>
                <a:gd name="T8" fmla="*/ 0 60000 65536"/>
                <a:gd name="T9" fmla="*/ 0 60000 65536"/>
                <a:gd name="T10" fmla="*/ 0 60000 65536"/>
                <a:gd name="T11" fmla="*/ 0 60000 65536"/>
                <a:gd name="T12" fmla="*/ 0 w 762"/>
                <a:gd name="T13" fmla="*/ 0 h 44"/>
                <a:gd name="T14" fmla="*/ 762 w 762"/>
                <a:gd name="T15" fmla="*/ 44 h 44"/>
              </a:gdLst>
              <a:ahLst/>
              <a:cxnLst>
                <a:cxn ang="T8">
                  <a:pos x="T0" y="T1"/>
                </a:cxn>
                <a:cxn ang="T9">
                  <a:pos x="T2" y="T3"/>
                </a:cxn>
                <a:cxn ang="T10">
                  <a:pos x="T4" y="T5"/>
                </a:cxn>
                <a:cxn ang="T11">
                  <a:pos x="T6" y="T7"/>
                </a:cxn>
              </a:cxnLst>
              <a:rect l="T12" t="T13" r="T14" b="T15"/>
              <a:pathLst>
                <a:path w="762" h="44">
                  <a:moveTo>
                    <a:pt x="0" y="14"/>
                  </a:moveTo>
                  <a:cubicBezTo>
                    <a:pt x="47" y="17"/>
                    <a:pt x="177" y="32"/>
                    <a:pt x="282" y="30"/>
                  </a:cubicBezTo>
                  <a:cubicBezTo>
                    <a:pt x="387" y="28"/>
                    <a:pt x="550" y="0"/>
                    <a:pt x="630" y="2"/>
                  </a:cubicBezTo>
                  <a:cubicBezTo>
                    <a:pt x="710" y="4"/>
                    <a:pt x="735" y="35"/>
                    <a:pt x="762" y="44"/>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18" name="Freeform 123"/>
            <p:cNvSpPr>
              <a:spLocks/>
            </p:cNvSpPr>
            <p:nvPr/>
          </p:nvSpPr>
          <p:spPr bwMode="auto">
            <a:xfrm rot="-558944">
              <a:off x="1162" y="3752"/>
              <a:ext cx="830" cy="26"/>
            </a:xfrm>
            <a:custGeom>
              <a:avLst/>
              <a:gdLst>
                <a:gd name="T0" fmla="*/ 822 w 834"/>
                <a:gd name="T1" fmla="*/ 26 h 26"/>
                <a:gd name="T2" fmla="*/ 577 w 834"/>
                <a:gd name="T3" fmla="*/ 2 h 26"/>
                <a:gd name="T4" fmla="*/ 275 w 834"/>
                <a:gd name="T5" fmla="*/ 14 h 26"/>
                <a:gd name="T6" fmla="*/ 0 w 834"/>
                <a:gd name="T7" fmla="*/ 10 h 26"/>
                <a:gd name="T8" fmla="*/ 0 60000 65536"/>
                <a:gd name="T9" fmla="*/ 0 60000 65536"/>
                <a:gd name="T10" fmla="*/ 0 60000 65536"/>
                <a:gd name="T11" fmla="*/ 0 60000 65536"/>
                <a:gd name="T12" fmla="*/ 0 w 834"/>
                <a:gd name="T13" fmla="*/ 0 h 26"/>
                <a:gd name="T14" fmla="*/ 834 w 834"/>
                <a:gd name="T15" fmla="*/ 26 h 26"/>
              </a:gdLst>
              <a:ahLst/>
              <a:cxnLst>
                <a:cxn ang="T8">
                  <a:pos x="T0" y="T1"/>
                </a:cxn>
                <a:cxn ang="T9">
                  <a:pos x="T2" y="T3"/>
                </a:cxn>
                <a:cxn ang="T10">
                  <a:pos x="T4" y="T5"/>
                </a:cxn>
                <a:cxn ang="T11">
                  <a:pos x="T6" y="T7"/>
                </a:cxn>
              </a:cxnLst>
              <a:rect l="T12" t="T13" r="T14" b="T15"/>
              <a:pathLst>
                <a:path w="834" h="26">
                  <a:moveTo>
                    <a:pt x="834" y="26"/>
                  </a:moveTo>
                  <a:cubicBezTo>
                    <a:pt x="793" y="22"/>
                    <a:pt x="679" y="4"/>
                    <a:pt x="586" y="2"/>
                  </a:cubicBezTo>
                  <a:cubicBezTo>
                    <a:pt x="493" y="0"/>
                    <a:pt x="376" y="13"/>
                    <a:pt x="278" y="14"/>
                  </a:cubicBezTo>
                  <a:cubicBezTo>
                    <a:pt x="180" y="15"/>
                    <a:pt x="58" y="11"/>
                    <a:pt x="0" y="10"/>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19" name="Freeform 124"/>
            <p:cNvSpPr>
              <a:spLocks/>
            </p:cNvSpPr>
            <p:nvPr/>
          </p:nvSpPr>
          <p:spPr bwMode="auto">
            <a:xfrm rot="-558944">
              <a:off x="1234" y="3812"/>
              <a:ext cx="826" cy="25"/>
            </a:xfrm>
            <a:custGeom>
              <a:avLst/>
              <a:gdLst>
                <a:gd name="T0" fmla="*/ 0 w 830"/>
                <a:gd name="T1" fmla="*/ 11 h 25"/>
                <a:gd name="T2" fmla="*/ 410 w 830"/>
                <a:gd name="T3" fmla="*/ 1 h 25"/>
                <a:gd name="T4" fmla="*/ 665 w 830"/>
                <a:gd name="T5" fmla="*/ 7 h 25"/>
                <a:gd name="T6" fmla="*/ 818 w 830"/>
                <a:gd name="T7" fmla="*/ 25 h 25"/>
                <a:gd name="T8" fmla="*/ 0 60000 65536"/>
                <a:gd name="T9" fmla="*/ 0 60000 65536"/>
                <a:gd name="T10" fmla="*/ 0 60000 65536"/>
                <a:gd name="T11" fmla="*/ 0 60000 65536"/>
                <a:gd name="T12" fmla="*/ 0 w 830"/>
                <a:gd name="T13" fmla="*/ 0 h 25"/>
                <a:gd name="T14" fmla="*/ 830 w 830"/>
                <a:gd name="T15" fmla="*/ 25 h 25"/>
              </a:gdLst>
              <a:ahLst/>
              <a:cxnLst>
                <a:cxn ang="T8">
                  <a:pos x="T0" y="T1"/>
                </a:cxn>
                <a:cxn ang="T9">
                  <a:pos x="T2" y="T3"/>
                </a:cxn>
                <a:cxn ang="T10">
                  <a:pos x="T4" y="T5"/>
                </a:cxn>
                <a:cxn ang="T11">
                  <a:pos x="T6" y="T7"/>
                </a:cxn>
              </a:cxnLst>
              <a:rect l="T12" t="T13" r="T14" b="T15"/>
              <a:pathLst>
                <a:path w="830" h="25">
                  <a:moveTo>
                    <a:pt x="0" y="11"/>
                  </a:moveTo>
                  <a:cubicBezTo>
                    <a:pt x="69" y="9"/>
                    <a:pt x="304" y="2"/>
                    <a:pt x="416" y="1"/>
                  </a:cubicBezTo>
                  <a:cubicBezTo>
                    <a:pt x="528" y="0"/>
                    <a:pt x="605" y="3"/>
                    <a:pt x="674" y="7"/>
                  </a:cubicBezTo>
                  <a:cubicBezTo>
                    <a:pt x="743" y="11"/>
                    <a:pt x="798" y="21"/>
                    <a:pt x="830" y="25"/>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20" name="Freeform 125"/>
            <p:cNvSpPr>
              <a:spLocks/>
            </p:cNvSpPr>
            <p:nvPr/>
          </p:nvSpPr>
          <p:spPr bwMode="auto">
            <a:xfrm rot="-558944">
              <a:off x="1345" y="3874"/>
              <a:ext cx="681" cy="20"/>
            </a:xfrm>
            <a:custGeom>
              <a:avLst/>
              <a:gdLst>
                <a:gd name="T0" fmla="*/ 0 w 684"/>
                <a:gd name="T1" fmla="*/ 20 h 20"/>
                <a:gd name="T2" fmla="*/ 207 w 684"/>
                <a:gd name="T3" fmla="*/ 0 h 20"/>
                <a:gd name="T4" fmla="*/ 350 w 684"/>
                <a:gd name="T5" fmla="*/ 18 h 20"/>
                <a:gd name="T6" fmla="*/ 536 w 684"/>
                <a:gd name="T7" fmla="*/ 6 h 20"/>
                <a:gd name="T8" fmla="*/ 675 w 684"/>
                <a:gd name="T9" fmla="*/ 20 h 20"/>
                <a:gd name="T10" fmla="*/ 0 60000 65536"/>
                <a:gd name="T11" fmla="*/ 0 60000 65536"/>
                <a:gd name="T12" fmla="*/ 0 60000 65536"/>
                <a:gd name="T13" fmla="*/ 0 60000 65536"/>
                <a:gd name="T14" fmla="*/ 0 60000 65536"/>
                <a:gd name="T15" fmla="*/ 0 w 684"/>
                <a:gd name="T16" fmla="*/ 0 h 20"/>
                <a:gd name="T17" fmla="*/ 684 w 684"/>
                <a:gd name="T18" fmla="*/ 20 h 20"/>
              </a:gdLst>
              <a:ahLst/>
              <a:cxnLst>
                <a:cxn ang="T10">
                  <a:pos x="T0" y="T1"/>
                </a:cxn>
                <a:cxn ang="T11">
                  <a:pos x="T2" y="T3"/>
                </a:cxn>
                <a:cxn ang="T12">
                  <a:pos x="T4" y="T5"/>
                </a:cxn>
                <a:cxn ang="T13">
                  <a:pos x="T6" y="T7"/>
                </a:cxn>
                <a:cxn ang="T14">
                  <a:pos x="T8" y="T9"/>
                </a:cxn>
              </a:cxnLst>
              <a:rect l="T15" t="T16" r="T17" b="T18"/>
              <a:pathLst>
                <a:path w="684" h="20">
                  <a:moveTo>
                    <a:pt x="0" y="20"/>
                  </a:moveTo>
                  <a:cubicBezTo>
                    <a:pt x="35" y="17"/>
                    <a:pt x="151" y="0"/>
                    <a:pt x="210" y="0"/>
                  </a:cubicBezTo>
                  <a:cubicBezTo>
                    <a:pt x="269" y="0"/>
                    <a:pt x="301" y="17"/>
                    <a:pt x="356" y="18"/>
                  </a:cubicBezTo>
                  <a:cubicBezTo>
                    <a:pt x="411" y="19"/>
                    <a:pt x="487" y="6"/>
                    <a:pt x="542" y="6"/>
                  </a:cubicBezTo>
                  <a:cubicBezTo>
                    <a:pt x="597" y="6"/>
                    <a:pt x="654" y="17"/>
                    <a:pt x="684" y="20"/>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21" name="Freeform 126"/>
            <p:cNvSpPr>
              <a:spLocks/>
            </p:cNvSpPr>
            <p:nvPr/>
          </p:nvSpPr>
          <p:spPr bwMode="auto">
            <a:xfrm rot="-558944">
              <a:off x="1440" y="3915"/>
              <a:ext cx="270" cy="62"/>
            </a:xfrm>
            <a:custGeom>
              <a:avLst/>
              <a:gdLst>
                <a:gd name="T0" fmla="*/ 0 w 272"/>
                <a:gd name="T1" fmla="*/ 62 h 62"/>
                <a:gd name="T2" fmla="*/ 163 w 272"/>
                <a:gd name="T3" fmla="*/ 42 h 62"/>
                <a:gd name="T4" fmla="*/ 266 w 272"/>
                <a:gd name="T5" fmla="*/ 0 h 62"/>
                <a:gd name="T6" fmla="*/ 0 60000 65536"/>
                <a:gd name="T7" fmla="*/ 0 60000 65536"/>
                <a:gd name="T8" fmla="*/ 0 60000 65536"/>
                <a:gd name="T9" fmla="*/ 0 w 272"/>
                <a:gd name="T10" fmla="*/ 0 h 62"/>
                <a:gd name="T11" fmla="*/ 272 w 272"/>
                <a:gd name="T12" fmla="*/ 62 h 62"/>
              </a:gdLst>
              <a:ahLst/>
              <a:cxnLst>
                <a:cxn ang="T6">
                  <a:pos x="T0" y="T1"/>
                </a:cxn>
                <a:cxn ang="T7">
                  <a:pos x="T2" y="T3"/>
                </a:cxn>
                <a:cxn ang="T8">
                  <a:pos x="T4" y="T5"/>
                </a:cxn>
              </a:cxnLst>
              <a:rect l="T9" t="T10" r="T11" b="T12"/>
              <a:pathLst>
                <a:path w="272" h="62">
                  <a:moveTo>
                    <a:pt x="0" y="62"/>
                  </a:moveTo>
                  <a:cubicBezTo>
                    <a:pt x="28" y="59"/>
                    <a:pt x="121" y="52"/>
                    <a:pt x="166" y="42"/>
                  </a:cubicBezTo>
                  <a:cubicBezTo>
                    <a:pt x="211" y="32"/>
                    <a:pt x="250" y="9"/>
                    <a:pt x="272" y="0"/>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22" name="Freeform 127"/>
            <p:cNvSpPr>
              <a:spLocks/>
            </p:cNvSpPr>
            <p:nvPr/>
          </p:nvSpPr>
          <p:spPr bwMode="auto">
            <a:xfrm rot="-558944">
              <a:off x="1577" y="3936"/>
              <a:ext cx="398" cy="62"/>
            </a:xfrm>
            <a:custGeom>
              <a:avLst/>
              <a:gdLst>
                <a:gd name="T0" fmla="*/ 0 w 400"/>
                <a:gd name="T1" fmla="*/ 60 h 63"/>
                <a:gd name="T2" fmla="*/ 231 w 400"/>
                <a:gd name="T3" fmla="*/ 9 h 63"/>
                <a:gd name="T4" fmla="*/ 394 w 400"/>
                <a:gd name="T5" fmla="*/ 11 h 63"/>
                <a:gd name="T6" fmla="*/ 0 60000 65536"/>
                <a:gd name="T7" fmla="*/ 0 60000 65536"/>
                <a:gd name="T8" fmla="*/ 0 60000 65536"/>
                <a:gd name="T9" fmla="*/ 0 w 400"/>
                <a:gd name="T10" fmla="*/ 0 h 63"/>
                <a:gd name="T11" fmla="*/ 400 w 400"/>
                <a:gd name="T12" fmla="*/ 63 h 63"/>
              </a:gdLst>
              <a:ahLst/>
              <a:cxnLst>
                <a:cxn ang="T6">
                  <a:pos x="T0" y="T1"/>
                </a:cxn>
                <a:cxn ang="T7">
                  <a:pos x="T2" y="T3"/>
                </a:cxn>
                <a:cxn ang="T8">
                  <a:pos x="T4" y="T5"/>
                </a:cxn>
              </a:cxnLst>
              <a:rect l="T9" t="T10" r="T11" b="T12"/>
              <a:pathLst>
                <a:path w="400" h="63">
                  <a:moveTo>
                    <a:pt x="0" y="63"/>
                  </a:moveTo>
                  <a:cubicBezTo>
                    <a:pt x="39" y="54"/>
                    <a:pt x="167" y="18"/>
                    <a:pt x="234" y="9"/>
                  </a:cubicBezTo>
                  <a:cubicBezTo>
                    <a:pt x="301" y="0"/>
                    <a:pt x="366" y="11"/>
                    <a:pt x="400" y="11"/>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23" name="Freeform 128"/>
            <p:cNvSpPr>
              <a:spLocks/>
            </p:cNvSpPr>
            <p:nvPr/>
          </p:nvSpPr>
          <p:spPr bwMode="auto">
            <a:xfrm rot="-558944">
              <a:off x="974" y="2083"/>
              <a:ext cx="1045" cy="1605"/>
            </a:xfrm>
            <a:custGeom>
              <a:avLst/>
              <a:gdLst>
                <a:gd name="T0" fmla="*/ 1035 w 1050"/>
                <a:gd name="T1" fmla="*/ 1573 h 1621"/>
                <a:gd name="T2" fmla="*/ 824 w 1050"/>
                <a:gd name="T3" fmla="*/ 1478 h 1621"/>
                <a:gd name="T4" fmla="*/ 683 w 1050"/>
                <a:gd name="T5" fmla="*/ 1352 h 1621"/>
                <a:gd name="T6" fmla="*/ 617 w 1050"/>
                <a:gd name="T7" fmla="*/ 1232 h 1621"/>
                <a:gd name="T8" fmla="*/ 593 w 1050"/>
                <a:gd name="T9" fmla="*/ 1098 h 1621"/>
                <a:gd name="T10" fmla="*/ 581 w 1050"/>
                <a:gd name="T11" fmla="*/ 874 h 1621"/>
                <a:gd name="T12" fmla="*/ 541 w 1050"/>
                <a:gd name="T13" fmla="*/ 500 h 1621"/>
                <a:gd name="T14" fmla="*/ 464 w 1050"/>
                <a:gd name="T15" fmla="*/ 231 h 1621"/>
                <a:gd name="T16" fmla="*/ 293 w 1050"/>
                <a:gd name="T17" fmla="*/ 37 h 1621"/>
                <a:gd name="T18" fmla="*/ 121 w 1050"/>
                <a:gd name="T19" fmla="*/ 13 h 1621"/>
                <a:gd name="T20" fmla="*/ 0 w 1050"/>
                <a:gd name="T21" fmla="*/ 50 h 16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50"/>
                <a:gd name="T34" fmla="*/ 0 h 1621"/>
                <a:gd name="T35" fmla="*/ 1050 w 1050"/>
                <a:gd name="T36" fmla="*/ 1621 h 16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50" h="1621">
                  <a:moveTo>
                    <a:pt x="1050" y="1621"/>
                  </a:moveTo>
                  <a:cubicBezTo>
                    <a:pt x="1014" y="1605"/>
                    <a:pt x="896" y="1561"/>
                    <a:pt x="836" y="1523"/>
                  </a:cubicBezTo>
                  <a:cubicBezTo>
                    <a:pt x="776" y="1485"/>
                    <a:pt x="727" y="1435"/>
                    <a:pt x="692" y="1393"/>
                  </a:cubicBezTo>
                  <a:cubicBezTo>
                    <a:pt x="657" y="1351"/>
                    <a:pt x="641" y="1313"/>
                    <a:pt x="626" y="1269"/>
                  </a:cubicBezTo>
                  <a:cubicBezTo>
                    <a:pt x="611" y="1225"/>
                    <a:pt x="608" y="1192"/>
                    <a:pt x="602" y="1131"/>
                  </a:cubicBezTo>
                  <a:cubicBezTo>
                    <a:pt x="596" y="1051"/>
                    <a:pt x="601" y="1003"/>
                    <a:pt x="590" y="901"/>
                  </a:cubicBezTo>
                  <a:cubicBezTo>
                    <a:pt x="581" y="798"/>
                    <a:pt x="570" y="626"/>
                    <a:pt x="550" y="515"/>
                  </a:cubicBezTo>
                  <a:cubicBezTo>
                    <a:pt x="530" y="404"/>
                    <a:pt x="512" y="317"/>
                    <a:pt x="470" y="237"/>
                  </a:cubicBezTo>
                  <a:cubicBezTo>
                    <a:pt x="428" y="157"/>
                    <a:pt x="354" y="74"/>
                    <a:pt x="296" y="37"/>
                  </a:cubicBezTo>
                  <a:cubicBezTo>
                    <a:pt x="238" y="0"/>
                    <a:pt x="173" y="10"/>
                    <a:pt x="124" y="13"/>
                  </a:cubicBezTo>
                  <a:cubicBezTo>
                    <a:pt x="75" y="16"/>
                    <a:pt x="26" y="45"/>
                    <a:pt x="0" y="53"/>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24" name="Freeform 129"/>
            <p:cNvSpPr>
              <a:spLocks/>
            </p:cNvSpPr>
            <p:nvPr/>
          </p:nvSpPr>
          <p:spPr bwMode="auto">
            <a:xfrm rot="-558944">
              <a:off x="869" y="2196"/>
              <a:ext cx="470" cy="240"/>
            </a:xfrm>
            <a:custGeom>
              <a:avLst/>
              <a:gdLst>
                <a:gd name="T0" fmla="*/ 466 w 472"/>
                <a:gd name="T1" fmla="*/ 236 h 242"/>
                <a:gd name="T2" fmla="*/ 362 w 472"/>
                <a:gd name="T3" fmla="*/ 95 h 242"/>
                <a:gd name="T4" fmla="*/ 231 w 472"/>
                <a:gd name="T5" fmla="*/ 14 h 242"/>
                <a:gd name="T6" fmla="*/ 98 w 472"/>
                <a:gd name="T7" fmla="*/ 16 h 242"/>
                <a:gd name="T8" fmla="*/ 0 w 472"/>
                <a:gd name="T9" fmla="*/ 50 h 242"/>
                <a:gd name="T10" fmla="*/ 0 60000 65536"/>
                <a:gd name="T11" fmla="*/ 0 60000 65536"/>
                <a:gd name="T12" fmla="*/ 0 60000 65536"/>
                <a:gd name="T13" fmla="*/ 0 60000 65536"/>
                <a:gd name="T14" fmla="*/ 0 60000 65536"/>
                <a:gd name="T15" fmla="*/ 0 w 472"/>
                <a:gd name="T16" fmla="*/ 0 h 242"/>
                <a:gd name="T17" fmla="*/ 472 w 472"/>
                <a:gd name="T18" fmla="*/ 242 h 242"/>
              </a:gdLst>
              <a:ahLst/>
              <a:cxnLst>
                <a:cxn ang="T10">
                  <a:pos x="T0" y="T1"/>
                </a:cxn>
                <a:cxn ang="T11">
                  <a:pos x="T2" y="T3"/>
                </a:cxn>
                <a:cxn ang="T12">
                  <a:pos x="T4" y="T5"/>
                </a:cxn>
                <a:cxn ang="T13">
                  <a:pos x="T6" y="T7"/>
                </a:cxn>
                <a:cxn ang="T14">
                  <a:pos x="T8" y="T9"/>
                </a:cxn>
              </a:cxnLst>
              <a:rect l="T15" t="T16" r="T17" b="T18"/>
              <a:pathLst>
                <a:path w="472" h="242">
                  <a:moveTo>
                    <a:pt x="472" y="242"/>
                  </a:moveTo>
                  <a:cubicBezTo>
                    <a:pt x="455" y="218"/>
                    <a:pt x="408" y="136"/>
                    <a:pt x="368" y="98"/>
                  </a:cubicBezTo>
                  <a:cubicBezTo>
                    <a:pt x="328" y="60"/>
                    <a:pt x="279" y="28"/>
                    <a:pt x="234" y="14"/>
                  </a:cubicBezTo>
                  <a:cubicBezTo>
                    <a:pt x="189" y="0"/>
                    <a:pt x="137" y="10"/>
                    <a:pt x="98" y="16"/>
                  </a:cubicBezTo>
                  <a:cubicBezTo>
                    <a:pt x="59" y="22"/>
                    <a:pt x="20" y="43"/>
                    <a:pt x="0" y="50"/>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25" name="Freeform 130"/>
            <p:cNvSpPr>
              <a:spLocks/>
            </p:cNvSpPr>
            <p:nvPr/>
          </p:nvSpPr>
          <p:spPr bwMode="auto">
            <a:xfrm rot="-558944">
              <a:off x="889" y="2118"/>
              <a:ext cx="139" cy="22"/>
            </a:xfrm>
            <a:custGeom>
              <a:avLst/>
              <a:gdLst>
                <a:gd name="T0" fmla="*/ 0 w 140"/>
                <a:gd name="T1" fmla="*/ 20 h 23"/>
                <a:gd name="T2" fmla="*/ 73 w 140"/>
                <a:gd name="T3" fmla="*/ 3 h 23"/>
                <a:gd name="T4" fmla="*/ 137 w 140"/>
                <a:gd name="T5" fmla="*/ 5 h 23"/>
                <a:gd name="T6" fmla="*/ 0 60000 65536"/>
                <a:gd name="T7" fmla="*/ 0 60000 65536"/>
                <a:gd name="T8" fmla="*/ 0 60000 65536"/>
                <a:gd name="T9" fmla="*/ 0 w 140"/>
                <a:gd name="T10" fmla="*/ 0 h 23"/>
                <a:gd name="T11" fmla="*/ 140 w 140"/>
                <a:gd name="T12" fmla="*/ 23 h 23"/>
              </a:gdLst>
              <a:ahLst/>
              <a:cxnLst>
                <a:cxn ang="T6">
                  <a:pos x="T0" y="T1"/>
                </a:cxn>
                <a:cxn ang="T7">
                  <a:pos x="T2" y="T3"/>
                </a:cxn>
                <a:cxn ang="T8">
                  <a:pos x="T4" y="T5"/>
                </a:cxn>
              </a:cxnLst>
              <a:rect l="T9" t="T10" r="T11" b="T12"/>
              <a:pathLst>
                <a:path w="140" h="23">
                  <a:moveTo>
                    <a:pt x="0" y="23"/>
                  </a:moveTo>
                  <a:cubicBezTo>
                    <a:pt x="12" y="20"/>
                    <a:pt x="53" y="6"/>
                    <a:pt x="76" y="3"/>
                  </a:cubicBezTo>
                  <a:cubicBezTo>
                    <a:pt x="99" y="0"/>
                    <a:pt x="127" y="5"/>
                    <a:pt x="140" y="5"/>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26" name="Freeform 131"/>
            <p:cNvSpPr>
              <a:spLocks/>
            </p:cNvSpPr>
            <p:nvPr/>
          </p:nvSpPr>
          <p:spPr bwMode="auto">
            <a:xfrm rot="-558944">
              <a:off x="1014" y="1951"/>
              <a:ext cx="1059" cy="1638"/>
            </a:xfrm>
            <a:custGeom>
              <a:avLst/>
              <a:gdLst>
                <a:gd name="T0" fmla="*/ 0 w 1064"/>
                <a:gd name="T1" fmla="*/ 52 h 1655"/>
                <a:gd name="T2" fmla="*/ 171 w 1064"/>
                <a:gd name="T3" fmla="*/ 41 h 1655"/>
                <a:gd name="T4" fmla="*/ 442 w 1064"/>
                <a:gd name="T5" fmla="*/ 292 h 1655"/>
                <a:gd name="T6" fmla="*/ 581 w 1064"/>
                <a:gd name="T7" fmla="*/ 749 h 1655"/>
                <a:gd name="T8" fmla="*/ 663 w 1064"/>
                <a:gd name="T9" fmla="*/ 1091 h 1655"/>
                <a:gd name="T10" fmla="*/ 772 w 1064"/>
                <a:gd name="T11" fmla="*/ 1357 h 1655"/>
                <a:gd name="T12" fmla="*/ 908 w 1064"/>
                <a:gd name="T13" fmla="*/ 1511 h 1655"/>
                <a:gd name="T14" fmla="*/ 1049 w 1064"/>
                <a:gd name="T15" fmla="*/ 1604 h 1655"/>
                <a:gd name="T16" fmla="*/ 0 60000 65536"/>
                <a:gd name="T17" fmla="*/ 0 60000 65536"/>
                <a:gd name="T18" fmla="*/ 0 60000 65536"/>
                <a:gd name="T19" fmla="*/ 0 60000 65536"/>
                <a:gd name="T20" fmla="*/ 0 60000 65536"/>
                <a:gd name="T21" fmla="*/ 0 60000 65536"/>
                <a:gd name="T22" fmla="*/ 0 60000 65536"/>
                <a:gd name="T23" fmla="*/ 0 60000 65536"/>
                <a:gd name="T24" fmla="*/ 0 w 1064"/>
                <a:gd name="T25" fmla="*/ 0 h 1655"/>
                <a:gd name="T26" fmla="*/ 1064 w 1064"/>
                <a:gd name="T27" fmla="*/ 1655 h 16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4" h="1655">
                  <a:moveTo>
                    <a:pt x="0" y="55"/>
                  </a:moveTo>
                  <a:cubicBezTo>
                    <a:pt x="29" y="53"/>
                    <a:pt x="99" y="0"/>
                    <a:pt x="174" y="41"/>
                  </a:cubicBezTo>
                  <a:cubicBezTo>
                    <a:pt x="249" y="82"/>
                    <a:pt x="379" y="179"/>
                    <a:pt x="448" y="301"/>
                  </a:cubicBezTo>
                  <a:cubicBezTo>
                    <a:pt x="517" y="423"/>
                    <a:pt x="553" y="636"/>
                    <a:pt x="590" y="773"/>
                  </a:cubicBezTo>
                  <a:cubicBezTo>
                    <a:pt x="627" y="910"/>
                    <a:pt x="640" y="1021"/>
                    <a:pt x="672" y="1125"/>
                  </a:cubicBezTo>
                  <a:cubicBezTo>
                    <a:pt x="704" y="1229"/>
                    <a:pt x="743" y="1327"/>
                    <a:pt x="784" y="1399"/>
                  </a:cubicBezTo>
                  <a:cubicBezTo>
                    <a:pt x="825" y="1471"/>
                    <a:pt x="874" y="1517"/>
                    <a:pt x="920" y="1559"/>
                  </a:cubicBezTo>
                  <a:cubicBezTo>
                    <a:pt x="966" y="1601"/>
                    <a:pt x="1034" y="1635"/>
                    <a:pt x="1064" y="1655"/>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27" name="Freeform 132"/>
            <p:cNvSpPr>
              <a:spLocks/>
            </p:cNvSpPr>
            <p:nvPr/>
          </p:nvSpPr>
          <p:spPr bwMode="auto">
            <a:xfrm rot="-558944">
              <a:off x="1609" y="2643"/>
              <a:ext cx="468" cy="948"/>
            </a:xfrm>
            <a:custGeom>
              <a:avLst/>
              <a:gdLst>
                <a:gd name="T0" fmla="*/ 0 w 470"/>
                <a:gd name="T1" fmla="*/ 0 h 958"/>
                <a:gd name="T2" fmla="*/ 129 w 470"/>
                <a:gd name="T3" fmla="*/ 548 h 958"/>
                <a:gd name="T4" fmla="*/ 269 w 470"/>
                <a:gd name="T5" fmla="*/ 793 h 958"/>
                <a:gd name="T6" fmla="*/ 464 w 470"/>
                <a:gd name="T7" fmla="*/ 928 h 958"/>
                <a:gd name="T8" fmla="*/ 0 60000 65536"/>
                <a:gd name="T9" fmla="*/ 0 60000 65536"/>
                <a:gd name="T10" fmla="*/ 0 60000 65536"/>
                <a:gd name="T11" fmla="*/ 0 60000 65536"/>
                <a:gd name="T12" fmla="*/ 0 w 470"/>
                <a:gd name="T13" fmla="*/ 0 h 958"/>
                <a:gd name="T14" fmla="*/ 470 w 470"/>
                <a:gd name="T15" fmla="*/ 958 h 958"/>
              </a:gdLst>
              <a:ahLst/>
              <a:cxnLst>
                <a:cxn ang="T8">
                  <a:pos x="T0" y="T1"/>
                </a:cxn>
                <a:cxn ang="T9">
                  <a:pos x="T2" y="T3"/>
                </a:cxn>
                <a:cxn ang="T10">
                  <a:pos x="T4" y="T5"/>
                </a:cxn>
                <a:cxn ang="T11">
                  <a:pos x="T6" y="T7"/>
                </a:cxn>
              </a:cxnLst>
              <a:rect l="T12" t="T13" r="T14" b="T15"/>
              <a:pathLst>
                <a:path w="470" h="958">
                  <a:moveTo>
                    <a:pt x="0" y="0"/>
                  </a:moveTo>
                  <a:cubicBezTo>
                    <a:pt x="22" y="94"/>
                    <a:pt x="87" y="430"/>
                    <a:pt x="132" y="566"/>
                  </a:cubicBezTo>
                  <a:cubicBezTo>
                    <a:pt x="177" y="702"/>
                    <a:pt x="216" y="753"/>
                    <a:pt x="272" y="818"/>
                  </a:cubicBezTo>
                  <a:cubicBezTo>
                    <a:pt x="328" y="883"/>
                    <a:pt x="429" y="929"/>
                    <a:pt x="470" y="958"/>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28" name="Freeform 133"/>
            <p:cNvSpPr>
              <a:spLocks/>
            </p:cNvSpPr>
            <p:nvPr/>
          </p:nvSpPr>
          <p:spPr bwMode="auto">
            <a:xfrm rot="-558944">
              <a:off x="1658" y="2836"/>
              <a:ext cx="321" cy="699"/>
            </a:xfrm>
            <a:custGeom>
              <a:avLst/>
              <a:gdLst>
                <a:gd name="T0" fmla="*/ 0 w 322"/>
                <a:gd name="T1" fmla="*/ 0 h 706"/>
                <a:gd name="T2" fmla="*/ 48 w 322"/>
                <a:gd name="T3" fmla="*/ 420 h 706"/>
                <a:gd name="T4" fmla="*/ 154 w 322"/>
                <a:gd name="T5" fmla="*/ 608 h 706"/>
                <a:gd name="T6" fmla="*/ 319 w 322"/>
                <a:gd name="T7" fmla="*/ 685 h 706"/>
                <a:gd name="T8" fmla="*/ 0 60000 65536"/>
                <a:gd name="T9" fmla="*/ 0 60000 65536"/>
                <a:gd name="T10" fmla="*/ 0 60000 65536"/>
                <a:gd name="T11" fmla="*/ 0 60000 65536"/>
                <a:gd name="T12" fmla="*/ 0 w 322"/>
                <a:gd name="T13" fmla="*/ 0 h 706"/>
                <a:gd name="T14" fmla="*/ 322 w 322"/>
                <a:gd name="T15" fmla="*/ 706 h 706"/>
              </a:gdLst>
              <a:ahLst/>
              <a:cxnLst>
                <a:cxn ang="T8">
                  <a:pos x="T0" y="T1"/>
                </a:cxn>
                <a:cxn ang="T9">
                  <a:pos x="T2" y="T3"/>
                </a:cxn>
                <a:cxn ang="T10">
                  <a:pos x="T4" y="T5"/>
                </a:cxn>
                <a:cxn ang="T11">
                  <a:pos x="T6" y="T7"/>
                </a:cxn>
              </a:cxnLst>
              <a:rect l="T12" t="T13" r="T14" b="T15"/>
              <a:pathLst>
                <a:path w="322" h="706">
                  <a:moveTo>
                    <a:pt x="0" y="0"/>
                  </a:moveTo>
                  <a:cubicBezTo>
                    <a:pt x="8" y="72"/>
                    <a:pt x="22" y="328"/>
                    <a:pt x="48" y="432"/>
                  </a:cubicBezTo>
                  <a:cubicBezTo>
                    <a:pt x="74" y="536"/>
                    <a:pt x="108" y="580"/>
                    <a:pt x="154" y="626"/>
                  </a:cubicBezTo>
                  <a:cubicBezTo>
                    <a:pt x="200" y="672"/>
                    <a:pt x="287" y="689"/>
                    <a:pt x="322" y="706"/>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29" name="Freeform 134"/>
            <p:cNvSpPr>
              <a:spLocks/>
            </p:cNvSpPr>
            <p:nvPr/>
          </p:nvSpPr>
          <p:spPr bwMode="auto">
            <a:xfrm rot="-558944">
              <a:off x="1026" y="1904"/>
              <a:ext cx="1046" cy="1514"/>
            </a:xfrm>
            <a:custGeom>
              <a:avLst/>
              <a:gdLst>
                <a:gd name="T0" fmla="*/ 0 w 1051"/>
                <a:gd name="T1" fmla="*/ 48 h 1530"/>
                <a:gd name="T2" fmla="*/ 149 w 1051"/>
                <a:gd name="T3" fmla="*/ 33 h 1530"/>
                <a:gd name="T4" fmla="*/ 418 w 1051"/>
                <a:gd name="T5" fmla="*/ 240 h 1530"/>
                <a:gd name="T6" fmla="*/ 577 w 1051"/>
                <a:gd name="T7" fmla="*/ 555 h 1530"/>
                <a:gd name="T8" fmla="*/ 673 w 1051"/>
                <a:gd name="T9" fmla="*/ 796 h 1530"/>
                <a:gd name="T10" fmla="*/ 762 w 1051"/>
                <a:gd name="T11" fmla="*/ 982 h 1530"/>
                <a:gd name="T12" fmla="*/ 860 w 1051"/>
                <a:gd name="T13" fmla="*/ 1206 h 1530"/>
                <a:gd name="T14" fmla="*/ 906 w 1051"/>
                <a:gd name="T15" fmla="*/ 1343 h 1530"/>
                <a:gd name="T16" fmla="*/ 1036 w 1051"/>
                <a:gd name="T17" fmla="*/ 1482 h 15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1"/>
                <a:gd name="T28" fmla="*/ 0 h 1530"/>
                <a:gd name="T29" fmla="*/ 1051 w 1051"/>
                <a:gd name="T30" fmla="*/ 1530 h 15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1" h="1530">
                  <a:moveTo>
                    <a:pt x="0" y="51"/>
                  </a:moveTo>
                  <a:cubicBezTo>
                    <a:pt x="25" y="48"/>
                    <a:pt x="81" y="0"/>
                    <a:pt x="152" y="33"/>
                  </a:cubicBezTo>
                  <a:cubicBezTo>
                    <a:pt x="223" y="66"/>
                    <a:pt x="352" y="159"/>
                    <a:pt x="424" y="249"/>
                  </a:cubicBezTo>
                  <a:cubicBezTo>
                    <a:pt x="496" y="339"/>
                    <a:pt x="543" y="478"/>
                    <a:pt x="586" y="573"/>
                  </a:cubicBezTo>
                  <a:cubicBezTo>
                    <a:pt x="629" y="668"/>
                    <a:pt x="651" y="748"/>
                    <a:pt x="682" y="821"/>
                  </a:cubicBezTo>
                  <a:cubicBezTo>
                    <a:pt x="713" y="894"/>
                    <a:pt x="742" y="942"/>
                    <a:pt x="774" y="1013"/>
                  </a:cubicBezTo>
                  <a:cubicBezTo>
                    <a:pt x="806" y="1084"/>
                    <a:pt x="848" y="1183"/>
                    <a:pt x="872" y="1245"/>
                  </a:cubicBezTo>
                  <a:cubicBezTo>
                    <a:pt x="896" y="1307"/>
                    <a:pt x="888" y="1338"/>
                    <a:pt x="918" y="1385"/>
                  </a:cubicBezTo>
                  <a:cubicBezTo>
                    <a:pt x="948" y="1432"/>
                    <a:pt x="1023" y="1500"/>
                    <a:pt x="1051" y="1530"/>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30" name="Freeform 135"/>
            <p:cNvSpPr>
              <a:spLocks/>
            </p:cNvSpPr>
            <p:nvPr/>
          </p:nvSpPr>
          <p:spPr bwMode="auto">
            <a:xfrm rot="-558944">
              <a:off x="1588" y="2368"/>
              <a:ext cx="504" cy="1084"/>
            </a:xfrm>
            <a:custGeom>
              <a:avLst/>
              <a:gdLst>
                <a:gd name="T0" fmla="*/ 0 w 506"/>
                <a:gd name="T1" fmla="*/ 0 h 1096"/>
                <a:gd name="T2" fmla="*/ 82 w 506"/>
                <a:gd name="T3" fmla="*/ 257 h 1096"/>
                <a:gd name="T4" fmla="*/ 135 w 506"/>
                <a:gd name="T5" fmla="*/ 492 h 1096"/>
                <a:gd name="T6" fmla="*/ 269 w 506"/>
                <a:gd name="T7" fmla="*/ 819 h 1096"/>
                <a:gd name="T8" fmla="*/ 400 w 506"/>
                <a:gd name="T9" fmla="*/ 985 h 1096"/>
                <a:gd name="T10" fmla="*/ 500 w 506"/>
                <a:gd name="T11" fmla="*/ 1060 h 1096"/>
                <a:gd name="T12" fmla="*/ 0 60000 65536"/>
                <a:gd name="T13" fmla="*/ 0 60000 65536"/>
                <a:gd name="T14" fmla="*/ 0 60000 65536"/>
                <a:gd name="T15" fmla="*/ 0 60000 65536"/>
                <a:gd name="T16" fmla="*/ 0 60000 65536"/>
                <a:gd name="T17" fmla="*/ 0 60000 65536"/>
                <a:gd name="T18" fmla="*/ 0 w 506"/>
                <a:gd name="T19" fmla="*/ 0 h 1096"/>
                <a:gd name="T20" fmla="*/ 506 w 506"/>
                <a:gd name="T21" fmla="*/ 1096 h 1096"/>
              </a:gdLst>
              <a:ahLst/>
              <a:cxnLst>
                <a:cxn ang="T12">
                  <a:pos x="T0" y="T1"/>
                </a:cxn>
                <a:cxn ang="T13">
                  <a:pos x="T2" y="T3"/>
                </a:cxn>
                <a:cxn ang="T14">
                  <a:pos x="T4" y="T5"/>
                </a:cxn>
                <a:cxn ang="T15">
                  <a:pos x="T6" y="T7"/>
                </a:cxn>
                <a:cxn ang="T16">
                  <a:pos x="T8" y="T9"/>
                </a:cxn>
                <a:cxn ang="T17">
                  <a:pos x="T10" y="T11"/>
                </a:cxn>
              </a:cxnLst>
              <a:rect l="T18" t="T19" r="T20" b="T21"/>
              <a:pathLst>
                <a:path w="506" h="1096">
                  <a:moveTo>
                    <a:pt x="0" y="0"/>
                  </a:moveTo>
                  <a:cubicBezTo>
                    <a:pt x="14" y="44"/>
                    <a:pt x="59" y="181"/>
                    <a:pt x="82" y="266"/>
                  </a:cubicBezTo>
                  <a:cubicBezTo>
                    <a:pt x="105" y="351"/>
                    <a:pt x="106" y="411"/>
                    <a:pt x="138" y="508"/>
                  </a:cubicBezTo>
                  <a:cubicBezTo>
                    <a:pt x="170" y="605"/>
                    <a:pt x="227" y="761"/>
                    <a:pt x="272" y="846"/>
                  </a:cubicBezTo>
                  <a:cubicBezTo>
                    <a:pt x="317" y="931"/>
                    <a:pt x="367" y="976"/>
                    <a:pt x="406" y="1018"/>
                  </a:cubicBezTo>
                  <a:cubicBezTo>
                    <a:pt x="445" y="1060"/>
                    <a:pt x="485" y="1080"/>
                    <a:pt x="506" y="1096"/>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31" name="Freeform 136"/>
            <p:cNvSpPr>
              <a:spLocks/>
            </p:cNvSpPr>
            <p:nvPr/>
          </p:nvSpPr>
          <p:spPr bwMode="auto">
            <a:xfrm rot="-558944">
              <a:off x="1735" y="2712"/>
              <a:ext cx="199" cy="579"/>
            </a:xfrm>
            <a:custGeom>
              <a:avLst/>
              <a:gdLst>
                <a:gd name="T0" fmla="*/ 0 w 200"/>
                <a:gd name="T1" fmla="*/ 0 h 585"/>
                <a:gd name="T2" fmla="*/ 78 w 200"/>
                <a:gd name="T3" fmla="*/ 186 h 585"/>
                <a:gd name="T4" fmla="*/ 171 w 200"/>
                <a:gd name="T5" fmla="*/ 444 h 585"/>
                <a:gd name="T6" fmla="*/ 197 w 200"/>
                <a:gd name="T7" fmla="*/ 567 h 585"/>
                <a:gd name="T8" fmla="*/ 0 60000 65536"/>
                <a:gd name="T9" fmla="*/ 0 60000 65536"/>
                <a:gd name="T10" fmla="*/ 0 60000 65536"/>
                <a:gd name="T11" fmla="*/ 0 60000 65536"/>
                <a:gd name="T12" fmla="*/ 0 w 200"/>
                <a:gd name="T13" fmla="*/ 0 h 585"/>
                <a:gd name="T14" fmla="*/ 200 w 200"/>
                <a:gd name="T15" fmla="*/ 585 h 585"/>
              </a:gdLst>
              <a:ahLst/>
              <a:cxnLst>
                <a:cxn ang="T8">
                  <a:pos x="T0" y="T1"/>
                </a:cxn>
                <a:cxn ang="T9">
                  <a:pos x="T2" y="T3"/>
                </a:cxn>
                <a:cxn ang="T10">
                  <a:pos x="T4" y="T5"/>
                </a:cxn>
                <a:cxn ang="T11">
                  <a:pos x="T6" y="T7"/>
                </a:cxn>
              </a:cxnLst>
              <a:rect l="T12" t="T13" r="T14" b="T15"/>
              <a:pathLst>
                <a:path w="200" h="585">
                  <a:moveTo>
                    <a:pt x="0" y="0"/>
                  </a:moveTo>
                  <a:cubicBezTo>
                    <a:pt x="13" y="32"/>
                    <a:pt x="49" y="116"/>
                    <a:pt x="78" y="192"/>
                  </a:cubicBezTo>
                  <a:cubicBezTo>
                    <a:pt x="107" y="268"/>
                    <a:pt x="154" y="394"/>
                    <a:pt x="174" y="459"/>
                  </a:cubicBezTo>
                  <a:cubicBezTo>
                    <a:pt x="194" y="524"/>
                    <a:pt x="195" y="559"/>
                    <a:pt x="200" y="585"/>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32" name="Freeform 137"/>
            <p:cNvSpPr>
              <a:spLocks/>
            </p:cNvSpPr>
            <p:nvPr/>
          </p:nvSpPr>
          <p:spPr bwMode="auto">
            <a:xfrm>
              <a:off x="972" y="1943"/>
              <a:ext cx="1188" cy="1264"/>
            </a:xfrm>
            <a:custGeom>
              <a:avLst/>
              <a:gdLst>
                <a:gd name="T0" fmla="*/ 0 w 1188"/>
                <a:gd name="T1" fmla="*/ 10 h 1264"/>
                <a:gd name="T2" fmla="*/ 129 w 1188"/>
                <a:gd name="T3" fmla="*/ 10 h 1264"/>
                <a:gd name="T4" fmla="*/ 264 w 1188"/>
                <a:gd name="T5" fmla="*/ 72 h 1264"/>
                <a:gd name="T6" fmla="*/ 408 w 1188"/>
                <a:gd name="T7" fmla="*/ 155 h 1264"/>
                <a:gd name="T8" fmla="*/ 634 w 1188"/>
                <a:gd name="T9" fmla="*/ 444 h 1264"/>
                <a:gd name="T10" fmla="*/ 687 w 1188"/>
                <a:gd name="T11" fmla="*/ 544 h 1264"/>
                <a:gd name="T12" fmla="*/ 735 w 1188"/>
                <a:gd name="T13" fmla="*/ 643 h 1264"/>
                <a:gd name="T14" fmla="*/ 812 w 1188"/>
                <a:gd name="T15" fmla="*/ 744 h 1264"/>
                <a:gd name="T16" fmla="*/ 860 w 1188"/>
                <a:gd name="T17" fmla="*/ 792 h 1264"/>
                <a:gd name="T18" fmla="*/ 1001 w 1188"/>
                <a:gd name="T19" fmla="*/ 996 h 1264"/>
                <a:gd name="T20" fmla="*/ 1116 w 1188"/>
                <a:gd name="T21" fmla="*/ 1184 h 1264"/>
                <a:gd name="T22" fmla="*/ 1188 w 1188"/>
                <a:gd name="T23" fmla="*/ 1264 h 12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88"/>
                <a:gd name="T37" fmla="*/ 0 h 1264"/>
                <a:gd name="T38" fmla="*/ 1188 w 1188"/>
                <a:gd name="T39" fmla="*/ 1264 h 12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88" h="1264">
                  <a:moveTo>
                    <a:pt x="0" y="10"/>
                  </a:moveTo>
                  <a:cubicBezTo>
                    <a:pt x="21" y="10"/>
                    <a:pt x="85" y="0"/>
                    <a:pt x="129" y="10"/>
                  </a:cubicBezTo>
                  <a:cubicBezTo>
                    <a:pt x="173" y="20"/>
                    <a:pt x="218" y="48"/>
                    <a:pt x="264" y="72"/>
                  </a:cubicBezTo>
                  <a:cubicBezTo>
                    <a:pt x="310" y="96"/>
                    <a:pt x="347" y="93"/>
                    <a:pt x="408" y="155"/>
                  </a:cubicBezTo>
                  <a:cubicBezTo>
                    <a:pt x="470" y="217"/>
                    <a:pt x="587" y="379"/>
                    <a:pt x="634" y="444"/>
                  </a:cubicBezTo>
                  <a:cubicBezTo>
                    <a:pt x="681" y="509"/>
                    <a:pt x="670" y="511"/>
                    <a:pt x="687" y="544"/>
                  </a:cubicBezTo>
                  <a:cubicBezTo>
                    <a:pt x="704" y="577"/>
                    <a:pt x="714" y="610"/>
                    <a:pt x="735" y="643"/>
                  </a:cubicBezTo>
                  <a:cubicBezTo>
                    <a:pt x="756" y="676"/>
                    <a:pt x="791" y="719"/>
                    <a:pt x="812" y="744"/>
                  </a:cubicBezTo>
                  <a:cubicBezTo>
                    <a:pt x="833" y="769"/>
                    <a:pt x="829" y="751"/>
                    <a:pt x="860" y="792"/>
                  </a:cubicBezTo>
                  <a:cubicBezTo>
                    <a:pt x="892" y="835"/>
                    <a:pt x="958" y="931"/>
                    <a:pt x="1001" y="996"/>
                  </a:cubicBezTo>
                  <a:cubicBezTo>
                    <a:pt x="1043" y="1061"/>
                    <a:pt x="1084" y="1139"/>
                    <a:pt x="1116" y="1184"/>
                  </a:cubicBezTo>
                  <a:cubicBezTo>
                    <a:pt x="1148" y="1228"/>
                    <a:pt x="1173" y="1248"/>
                    <a:pt x="1188" y="1264"/>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33" name="Freeform 138"/>
            <p:cNvSpPr>
              <a:spLocks/>
            </p:cNvSpPr>
            <p:nvPr/>
          </p:nvSpPr>
          <p:spPr bwMode="auto">
            <a:xfrm rot="-558944">
              <a:off x="1723" y="2454"/>
              <a:ext cx="70" cy="265"/>
            </a:xfrm>
            <a:custGeom>
              <a:avLst/>
              <a:gdLst>
                <a:gd name="T0" fmla="*/ 70 w 70"/>
                <a:gd name="T1" fmla="*/ 259 h 268"/>
                <a:gd name="T2" fmla="*/ 62 w 70"/>
                <a:gd name="T3" fmla="*/ 188 h 268"/>
                <a:gd name="T4" fmla="*/ 30 w 70"/>
                <a:gd name="T5" fmla="*/ 95 h 268"/>
                <a:gd name="T6" fmla="*/ 0 w 70"/>
                <a:gd name="T7" fmla="*/ 0 h 268"/>
                <a:gd name="T8" fmla="*/ 0 60000 65536"/>
                <a:gd name="T9" fmla="*/ 0 60000 65536"/>
                <a:gd name="T10" fmla="*/ 0 60000 65536"/>
                <a:gd name="T11" fmla="*/ 0 60000 65536"/>
                <a:gd name="T12" fmla="*/ 0 w 70"/>
                <a:gd name="T13" fmla="*/ 0 h 268"/>
                <a:gd name="T14" fmla="*/ 70 w 70"/>
                <a:gd name="T15" fmla="*/ 268 h 268"/>
              </a:gdLst>
              <a:ahLst/>
              <a:cxnLst>
                <a:cxn ang="T8">
                  <a:pos x="T0" y="T1"/>
                </a:cxn>
                <a:cxn ang="T9">
                  <a:pos x="T2" y="T3"/>
                </a:cxn>
                <a:cxn ang="T10">
                  <a:pos x="T4" y="T5"/>
                </a:cxn>
                <a:cxn ang="T11">
                  <a:pos x="T6" y="T7"/>
                </a:cxn>
              </a:cxnLst>
              <a:rect l="T12" t="T13" r="T14" b="T15"/>
              <a:pathLst>
                <a:path w="70" h="268">
                  <a:moveTo>
                    <a:pt x="70" y="268"/>
                  </a:moveTo>
                  <a:cubicBezTo>
                    <a:pt x="69" y="256"/>
                    <a:pt x="69" y="222"/>
                    <a:pt x="62" y="194"/>
                  </a:cubicBezTo>
                  <a:cubicBezTo>
                    <a:pt x="55" y="166"/>
                    <a:pt x="40" y="130"/>
                    <a:pt x="30" y="98"/>
                  </a:cubicBezTo>
                  <a:cubicBezTo>
                    <a:pt x="20" y="66"/>
                    <a:pt x="6" y="20"/>
                    <a:pt x="0" y="0"/>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34" name="Freeform 139"/>
            <p:cNvSpPr>
              <a:spLocks/>
            </p:cNvSpPr>
            <p:nvPr/>
          </p:nvSpPr>
          <p:spPr bwMode="auto">
            <a:xfrm rot="-558944">
              <a:off x="1024" y="1857"/>
              <a:ext cx="307" cy="235"/>
            </a:xfrm>
            <a:custGeom>
              <a:avLst/>
              <a:gdLst>
                <a:gd name="T0" fmla="*/ 305 w 308"/>
                <a:gd name="T1" fmla="*/ 229 h 238"/>
                <a:gd name="T2" fmla="*/ 235 w 308"/>
                <a:gd name="T3" fmla="*/ 118 h 238"/>
                <a:gd name="T4" fmla="*/ 159 w 308"/>
                <a:gd name="T5" fmla="*/ 41 h 238"/>
                <a:gd name="T6" fmla="*/ 0 w 308"/>
                <a:gd name="T7" fmla="*/ 0 h 238"/>
                <a:gd name="T8" fmla="*/ 0 60000 65536"/>
                <a:gd name="T9" fmla="*/ 0 60000 65536"/>
                <a:gd name="T10" fmla="*/ 0 60000 65536"/>
                <a:gd name="T11" fmla="*/ 0 60000 65536"/>
                <a:gd name="T12" fmla="*/ 0 w 308"/>
                <a:gd name="T13" fmla="*/ 0 h 238"/>
                <a:gd name="T14" fmla="*/ 308 w 308"/>
                <a:gd name="T15" fmla="*/ 238 h 238"/>
              </a:gdLst>
              <a:ahLst/>
              <a:cxnLst>
                <a:cxn ang="T8">
                  <a:pos x="T0" y="T1"/>
                </a:cxn>
                <a:cxn ang="T9">
                  <a:pos x="T2" y="T3"/>
                </a:cxn>
                <a:cxn ang="T10">
                  <a:pos x="T4" y="T5"/>
                </a:cxn>
                <a:cxn ang="T11">
                  <a:pos x="T6" y="T7"/>
                </a:cxn>
              </a:cxnLst>
              <a:rect l="T12" t="T13" r="T14" b="T15"/>
              <a:pathLst>
                <a:path w="308" h="238">
                  <a:moveTo>
                    <a:pt x="308" y="238"/>
                  </a:moveTo>
                  <a:cubicBezTo>
                    <a:pt x="296" y="219"/>
                    <a:pt x="262" y="156"/>
                    <a:pt x="238" y="124"/>
                  </a:cubicBezTo>
                  <a:cubicBezTo>
                    <a:pt x="214" y="92"/>
                    <a:pt x="202" y="65"/>
                    <a:pt x="162" y="44"/>
                  </a:cubicBezTo>
                  <a:cubicBezTo>
                    <a:pt x="122" y="23"/>
                    <a:pt x="34" y="9"/>
                    <a:pt x="0" y="0"/>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35" name="Freeform 140"/>
            <p:cNvSpPr>
              <a:spLocks/>
            </p:cNvSpPr>
            <p:nvPr/>
          </p:nvSpPr>
          <p:spPr bwMode="auto">
            <a:xfrm rot="-558944">
              <a:off x="1382" y="1870"/>
              <a:ext cx="663" cy="1249"/>
            </a:xfrm>
            <a:custGeom>
              <a:avLst/>
              <a:gdLst>
                <a:gd name="T0" fmla="*/ 0 w 666"/>
                <a:gd name="T1" fmla="*/ 0 h 1262"/>
                <a:gd name="T2" fmla="*/ 163 w 666"/>
                <a:gd name="T3" fmla="*/ 204 h 1262"/>
                <a:gd name="T4" fmla="*/ 340 w 666"/>
                <a:gd name="T5" fmla="*/ 532 h 1262"/>
                <a:gd name="T6" fmla="*/ 434 w 666"/>
                <a:gd name="T7" fmla="*/ 752 h 1262"/>
                <a:gd name="T8" fmla="*/ 480 w 666"/>
                <a:gd name="T9" fmla="*/ 871 h 1262"/>
                <a:gd name="T10" fmla="*/ 657 w 666"/>
                <a:gd name="T11" fmla="*/ 1223 h 1262"/>
                <a:gd name="T12" fmla="*/ 0 60000 65536"/>
                <a:gd name="T13" fmla="*/ 0 60000 65536"/>
                <a:gd name="T14" fmla="*/ 0 60000 65536"/>
                <a:gd name="T15" fmla="*/ 0 60000 65536"/>
                <a:gd name="T16" fmla="*/ 0 60000 65536"/>
                <a:gd name="T17" fmla="*/ 0 60000 65536"/>
                <a:gd name="T18" fmla="*/ 0 w 666"/>
                <a:gd name="T19" fmla="*/ 0 h 1262"/>
                <a:gd name="T20" fmla="*/ 666 w 666"/>
                <a:gd name="T21" fmla="*/ 1262 h 1262"/>
              </a:gdLst>
              <a:ahLst/>
              <a:cxnLst>
                <a:cxn ang="T12">
                  <a:pos x="T0" y="T1"/>
                </a:cxn>
                <a:cxn ang="T13">
                  <a:pos x="T2" y="T3"/>
                </a:cxn>
                <a:cxn ang="T14">
                  <a:pos x="T4" y="T5"/>
                </a:cxn>
                <a:cxn ang="T15">
                  <a:pos x="T6" y="T7"/>
                </a:cxn>
                <a:cxn ang="T16">
                  <a:pos x="T8" y="T9"/>
                </a:cxn>
                <a:cxn ang="T17">
                  <a:pos x="T10" y="T11"/>
                </a:cxn>
              </a:cxnLst>
              <a:rect l="T18" t="T19" r="T20" b="T21"/>
              <a:pathLst>
                <a:path w="666" h="1262">
                  <a:moveTo>
                    <a:pt x="0" y="0"/>
                  </a:moveTo>
                  <a:cubicBezTo>
                    <a:pt x="28" y="35"/>
                    <a:pt x="108" y="118"/>
                    <a:pt x="166" y="210"/>
                  </a:cubicBezTo>
                  <a:cubicBezTo>
                    <a:pt x="224" y="302"/>
                    <a:pt x="300" y="456"/>
                    <a:pt x="346" y="550"/>
                  </a:cubicBezTo>
                  <a:cubicBezTo>
                    <a:pt x="392" y="644"/>
                    <a:pt x="417" y="718"/>
                    <a:pt x="440" y="776"/>
                  </a:cubicBezTo>
                  <a:cubicBezTo>
                    <a:pt x="463" y="834"/>
                    <a:pt x="448" y="817"/>
                    <a:pt x="486" y="898"/>
                  </a:cubicBezTo>
                  <a:cubicBezTo>
                    <a:pt x="524" y="979"/>
                    <a:pt x="629" y="1186"/>
                    <a:pt x="666" y="1262"/>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36" name="Freeform 141"/>
            <p:cNvSpPr>
              <a:spLocks/>
            </p:cNvSpPr>
            <p:nvPr/>
          </p:nvSpPr>
          <p:spPr bwMode="auto">
            <a:xfrm rot="-558944">
              <a:off x="1141" y="1741"/>
              <a:ext cx="942" cy="1329"/>
            </a:xfrm>
            <a:custGeom>
              <a:avLst/>
              <a:gdLst>
                <a:gd name="T0" fmla="*/ 0 w 946"/>
                <a:gd name="T1" fmla="*/ 0 h 1342"/>
                <a:gd name="T2" fmla="*/ 203 w 946"/>
                <a:gd name="T3" fmla="*/ 73 h 1342"/>
                <a:gd name="T4" fmla="*/ 442 w 946"/>
                <a:gd name="T5" fmla="*/ 319 h 1342"/>
                <a:gd name="T6" fmla="*/ 621 w 946"/>
                <a:gd name="T7" fmla="*/ 677 h 1342"/>
                <a:gd name="T8" fmla="*/ 717 w 946"/>
                <a:gd name="T9" fmla="*/ 911 h 1342"/>
                <a:gd name="T10" fmla="*/ 860 w 946"/>
                <a:gd name="T11" fmla="*/ 1186 h 1342"/>
                <a:gd name="T12" fmla="*/ 934 w 946"/>
                <a:gd name="T13" fmla="*/ 1303 h 1342"/>
                <a:gd name="T14" fmla="*/ 0 60000 65536"/>
                <a:gd name="T15" fmla="*/ 0 60000 65536"/>
                <a:gd name="T16" fmla="*/ 0 60000 65536"/>
                <a:gd name="T17" fmla="*/ 0 60000 65536"/>
                <a:gd name="T18" fmla="*/ 0 60000 65536"/>
                <a:gd name="T19" fmla="*/ 0 60000 65536"/>
                <a:gd name="T20" fmla="*/ 0 60000 65536"/>
                <a:gd name="T21" fmla="*/ 0 w 946"/>
                <a:gd name="T22" fmla="*/ 0 h 1342"/>
                <a:gd name="T23" fmla="*/ 946 w 946"/>
                <a:gd name="T24" fmla="*/ 1342 h 13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6" h="1342">
                  <a:moveTo>
                    <a:pt x="0" y="0"/>
                  </a:moveTo>
                  <a:cubicBezTo>
                    <a:pt x="34" y="13"/>
                    <a:pt x="131" y="21"/>
                    <a:pt x="206" y="76"/>
                  </a:cubicBezTo>
                  <a:cubicBezTo>
                    <a:pt x="281" y="131"/>
                    <a:pt x="377" y="224"/>
                    <a:pt x="448" y="328"/>
                  </a:cubicBezTo>
                  <a:cubicBezTo>
                    <a:pt x="519" y="432"/>
                    <a:pt x="584" y="597"/>
                    <a:pt x="630" y="698"/>
                  </a:cubicBezTo>
                  <a:cubicBezTo>
                    <a:pt x="676" y="799"/>
                    <a:pt x="686" y="851"/>
                    <a:pt x="726" y="938"/>
                  </a:cubicBezTo>
                  <a:cubicBezTo>
                    <a:pt x="766" y="1025"/>
                    <a:pt x="835" y="1155"/>
                    <a:pt x="872" y="1222"/>
                  </a:cubicBezTo>
                  <a:cubicBezTo>
                    <a:pt x="909" y="1289"/>
                    <a:pt x="931" y="1317"/>
                    <a:pt x="946" y="1342"/>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37" name="Freeform 142"/>
            <p:cNvSpPr>
              <a:spLocks/>
            </p:cNvSpPr>
            <p:nvPr/>
          </p:nvSpPr>
          <p:spPr bwMode="auto">
            <a:xfrm rot="-558944">
              <a:off x="1198" y="1682"/>
              <a:ext cx="906" cy="1279"/>
            </a:xfrm>
            <a:custGeom>
              <a:avLst/>
              <a:gdLst>
                <a:gd name="T0" fmla="*/ 898 w 910"/>
                <a:gd name="T1" fmla="*/ 1253 h 1292"/>
                <a:gd name="T2" fmla="*/ 787 w 910"/>
                <a:gd name="T3" fmla="*/ 1075 h 1292"/>
                <a:gd name="T4" fmla="*/ 681 w 910"/>
                <a:gd name="T5" fmla="*/ 897 h 1292"/>
                <a:gd name="T6" fmla="*/ 631 w 910"/>
                <a:gd name="T7" fmla="*/ 724 h 1292"/>
                <a:gd name="T8" fmla="*/ 398 w 910"/>
                <a:gd name="T9" fmla="*/ 309 h 1292"/>
                <a:gd name="T10" fmla="*/ 153 w 910"/>
                <a:gd name="T11" fmla="*/ 59 h 1292"/>
                <a:gd name="T12" fmla="*/ 0 w 910"/>
                <a:gd name="T13" fmla="*/ 0 h 1292"/>
                <a:gd name="T14" fmla="*/ 0 60000 65536"/>
                <a:gd name="T15" fmla="*/ 0 60000 65536"/>
                <a:gd name="T16" fmla="*/ 0 60000 65536"/>
                <a:gd name="T17" fmla="*/ 0 60000 65536"/>
                <a:gd name="T18" fmla="*/ 0 60000 65536"/>
                <a:gd name="T19" fmla="*/ 0 60000 65536"/>
                <a:gd name="T20" fmla="*/ 0 60000 65536"/>
                <a:gd name="T21" fmla="*/ 0 w 910"/>
                <a:gd name="T22" fmla="*/ 0 h 1292"/>
                <a:gd name="T23" fmla="*/ 910 w 910"/>
                <a:gd name="T24" fmla="*/ 1292 h 12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0" h="1292">
                  <a:moveTo>
                    <a:pt x="910" y="1292"/>
                  </a:moveTo>
                  <a:cubicBezTo>
                    <a:pt x="891" y="1261"/>
                    <a:pt x="833" y="1169"/>
                    <a:pt x="796" y="1108"/>
                  </a:cubicBezTo>
                  <a:cubicBezTo>
                    <a:pt x="759" y="1047"/>
                    <a:pt x="716" y="984"/>
                    <a:pt x="690" y="924"/>
                  </a:cubicBezTo>
                  <a:cubicBezTo>
                    <a:pt x="664" y="864"/>
                    <a:pt x="688" y="847"/>
                    <a:pt x="640" y="746"/>
                  </a:cubicBezTo>
                  <a:cubicBezTo>
                    <a:pt x="592" y="645"/>
                    <a:pt x="485" y="432"/>
                    <a:pt x="404" y="318"/>
                  </a:cubicBezTo>
                  <a:cubicBezTo>
                    <a:pt x="323" y="204"/>
                    <a:pt x="223" y="115"/>
                    <a:pt x="156" y="62"/>
                  </a:cubicBezTo>
                  <a:cubicBezTo>
                    <a:pt x="89" y="9"/>
                    <a:pt x="32" y="13"/>
                    <a:pt x="0" y="0"/>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38" name="Freeform 143"/>
            <p:cNvSpPr>
              <a:spLocks/>
            </p:cNvSpPr>
            <p:nvPr/>
          </p:nvSpPr>
          <p:spPr bwMode="auto">
            <a:xfrm rot="-558944">
              <a:off x="1877" y="2376"/>
              <a:ext cx="201" cy="335"/>
            </a:xfrm>
            <a:custGeom>
              <a:avLst/>
              <a:gdLst>
                <a:gd name="T0" fmla="*/ 0 w 202"/>
                <a:gd name="T1" fmla="*/ 0 h 338"/>
                <a:gd name="T2" fmla="*/ 101 w 202"/>
                <a:gd name="T3" fmla="*/ 119 h 338"/>
                <a:gd name="T4" fmla="*/ 199 w 202"/>
                <a:gd name="T5" fmla="*/ 329 h 338"/>
                <a:gd name="T6" fmla="*/ 0 60000 65536"/>
                <a:gd name="T7" fmla="*/ 0 60000 65536"/>
                <a:gd name="T8" fmla="*/ 0 60000 65536"/>
                <a:gd name="T9" fmla="*/ 0 w 202"/>
                <a:gd name="T10" fmla="*/ 0 h 338"/>
                <a:gd name="T11" fmla="*/ 202 w 202"/>
                <a:gd name="T12" fmla="*/ 338 h 338"/>
              </a:gdLst>
              <a:ahLst/>
              <a:cxnLst>
                <a:cxn ang="T6">
                  <a:pos x="T0" y="T1"/>
                </a:cxn>
                <a:cxn ang="T7">
                  <a:pos x="T2" y="T3"/>
                </a:cxn>
                <a:cxn ang="T8">
                  <a:pos x="T4" y="T5"/>
                </a:cxn>
              </a:cxnLst>
              <a:rect l="T9" t="T10" r="T11" b="T12"/>
              <a:pathLst>
                <a:path w="202" h="338">
                  <a:moveTo>
                    <a:pt x="0" y="0"/>
                  </a:moveTo>
                  <a:cubicBezTo>
                    <a:pt x="17" y="20"/>
                    <a:pt x="68" y="66"/>
                    <a:pt x="102" y="122"/>
                  </a:cubicBezTo>
                  <a:cubicBezTo>
                    <a:pt x="136" y="178"/>
                    <a:pt x="181" y="293"/>
                    <a:pt x="202" y="338"/>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39" name="Freeform 144"/>
            <p:cNvSpPr>
              <a:spLocks/>
            </p:cNvSpPr>
            <p:nvPr/>
          </p:nvSpPr>
          <p:spPr bwMode="auto">
            <a:xfrm rot="-558944">
              <a:off x="1252" y="1610"/>
              <a:ext cx="874" cy="1235"/>
            </a:xfrm>
            <a:custGeom>
              <a:avLst/>
              <a:gdLst>
                <a:gd name="T0" fmla="*/ 0 w 878"/>
                <a:gd name="T1" fmla="*/ 0 h 1248"/>
                <a:gd name="T2" fmla="*/ 92 w 878"/>
                <a:gd name="T3" fmla="*/ 40 h 1248"/>
                <a:gd name="T4" fmla="*/ 235 w 878"/>
                <a:gd name="T5" fmla="*/ 150 h 1248"/>
                <a:gd name="T6" fmla="*/ 382 w 878"/>
                <a:gd name="T7" fmla="*/ 338 h 1248"/>
                <a:gd name="T8" fmla="*/ 484 w 878"/>
                <a:gd name="T9" fmla="*/ 513 h 1248"/>
                <a:gd name="T10" fmla="*/ 601 w 878"/>
                <a:gd name="T11" fmla="*/ 732 h 1248"/>
                <a:gd name="T12" fmla="*/ 701 w 878"/>
                <a:gd name="T13" fmla="*/ 869 h 1248"/>
                <a:gd name="T14" fmla="*/ 814 w 878"/>
                <a:gd name="T15" fmla="*/ 1112 h 1248"/>
                <a:gd name="T16" fmla="*/ 866 w 878"/>
                <a:gd name="T17" fmla="*/ 1209 h 12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8"/>
                <a:gd name="T28" fmla="*/ 0 h 1248"/>
                <a:gd name="T29" fmla="*/ 878 w 878"/>
                <a:gd name="T30" fmla="*/ 1248 h 12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8" h="1248">
                  <a:moveTo>
                    <a:pt x="0" y="0"/>
                  </a:moveTo>
                  <a:cubicBezTo>
                    <a:pt x="15" y="7"/>
                    <a:pt x="52" y="14"/>
                    <a:pt x="92" y="40"/>
                  </a:cubicBezTo>
                  <a:cubicBezTo>
                    <a:pt x="132" y="66"/>
                    <a:pt x="189" y="104"/>
                    <a:pt x="238" y="156"/>
                  </a:cubicBezTo>
                  <a:cubicBezTo>
                    <a:pt x="287" y="208"/>
                    <a:pt x="346" y="288"/>
                    <a:pt x="388" y="350"/>
                  </a:cubicBezTo>
                  <a:cubicBezTo>
                    <a:pt x="430" y="412"/>
                    <a:pt x="453" y="460"/>
                    <a:pt x="490" y="528"/>
                  </a:cubicBezTo>
                  <a:cubicBezTo>
                    <a:pt x="527" y="596"/>
                    <a:pt x="573" y="695"/>
                    <a:pt x="610" y="756"/>
                  </a:cubicBezTo>
                  <a:cubicBezTo>
                    <a:pt x="647" y="817"/>
                    <a:pt x="674" y="831"/>
                    <a:pt x="710" y="896"/>
                  </a:cubicBezTo>
                  <a:cubicBezTo>
                    <a:pt x="746" y="961"/>
                    <a:pt x="798" y="1089"/>
                    <a:pt x="826" y="1148"/>
                  </a:cubicBezTo>
                  <a:cubicBezTo>
                    <a:pt x="854" y="1207"/>
                    <a:pt x="867" y="1227"/>
                    <a:pt x="878" y="1248"/>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40" name="Freeform 145"/>
            <p:cNvSpPr>
              <a:spLocks/>
            </p:cNvSpPr>
            <p:nvPr/>
          </p:nvSpPr>
          <p:spPr bwMode="auto">
            <a:xfrm rot="-558944">
              <a:off x="1334" y="1550"/>
              <a:ext cx="794" cy="1172"/>
            </a:xfrm>
            <a:custGeom>
              <a:avLst/>
              <a:gdLst>
                <a:gd name="T0" fmla="*/ 0 w 798"/>
                <a:gd name="T1" fmla="*/ 0 h 1184"/>
                <a:gd name="T2" fmla="*/ 149 w 798"/>
                <a:gd name="T3" fmla="*/ 109 h 1184"/>
                <a:gd name="T4" fmla="*/ 249 w 798"/>
                <a:gd name="T5" fmla="*/ 238 h 1184"/>
                <a:gd name="T6" fmla="*/ 490 w 798"/>
                <a:gd name="T7" fmla="*/ 606 h 1184"/>
                <a:gd name="T8" fmla="*/ 700 w 798"/>
                <a:gd name="T9" fmla="*/ 982 h 1184"/>
                <a:gd name="T10" fmla="*/ 786 w 798"/>
                <a:gd name="T11" fmla="*/ 1148 h 1184"/>
                <a:gd name="T12" fmla="*/ 0 60000 65536"/>
                <a:gd name="T13" fmla="*/ 0 60000 65536"/>
                <a:gd name="T14" fmla="*/ 0 60000 65536"/>
                <a:gd name="T15" fmla="*/ 0 60000 65536"/>
                <a:gd name="T16" fmla="*/ 0 60000 65536"/>
                <a:gd name="T17" fmla="*/ 0 60000 65536"/>
                <a:gd name="T18" fmla="*/ 0 w 798"/>
                <a:gd name="T19" fmla="*/ 0 h 1184"/>
                <a:gd name="T20" fmla="*/ 798 w 798"/>
                <a:gd name="T21" fmla="*/ 1184 h 1184"/>
              </a:gdLst>
              <a:ahLst/>
              <a:cxnLst>
                <a:cxn ang="T12">
                  <a:pos x="T0" y="T1"/>
                </a:cxn>
                <a:cxn ang="T13">
                  <a:pos x="T2" y="T3"/>
                </a:cxn>
                <a:cxn ang="T14">
                  <a:pos x="T4" y="T5"/>
                </a:cxn>
                <a:cxn ang="T15">
                  <a:pos x="T6" y="T7"/>
                </a:cxn>
                <a:cxn ang="T16">
                  <a:pos x="T8" y="T9"/>
                </a:cxn>
                <a:cxn ang="T17">
                  <a:pos x="T10" y="T11"/>
                </a:cxn>
              </a:cxnLst>
              <a:rect l="T18" t="T19" r="T20" b="T21"/>
              <a:pathLst>
                <a:path w="798" h="1184">
                  <a:moveTo>
                    <a:pt x="0" y="0"/>
                  </a:moveTo>
                  <a:cubicBezTo>
                    <a:pt x="26" y="19"/>
                    <a:pt x="110" y="71"/>
                    <a:pt x="152" y="112"/>
                  </a:cubicBezTo>
                  <a:cubicBezTo>
                    <a:pt x="194" y="153"/>
                    <a:pt x="195" y="159"/>
                    <a:pt x="252" y="244"/>
                  </a:cubicBezTo>
                  <a:cubicBezTo>
                    <a:pt x="309" y="329"/>
                    <a:pt x="419" y="496"/>
                    <a:pt x="496" y="624"/>
                  </a:cubicBezTo>
                  <a:cubicBezTo>
                    <a:pt x="573" y="752"/>
                    <a:pt x="662" y="919"/>
                    <a:pt x="712" y="1012"/>
                  </a:cubicBezTo>
                  <a:cubicBezTo>
                    <a:pt x="762" y="1105"/>
                    <a:pt x="780" y="1148"/>
                    <a:pt x="798" y="1184"/>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41" name="Freeform 146"/>
            <p:cNvSpPr>
              <a:spLocks/>
            </p:cNvSpPr>
            <p:nvPr/>
          </p:nvSpPr>
          <p:spPr bwMode="auto">
            <a:xfrm rot="-558944">
              <a:off x="1410" y="1511"/>
              <a:ext cx="705" cy="1056"/>
            </a:xfrm>
            <a:custGeom>
              <a:avLst/>
              <a:gdLst>
                <a:gd name="T0" fmla="*/ 0 w 708"/>
                <a:gd name="T1" fmla="*/ 0 h 1066"/>
                <a:gd name="T2" fmla="*/ 112 w 708"/>
                <a:gd name="T3" fmla="*/ 85 h 1066"/>
                <a:gd name="T4" fmla="*/ 213 w 708"/>
                <a:gd name="T5" fmla="*/ 224 h 1066"/>
                <a:gd name="T6" fmla="*/ 364 w 708"/>
                <a:gd name="T7" fmla="*/ 462 h 1066"/>
                <a:gd name="T8" fmla="*/ 554 w 708"/>
                <a:gd name="T9" fmla="*/ 777 h 1066"/>
                <a:gd name="T10" fmla="*/ 699 w 708"/>
                <a:gd name="T11" fmla="*/ 1036 h 1066"/>
                <a:gd name="T12" fmla="*/ 0 60000 65536"/>
                <a:gd name="T13" fmla="*/ 0 60000 65536"/>
                <a:gd name="T14" fmla="*/ 0 60000 65536"/>
                <a:gd name="T15" fmla="*/ 0 60000 65536"/>
                <a:gd name="T16" fmla="*/ 0 60000 65536"/>
                <a:gd name="T17" fmla="*/ 0 60000 65536"/>
                <a:gd name="T18" fmla="*/ 0 w 708"/>
                <a:gd name="T19" fmla="*/ 0 h 1066"/>
                <a:gd name="T20" fmla="*/ 708 w 708"/>
                <a:gd name="T21" fmla="*/ 1066 h 1066"/>
              </a:gdLst>
              <a:ahLst/>
              <a:cxnLst>
                <a:cxn ang="T12">
                  <a:pos x="T0" y="T1"/>
                </a:cxn>
                <a:cxn ang="T13">
                  <a:pos x="T2" y="T3"/>
                </a:cxn>
                <a:cxn ang="T14">
                  <a:pos x="T4" y="T5"/>
                </a:cxn>
                <a:cxn ang="T15">
                  <a:pos x="T6" y="T7"/>
                </a:cxn>
                <a:cxn ang="T16">
                  <a:pos x="T8" y="T9"/>
                </a:cxn>
                <a:cxn ang="T17">
                  <a:pos x="T10" y="T11"/>
                </a:cxn>
              </a:cxnLst>
              <a:rect l="T18" t="T19" r="T20" b="T21"/>
              <a:pathLst>
                <a:path w="708" h="1066">
                  <a:moveTo>
                    <a:pt x="0" y="0"/>
                  </a:moveTo>
                  <a:cubicBezTo>
                    <a:pt x="19" y="15"/>
                    <a:pt x="76" y="50"/>
                    <a:pt x="112" y="88"/>
                  </a:cubicBezTo>
                  <a:cubicBezTo>
                    <a:pt x="148" y="126"/>
                    <a:pt x="173" y="166"/>
                    <a:pt x="216" y="230"/>
                  </a:cubicBezTo>
                  <a:cubicBezTo>
                    <a:pt x="259" y="294"/>
                    <a:pt x="313" y="379"/>
                    <a:pt x="370" y="474"/>
                  </a:cubicBezTo>
                  <a:cubicBezTo>
                    <a:pt x="427" y="569"/>
                    <a:pt x="504" y="699"/>
                    <a:pt x="560" y="798"/>
                  </a:cubicBezTo>
                  <a:cubicBezTo>
                    <a:pt x="616" y="897"/>
                    <a:pt x="677" y="1010"/>
                    <a:pt x="708" y="1066"/>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42" name="Freeform 147"/>
            <p:cNvSpPr>
              <a:spLocks/>
            </p:cNvSpPr>
            <p:nvPr/>
          </p:nvSpPr>
          <p:spPr bwMode="auto">
            <a:xfrm>
              <a:off x="1493" y="1572"/>
              <a:ext cx="699" cy="821"/>
            </a:xfrm>
            <a:custGeom>
              <a:avLst/>
              <a:gdLst>
                <a:gd name="T0" fmla="*/ 0 w 699"/>
                <a:gd name="T1" fmla="*/ 0 h 821"/>
                <a:gd name="T2" fmla="*/ 130 w 699"/>
                <a:gd name="T3" fmla="*/ 153 h 821"/>
                <a:gd name="T4" fmla="*/ 196 w 699"/>
                <a:gd name="T5" fmla="*/ 225 h 821"/>
                <a:gd name="T6" fmla="*/ 347 w 699"/>
                <a:gd name="T7" fmla="*/ 392 h 821"/>
                <a:gd name="T8" fmla="*/ 572 w 699"/>
                <a:gd name="T9" fmla="*/ 664 h 821"/>
                <a:gd name="T10" fmla="*/ 699 w 699"/>
                <a:gd name="T11" fmla="*/ 821 h 821"/>
                <a:gd name="T12" fmla="*/ 0 60000 65536"/>
                <a:gd name="T13" fmla="*/ 0 60000 65536"/>
                <a:gd name="T14" fmla="*/ 0 60000 65536"/>
                <a:gd name="T15" fmla="*/ 0 60000 65536"/>
                <a:gd name="T16" fmla="*/ 0 60000 65536"/>
                <a:gd name="T17" fmla="*/ 0 60000 65536"/>
                <a:gd name="T18" fmla="*/ 0 w 699"/>
                <a:gd name="T19" fmla="*/ 0 h 821"/>
                <a:gd name="T20" fmla="*/ 699 w 699"/>
                <a:gd name="T21" fmla="*/ 821 h 821"/>
              </a:gdLst>
              <a:ahLst/>
              <a:cxnLst>
                <a:cxn ang="T12">
                  <a:pos x="T0" y="T1"/>
                </a:cxn>
                <a:cxn ang="T13">
                  <a:pos x="T2" y="T3"/>
                </a:cxn>
                <a:cxn ang="T14">
                  <a:pos x="T4" y="T5"/>
                </a:cxn>
                <a:cxn ang="T15">
                  <a:pos x="T6" y="T7"/>
                </a:cxn>
                <a:cxn ang="T16">
                  <a:pos x="T8" y="T9"/>
                </a:cxn>
                <a:cxn ang="T17">
                  <a:pos x="T10" y="T11"/>
                </a:cxn>
              </a:cxnLst>
              <a:rect l="T18" t="T19" r="T20" b="T21"/>
              <a:pathLst>
                <a:path w="699" h="821">
                  <a:moveTo>
                    <a:pt x="0" y="0"/>
                  </a:moveTo>
                  <a:cubicBezTo>
                    <a:pt x="22" y="25"/>
                    <a:pt x="97" y="116"/>
                    <a:pt x="130" y="153"/>
                  </a:cubicBezTo>
                  <a:cubicBezTo>
                    <a:pt x="163" y="190"/>
                    <a:pt x="160" y="185"/>
                    <a:pt x="196" y="225"/>
                  </a:cubicBezTo>
                  <a:cubicBezTo>
                    <a:pt x="232" y="265"/>
                    <a:pt x="284" y="319"/>
                    <a:pt x="347" y="392"/>
                  </a:cubicBezTo>
                  <a:cubicBezTo>
                    <a:pt x="410" y="465"/>
                    <a:pt x="514" y="591"/>
                    <a:pt x="572" y="664"/>
                  </a:cubicBezTo>
                  <a:cubicBezTo>
                    <a:pt x="630" y="735"/>
                    <a:pt x="672" y="788"/>
                    <a:pt x="699" y="821"/>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43" name="Freeform 148"/>
            <p:cNvSpPr>
              <a:spLocks/>
            </p:cNvSpPr>
            <p:nvPr/>
          </p:nvSpPr>
          <p:spPr bwMode="auto">
            <a:xfrm rot="-558944">
              <a:off x="1481" y="1484"/>
              <a:ext cx="643" cy="851"/>
            </a:xfrm>
            <a:custGeom>
              <a:avLst/>
              <a:gdLst>
                <a:gd name="T0" fmla="*/ 0 w 646"/>
                <a:gd name="T1" fmla="*/ 0 h 860"/>
                <a:gd name="T2" fmla="*/ 151 w 646"/>
                <a:gd name="T3" fmla="*/ 97 h 860"/>
                <a:gd name="T4" fmla="*/ 303 w 646"/>
                <a:gd name="T5" fmla="*/ 287 h 860"/>
                <a:gd name="T6" fmla="*/ 444 w 646"/>
                <a:gd name="T7" fmla="*/ 519 h 860"/>
                <a:gd name="T8" fmla="*/ 637 w 646"/>
                <a:gd name="T9" fmla="*/ 833 h 860"/>
                <a:gd name="T10" fmla="*/ 0 60000 65536"/>
                <a:gd name="T11" fmla="*/ 0 60000 65536"/>
                <a:gd name="T12" fmla="*/ 0 60000 65536"/>
                <a:gd name="T13" fmla="*/ 0 60000 65536"/>
                <a:gd name="T14" fmla="*/ 0 60000 65536"/>
                <a:gd name="T15" fmla="*/ 0 w 646"/>
                <a:gd name="T16" fmla="*/ 0 h 860"/>
                <a:gd name="T17" fmla="*/ 646 w 646"/>
                <a:gd name="T18" fmla="*/ 860 h 860"/>
              </a:gdLst>
              <a:ahLst/>
              <a:cxnLst>
                <a:cxn ang="T10">
                  <a:pos x="T0" y="T1"/>
                </a:cxn>
                <a:cxn ang="T11">
                  <a:pos x="T2" y="T3"/>
                </a:cxn>
                <a:cxn ang="T12">
                  <a:pos x="T4" y="T5"/>
                </a:cxn>
                <a:cxn ang="T13">
                  <a:pos x="T6" y="T7"/>
                </a:cxn>
                <a:cxn ang="T14">
                  <a:pos x="T8" y="T9"/>
                </a:cxn>
              </a:cxnLst>
              <a:rect l="T15" t="T16" r="T17" b="T18"/>
              <a:pathLst>
                <a:path w="646" h="860">
                  <a:moveTo>
                    <a:pt x="0" y="0"/>
                  </a:moveTo>
                  <a:cubicBezTo>
                    <a:pt x="26" y="17"/>
                    <a:pt x="103" y="51"/>
                    <a:pt x="154" y="100"/>
                  </a:cubicBezTo>
                  <a:cubicBezTo>
                    <a:pt x="205" y="149"/>
                    <a:pt x="257" y="223"/>
                    <a:pt x="306" y="296"/>
                  </a:cubicBezTo>
                  <a:cubicBezTo>
                    <a:pt x="355" y="369"/>
                    <a:pt x="393" y="442"/>
                    <a:pt x="450" y="536"/>
                  </a:cubicBezTo>
                  <a:cubicBezTo>
                    <a:pt x="507" y="630"/>
                    <a:pt x="605" y="792"/>
                    <a:pt x="646" y="860"/>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44" name="Freeform 149"/>
            <p:cNvSpPr>
              <a:spLocks/>
            </p:cNvSpPr>
            <p:nvPr/>
          </p:nvSpPr>
          <p:spPr bwMode="auto">
            <a:xfrm rot="-558944">
              <a:off x="1573" y="1465"/>
              <a:ext cx="535" cy="710"/>
            </a:xfrm>
            <a:custGeom>
              <a:avLst/>
              <a:gdLst>
                <a:gd name="T0" fmla="*/ 0 w 538"/>
                <a:gd name="T1" fmla="*/ 0 h 718"/>
                <a:gd name="T2" fmla="*/ 157 w 538"/>
                <a:gd name="T3" fmla="*/ 115 h 718"/>
                <a:gd name="T4" fmla="*/ 392 w 538"/>
                <a:gd name="T5" fmla="*/ 469 h 718"/>
                <a:gd name="T6" fmla="*/ 529 w 538"/>
                <a:gd name="T7" fmla="*/ 694 h 718"/>
                <a:gd name="T8" fmla="*/ 0 60000 65536"/>
                <a:gd name="T9" fmla="*/ 0 60000 65536"/>
                <a:gd name="T10" fmla="*/ 0 60000 65536"/>
                <a:gd name="T11" fmla="*/ 0 60000 65536"/>
                <a:gd name="T12" fmla="*/ 0 w 538"/>
                <a:gd name="T13" fmla="*/ 0 h 718"/>
                <a:gd name="T14" fmla="*/ 538 w 538"/>
                <a:gd name="T15" fmla="*/ 718 h 718"/>
              </a:gdLst>
              <a:ahLst/>
              <a:cxnLst>
                <a:cxn ang="T8">
                  <a:pos x="T0" y="T1"/>
                </a:cxn>
                <a:cxn ang="T9">
                  <a:pos x="T2" y="T3"/>
                </a:cxn>
                <a:cxn ang="T10">
                  <a:pos x="T4" y="T5"/>
                </a:cxn>
                <a:cxn ang="T11">
                  <a:pos x="T6" y="T7"/>
                </a:cxn>
              </a:cxnLst>
              <a:rect l="T12" t="T13" r="T14" b="T15"/>
              <a:pathLst>
                <a:path w="538" h="718">
                  <a:moveTo>
                    <a:pt x="0" y="0"/>
                  </a:moveTo>
                  <a:cubicBezTo>
                    <a:pt x="27" y="20"/>
                    <a:pt x="94" y="37"/>
                    <a:pt x="160" y="118"/>
                  </a:cubicBezTo>
                  <a:cubicBezTo>
                    <a:pt x="226" y="199"/>
                    <a:pt x="335" y="384"/>
                    <a:pt x="398" y="484"/>
                  </a:cubicBezTo>
                  <a:cubicBezTo>
                    <a:pt x="461" y="584"/>
                    <a:pt x="509" y="669"/>
                    <a:pt x="538" y="718"/>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45" name="Freeform 150"/>
            <p:cNvSpPr>
              <a:spLocks/>
            </p:cNvSpPr>
            <p:nvPr/>
          </p:nvSpPr>
          <p:spPr bwMode="auto">
            <a:xfrm rot="-558944">
              <a:off x="1664" y="1430"/>
              <a:ext cx="430" cy="618"/>
            </a:xfrm>
            <a:custGeom>
              <a:avLst/>
              <a:gdLst>
                <a:gd name="T0" fmla="*/ 0 w 432"/>
                <a:gd name="T1" fmla="*/ 0 h 624"/>
                <a:gd name="T2" fmla="*/ 189 w 432"/>
                <a:gd name="T3" fmla="*/ 234 h 624"/>
                <a:gd name="T4" fmla="*/ 426 w 432"/>
                <a:gd name="T5" fmla="*/ 606 h 624"/>
                <a:gd name="T6" fmla="*/ 0 60000 65536"/>
                <a:gd name="T7" fmla="*/ 0 60000 65536"/>
                <a:gd name="T8" fmla="*/ 0 60000 65536"/>
                <a:gd name="T9" fmla="*/ 0 w 432"/>
                <a:gd name="T10" fmla="*/ 0 h 624"/>
                <a:gd name="T11" fmla="*/ 432 w 432"/>
                <a:gd name="T12" fmla="*/ 624 h 624"/>
              </a:gdLst>
              <a:ahLst/>
              <a:cxnLst>
                <a:cxn ang="T6">
                  <a:pos x="T0" y="T1"/>
                </a:cxn>
                <a:cxn ang="T7">
                  <a:pos x="T2" y="T3"/>
                </a:cxn>
                <a:cxn ang="T8">
                  <a:pos x="T4" y="T5"/>
                </a:cxn>
              </a:cxnLst>
              <a:rect l="T9" t="T10" r="T11" b="T12"/>
              <a:pathLst>
                <a:path w="432" h="624">
                  <a:moveTo>
                    <a:pt x="0" y="0"/>
                  </a:moveTo>
                  <a:cubicBezTo>
                    <a:pt x="60" y="68"/>
                    <a:pt x="120" y="136"/>
                    <a:pt x="192" y="240"/>
                  </a:cubicBezTo>
                  <a:cubicBezTo>
                    <a:pt x="264" y="344"/>
                    <a:pt x="348" y="484"/>
                    <a:pt x="432" y="624"/>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46" name="Freeform 151"/>
            <p:cNvSpPr>
              <a:spLocks/>
            </p:cNvSpPr>
            <p:nvPr/>
          </p:nvSpPr>
          <p:spPr bwMode="auto">
            <a:xfrm rot="-558944">
              <a:off x="1834" y="1487"/>
              <a:ext cx="281" cy="458"/>
            </a:xfrm>
            <a:custGeom>
              <a:avLst/>
              <a:gdLst>
                <a:gd name="T0" fmla="*/ 0 w 282"/>
                <a:gd name="T1" fmla="*/ 0 h 462"/>
                <a:gd name="T2" fmla="*/ 134 w 282"/>
                <a:gd name="T3" fmla="*/ 202 h 462"/>
                <a:gd name="T4" fmla="*/ 279 w 282"/>
                <a:gd name="T5" fmla="*/ 450 h 462"/>
                <a:gd name="T6" fmla="*/ 0 60000 65536"/>
                <a:gd name="T7" fmla="*/ 0 60000 65536"/>
                <a:gd name="T8" fmla="*/ 0 60000 65536"/>
                <a:gd name="T9" fmla="*/ 0 w 282"/>
                <a:gd name="T10" fmla="*/ 0 h 462"/>
                <a:gd name="T11" fmla="*/ 282 w 282"/>
                <a:gd name="T12" fmla="*/ 462 h 462"/>
              </a:gdLst>
              <a:ahLst/>
              <a:cxnLst>
                <a:cxn ang="T6">
                  <a:pos x="T0" y="T1"/>
                </a:cxn>
                <a:cxn ang="T7">
                  <a:pos x="T2" y="T3"/>
                </a:cxn>
                <a:cxn ang="T8">
                  <a:pos x="T4" y="T5"/>
                </a:cxn>
              </a:cxnLst>
              <a:rect l="T9" t="T10" r="T11" b="T12"/>
              <a:pathLst>
                <a:path w="282" h="462">
                  <a:moveTo>
                    <a:pt x="0" y="0"/>
                  </a:moveTo>
                  <a:cubicBezTo>
                    <a:pt x="22" y="35"/>
                    <a:pt x="87" y="131"/>
                    <a:pt x="134" y="208"/>
                  </a:cubicBezTo>
                  <a:cubicBezTo>
                    <a:pt x="181" y="285"/>
                    <a:pt x="251" y="409"/>
                    <a:pt x="282" y="462"/>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47" name="Freeform 152"/>
            <p:cNvSpPr>
              <a:spLocks/>
            </p:cNvSpPr>
            <p:nvPr/>
          </p:nvSpPr>
          <p:spPr bwMode="auto">
            <a:xfrm rot="-558944">
              <a:off x="1878" y="1455"/>
              <a:ext cx="265" cy="419"/>
            </a:xfrm>
            <a:custGeom>
              <a:avLst/>
              <a:gdLst>
                <a:gd name="T0" fmla="*/ 0 w 266"/>
                <a:gd name="T1" fmla="*/ 0 h 424"/>
                <a:gd name="T2" fmla="*/ 128 w 266"/>
                <a:gd name="T3" fmla="*/ 194 h 424"/>
                <a:gd name="T4" fmla="*/ 263 w 266"/>
                <a:gd name="T5" fmla="*/ 409 h 424"/>
                <a:gd name="T6" fmla="*/ 0 60000 65536"/>
                <a:gd name="T7" fmla="*/ 0 60000 65536"/>
                <a:gd name="T8" fmla="*/ 0 60000 65536"/>
                <a:gd name="T9" fmla="*/ 0 w 266"/>
                <a:gd name="T10" fmla="*/ 0 h 424"/>
                <a:gd name="T11" fmla="*/ 266 w 266"/>
                <a:gd name="T12" fmla="*/ 424 h 424"/>
              </a:gdLst>
              <a:ahLst/>
              <a:cxnLst>
                <a:cxn ang="T6">
                  <a:pos x="T0" y="T1"/>
                </a:cxn>
                <a:cxn ang="T7">
                  <a:pos x="T2" y="T3"/>
                </a:cxn>
                <a:cxn ang="T8">
                  <a:pos x="T4" y="T5"/>
                </a:cxn>
              </a:cxnLst>
              <a:rect l="T9" t="T10" r="T11" b="T12"/>
              <a:pathLst>
                <a:path w="266" h="424">
                  <a:moveTo>
                    <a:pt x="0" y="0"/>
                  </a:moveTo>
                  <a:cubicBezTo>
                    <a:pt x="21" y="33"/>
                    <a:pt x="84" y="129"/>
                    <a:pt x="128" y="200"/>
                  </a:cubicBezTo>
                  <a:cubicBezTo>
                    <a:pt x="172" y="271"/>
                    <a:pt x="237" y="378"/>
                    <a:pt x="266" y="424"/>
                  </a:cubicBezTo>
                </a:path>
              </a:pathLst>
            </a:custGeom>
            <a:noFill/>
            <a:ln w="38100" cap="flat" cmpd="sng">
              <a:solidFill>
                <a:srgbClr val="FFFF00"/>
              </a:solidFill>
              <a:prstDash val="solid"/>
              <a:round/>
              <a:headEnd type="none" w="med" len="med"/>
              <a:tailEnd type="none" w="med" len="med"/>
            </a:ln>
          </p:spPr>
          <p:txBody>
            <a:bodyPr/>
            <a:lstStyle/>
            <a:p>
              <a:endParaRPr lang="en-US"/>
            </a:p>
          </p:txBody>
        </p:sp>
        <p:sp>
          <p:nvSpPr>
            <p:cNvPr id="15548" name="Freeform 153"/>
            <p:cNvSpPr>
              <a:spLocks/>
            </p:cNvSpPr>
            <p:nvPr/>
          </p:nvSpPr>
          <p:spPr bwMode="auto">
            <a:xfrm>
              <a:off x="1077" y="2247"/>
              <a:ext cx="93" cy="66"/>
            </a:xfrm>
            <a:custGeom>
              <a:avLst/>
              <a:gdLst>
                <a:gd name="T0" fmla="*/ 93 w 93"/>
                <a:gd name="T1" fmla="*/ 66 h 66"/>
                <a:gd name="T2" fmla="*/ 48 w 93"/>
                <a:gd name="T3" fmla="*/ 18 h 66"/>
                <a:gd name="T4" fmla="*/ 0 w 93"/>
                <a:gd name="T5" fmla="*/ 0 h 66"/>
                <a:gd name="T6" fmla="*/ 0 60000 65536"/>
                <a:gd name="T7" fmla="*/ 0 60000 65536"/>
                <a:gd name="T8" fmla="*/ 0 60000 65536"/>
                <a:gd name="T9" fmla="*/ 0 w 93"/>
                <a:gd name="T10" fmla="*/ 0 h 66"/>
                <a:gd name="T11" fmla="*/ 93 w 93"/>
                <a:gd name="T12" fmla="*/ 66 h 66"/>
              </a:gdLst>
              <a:ahLst/>
              <a:cxnLst>
                <a:cxn ang="T6">
                  <a:pos x="T0" y="T1"/>
                </a:cxn>
                <a:cxn ang="T7">
                  <a:pos x="T2" y="T3"/>
                </a:cxn>
                <a:cxn ang="T8">
                  <a:pos x="T4" y="T5"/>
                </a:cxn>
              </a:cxnLst>
              <a:rect l="T9" t="T10" r="T11" b="T12"/>
              <a:pathLst>
                <a:path w="93" h="66">
                  <a:moveTo>
                    <a:pt x="93" y="66"/>
                  </a:moveTo>
                  <a:cubicBezTo>
                    <a:pt x="86" y="59"/>
                    <a:pt x="63" y="29"/>
                    <a:pt x="48" y="18"/>
                  </a:cubicBezTo>
                  <a:cubicBezTo>
                    <a:pt x="33" y="7"/>
                    <a:pt x="10" y="4"/>
                    <a:pt x="0" y="0"/>
                  </a:cubicBezTo>
                </a:path>
              </a:pathLst>
            </a:custGeom>
            <a:noFill/>
            <a:ln w="38100" cap="flat" cmpd="sng">
              <a:solidFill>
                <a:srgbClr val="FFFF00"/>
              </a:solidFill>
              <a:prstDash val="solid"/>
              <a:round/>
              <a:headEnd type="none" w="med" len="med"/>
              <a:tailEnd type="none" w="med" len="med"/>
            </a:ln>
          </p:spPr>
          <p:txBody>
            <a:bodyPr/>
            <a:lstStyle/>
            <a:p>
              <a:endParaRPr lang="en-US"/>
            </a:p>
          </p:txBody>
        </p:sp>
      </p:grpSp>
      <p:sp>
        <p:nvSpPr>
          <p:cNvPr id="15395" name="Oval 154"/>
          <p:cNvSpPr>
            <a:spLocks noChangeArrowheads="1"/>
          </p:cNvSpPr>
          <p:nvPr/>
        </p:nvSpPr>
        <p:spPr bwMode="auto">
          <a:xfrm>
            <a:off x="6086475" y="4267200"/>
            <a:ext cx="76200" cy="76200"/>
          </a:xfrm>
          <a:prstGeom prst="ellipse">
            <a:avLst/>
          </a:prstGeom>
          <a:solidFill>
            <a:srgbClr val="0033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396" name="Oval 155"/>
          <p:cNvSpPr>
            <a:spLocks noChangeArrowheads="1"/>
          </p:cNvSpPr>
          <p:nvPr/>
        </p:nvSpPr>
        <p:spPr bwMode="auto">
          <a:xfrm>
            <a:off x="6380163" y="4313238"/>
            <a:ext cx="76200" cy="76200"/>
          </a:xfrm>
          <a:prstGeom prst="ellipse">
            <a:avLst/>
          </a:prstGeom>
          <a:solidFill>
            <a:srgbClr val="0033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397" name="Oval 156"/>
          <p:cNvSpPr>
            <a:spLocks noChangeArrowheads="1"/>
          </p:cNvSpPr>
          <p:nvPr/>
        </p:nvSpPr>
        <p:spPr bwMode="auto">
          <a:xfrm>
            <a:off x="5995988" y="4414838"/>
            <a:ext cx="76200" cy="76200"/>
          </a:xfrm>
          <a:prstGeom prst="ellipse">
            <a:avLst/>
          </a:prstGeom>
          <a:solidFill>
            <a:srgbClr val="0033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398" name="Oval 157"/>
          <p:cNvSpPr>
            <a:spLocks noChangeArrowheads="1"/>
          </p:cNvSpPr>
          <p:nvPr/>
        </p:nvSpPr>
        <p:spPr bwMode="auto">
          <a:xfrm>
            <a:off x="5922963" y="4779963"/>
            <a:ext cx="76200" cy="76200"/>
          </a:xfrm>
          <a:prstGeom prst="ellipse">
            <a:avLst/>
          </a:prstGeom>
          <a:solidFill>
            <a:srgbClr val="0033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399" name="Oval 158"/>
          <p:cNvSpPr>
            <a:spLocks noChangeArrowheads="1"/>
          </p:cNvSpPr>
          <p:nvPr/>
        </p:nvSpPr>
        <p:spPr bwMode="auto">
          <a:xfrm>
            <a:off x="6489700" y="4167188"/>
            <a:ext cx="76200" cy="76200"/>
          </a:xfrm>
          <a:prstGeom prst="ellipse">
            <a:avLst/>
          </a:prstGeom>
          <a:solidFill>
            <a:srgbClr val="0033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00" name="Oval 159"/>
          <p:cNvSpPr>
            <a:spLocks noChangeArrowheads="1"/>
          </p:cNvSpPr>
          <p:nvPr/>
        </p:nvSpPr>
        <p:spPr bwMode="auto">
          <a:xfrm>
            <a:off x="6248400" y="3819525"/>
            <a:ext cx="76200" cy="76200"/>
          </a:xfrm>
          <a:prstGeom prst="ellipse">
            <a:avLst/>
          </a:prstGeom>
          <a:solidFill>
            <a:srgbClr val="003300">
              <a:alpha val="50195"/>
            </a:srgbClr>
          </a:solidFill>
          <a:ln w="38100" algn="ctr">
            <a:noFill/>
            <a:round/>
            <a:headEnd/>
            <a:tailEnd/>
          </a:ln>
        </p:spPr>
        <p:txBody>
          <a:bodyPr wrap="none" anchor="ctr"/>
          <a:lstStyle/>
          <a:p>
            <a:pPr algn="ctr" eaLnBrk="1" hangingPunct="1"/>
            <a:endParaRPr lang="en-US">
              <a:cs typeface="Arial" pitchFamily="34" charset="0"/>
            </a:endParaRPr>
          </a:p>
        </p:txBody>
      </p:sp>
      <p:grpSp>
        <p:nvGrpSpPr>
          <p:cNvPr id="9" name="Group 160"/>
          <p:cNvGrpSpPr>
            <a:grpSpLocks/>
          </p:cNvGrpSpPr>
          <p:nvPr/>
        </p:nvGrpSpPr>
        <p:grpSpPr bwMode="auto">
          <a:xfrm>
            <a:off x="5703888" y="2403475"/>
            <a:ext cx="1939925" cy="3841750"/>
            <a:chOff x="3593" y="1514"/>
            <a:chExt cx="1222" cy="2420"/>
          </a:xfrm>
        </p:grpSpPr>
        <p:sp>
          <p:nvSpPr>
            <p:cNvPr id="15449" name="Oval 161"/>
            <p:cNvSpPr>
              <a:spLocks noChangeArrowheads="1"/>
            </p:cNvSpPr>
            <p:nvPr/>
          </p:nvSpPr>
          <p:spPr bwMode="auto">
            <a:xfrm>
              <a:off x="4301" y="3886"/>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50" name="Oval 162"/>
            <p:cNvSpPr>
              <a:spLocks noChangeArrowheads="1"/>
            </p:cNvSpPr>
            <p:nvPr/>
          </p:nvSpPr>
          <p:spPr bwMode="auto">
            <a:xfrm>
              <a:off x="4537" y="3731"/>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51" name="Oval 163"/>
            <p:cNvSpPr>
              <a:spLocks noChangeArrowheads="1"/>
            </p:cNvSpPr>
            <p:nvPr/>
          </p:nvSpPr>
          <p:spPr bwMode="auto">
            <a:xfrm>
              <a:off x="4399" y="3662"/>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52" name="Oval 164"/>
            <p:cNvSpPr>
              <a:spLocks noChangeArrowheads="1"/>
            </p:cNvSpPr>
            <p:nvPr/>
          </p:nvSpPr>
          <p:spPr bwMode="auto">
            <a:xfrm>
              <a:off x="4341" y="3581"/>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53" name="Oval 165"/>
            <p:cNvSpPr>
              <a:spLocks noChangeArrowheads="1"/>
            </p:cNvSpPr>
            <p:nvPr/>
          </p:nvSpPr>
          <p:spPr bwMode="auto">
            <a:xfrm>
              <a:off x="3840" y="3708"/>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54" name="Oval 166"/>
            <p:cNvSpPr>
              <a:spLocks noChangeArrowheads="1"/>
            </p:cNvSpPr>
            <p:nvPr/>
          </p:nvSpPr>
          <p:spPr bwMode="auto">
            <a:xfrm>
              <a:off x="4393" y="3477"/>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55" name="Oval 167"/>
            <p:cNvSpPr>
              <a:spLocks noChangeArrowheads="1"/>
            </p:cNvSpPr>
            <p:nvPr/>
          </p:nvSpPr>
          <p:spPr bwMode="auto">
            <a:xfrm>
              <a:off x="4656" y="3504"/>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56" name="Oval 168"/>
            <p:cNvSpPr>
              <a:spLocks noChangeArrowheads="1"/>
            </p:cNvSpPr>
            <p:nvPr/>
          </p:nvSpPr>
          <p:spPr bwMode="auto">
            <a:xfrm>
              <a:off x="4278" y="3414"/>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57" name="Oval 169"/>
            <p:cNvSpPr>
              <a:spLocks noChangeArrowheads="1"/>
            </p:cNvSpPr>
            <p:nvPr/>
          </p:nvSpPr>
          <p:spPr bwMode="auto">
            <a:xfrm>
              <a:off x="3829" y="3575"/>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58" name="Oval 170"/>
            <p:cNvSpPr>
              <a:spLocks noChangeArrowheads="1"/>
            </p:cNvSpPr>
            <p:nvPr/>
          </p:nvSpPr>
          <p:spPr bwMode="auto">
            <a:xfrm>
              <a:off x="4376" y="3374"/>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59" name="Oval 171"/>
            <p:cNvSpPr>
              <a:spLocks noChangeArrowheads="1"/>
            </p:cNvSpPr>
            <p:nvPr/>
          </p:nvSpPr>
          <p:spPr bwMode="auto">
            <a:xfrm>
              <a:off x="4249" y="3312"/>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60" name="Oval 172"/>
            <p:cNvSpPr>
              <a:spLocks noChangeArrowheads="1"/>
            </p:cNvSpPr>
            <p:nvPr/>
          </p:nvSpPr>
          <p:spPr bwMode="auto">
            <a:xfrm>
              <a:off x="4111" y="3351"/>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61" name="Oval 173"/>
            <p:cNvSpPr>
              <a:spLocks noChangeArrowheads="1"/>
            </p:cNvSpPr>
            <p:nvPr/>
          </p:nvSpPr>
          <p:spPr bwMode="auto">
            <a:xfrm>
              <a:off x="4151" y="3305"/>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62" name="Oval 174"/>
            <p:cNvSpPr>
              <a:spLocks noChangeArrowheads="1"/>
            </p:cNvSpPr>
            <p:nvPr/>
          </p:nvSpPr>
          <p:spPr bwMode="auto">
            <a:xfrm>
              <a:off x="4261" y="3168"/>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63" name="Oval 175"/>
            <p:cNvSpPr>
              <a:spLocks noChangeArrowheads="1"/>
            </p:cNvSpPr>
            <p:nvPr/>
          </p:nvSpPr>
          <p:spPr bwMode="auto">
            <a:xfrm>
              <a:off x="4243" y="3097"/>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64" name="Oval 176"/>
            <p:cNvSpPr>
              <a:spLocks noChangeArrowheads="1"/>
            </p:cNvSpPr>
            <p:nvPr/>
          </p:nvSpPr>
          <p:spPr bwMode="auto">
            <a:xfrm>
              <a:off x="4405" y="2976"/>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65" name="Oval 177"/>
            <p:cNvSpPr>
              <a:spLocks noChangeArrowheads="1"/>
            </p:cNvSpPr>
            <p:nvPr/>
          </p:nvSpPr>
          <p:spPr bwMode="auto">
            <a:xfrm>
              <a:off x="4312" y="2942"/>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66" name="Oval 178"/>
            <p:cNvSpPr>
              <a:spLocks noChangeArrowheads="1"/>
            </p:cNvSpPr>
            <p:nvPr/>
          </p:nvSpPr>
          <p:spPr bwMode="auto">
            <a:xfrm>
              <a:off x="3667" y="3414"/>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67" name="Oval 179"/>
            <p:cNvSpPr>
              <a:spLocks noChangeArrowheads="1"/>
            </p:cNvSpPr>
            <p:nvPr/>
          </p:nvSpPr>
          <p:spPr bwMode="auto">
            <a:xfrm>
              <a:off x="3777" y="3345"/>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68" name="Oval 180"/>
            <p:cNvSpPr>
              <a:spLocks noChangeArrowheads="1"/>
            </p:cNvSpPr>
            <p:nvPr/>
          </p:nvSpPr>
          <p:spPr bwMode="auto">
            <a:xfrm>
              <a:off x="4635" y="3236"/>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69" name="Oval 181"/>
            <p:cNvSpPr>
              <a:spLocks noChangeArrowheads="1"/>
            </p:cNvSpPr>
            <p:nvPr/>
          </p:nvSpPr>
          <p:spPr bwMode="auto">
            <a:xfrm>
              <a:off x="4456" y="2643"/>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70" name="Oval 182"/>
            <p:cNvSpPr>
              <a:spLocks noChangeArrowheads="1"/>
            </p:cNvSpPr>
            <p:nvPr/>
          </p:nvSpPr>
          <p:spPr bwMode="auto">
            <a:xfrm>
              <a:off x="3719" y="3216"/>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71" name="Oval 183"/>
            <p:cNvSpPr>
              <a:spLocks noChangeArrowheads="1"/>
            </p:cNvSpPr>
            <p:nvPr/>
          </p:nvSpPr>
          <p:spPr bwMode="auto">
            <a:xfrm>
              <a:off x="3915" y="3092"/>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72" name="Oval 184"/>
            <p:cNvSpPr>
              <a:spLocks noChangeArrowheads="1"/>
            </p:cNvSpPr>
            <p:nvPr/>
          </p:nvSpPr>
          <p:spPr bwMode="auto">
            <a:xfrm>
              <a:off x="4232" y="2821"/>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73" name="Oval 185"/>
            <p:cNvSpPr>
              <a:spLocks noChangeArrowheads="1"/>
            </p:cNvSpPr>
            <p:nvPr/>
          </p:nvSpPr>
          <p:spPr bwMode="auto">
            <a:xfrm>
              <a:off x="4163" y="2784"/>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74" name="Oval 186"/>
            <p:cNvSpPr>
              <a:spLocks noChangeArrowheads="1"/>
            </p:cNvSpPr>
            <p:nvPr/>
          </p:nvSpPr>
          <p:spPr bwMode="auto">
            <a:xfrm>
              <a:off x="4030" y="3000"/>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75" name="Oval 187"/>
            <p:cNvSpPr>
              <a:spLocks noChangeArrowheads="1"/>
            </p:cNvSpPr>
            <p:nvPr/>
          </p:nvSpPr>
          <p:spPr bwMode="auto">
            <a:xfrm>
              <a:off x="3633" y="3138"/>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76" name="Oval 188"/>
            <p:cNvSpPr>
              <a:spLocks noChangeArrowheads="1"/>
            </p:cNvSpPr>
            <p:nvPr/>
          </p:nvSpPr>
          <p:spPr bwMode="auto">
            <a:xfrm>
              <a:off x="3719" y="2913"/>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77" name="Oval 189"/>
            <p:cNvSpPr>
              <a:spLocks noChangeArrowheads="1"/>
            </p:cNvSpPr>
            <p:nvPr/>
          </p:nvSpPr>
          <p:spPr bwMode="auto">
            <a:xfrm>
              <a:off x="4278" y="2596"/>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78" name="Oval 190"/>
            <p:cNvSpPr>
              <a:spLocks noChangeArrowheads="1"/>
            </p:cNvSpPr>
            <p:nvPr/>
          </p:nvSpPr>
          <p:spPr bwMode="auto">
            <a:xfrm>
              <a:off x="3760" y="2592"/>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79" name="Oval 191"/>
            <p:cNvSpPr>
              <a:spLocks noChangeArrowheads="1"/>
            </p:cNvSpPr>
            <p:nvPr/>
          </p:nvSpPr>
          <p:spPr bwMode="auto">
            <a:xfrm>
              <a:off x="3593" y="2850"/>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80" name="Oval 192"/>
            <p:cNvSpPr>
              <a:spLocks noChangeArrowheads="1"/>
            </p:cNvSpPr>
            <p:nvPr/>
          </p:nvSpPr>
          <p:spPr bwMode="auto">
            <a:xfrm>
              <a:off x="3673" y="2527"/>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81" name="Oval 193"/>
            <p:cNvSpPr>
              <a:spLocks noChangeArrowheads="1"/>
            </p:cNvSpPr>
            <p:nvPr/>
          </p:nvSpPr>
          <p:spPr bwMode="auto">
            <a:xfrm>
              <a:off x="3765" y="2332"/>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82" name="Oval 194"/>
            <p:cNvSpPr>
              <a:spLocks noChangeArrowheads="1"/>
            </p:cNvSpPr>
            <p:nvPr/>
          </p:nvSpPr>
          <p:spPr bwMode="auto">
            <a:xfrm>
              <a:off x="4512" y="2556"/>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83" name="Oval 195"/>
            <p:cNvSpPr>
              <a:spLocks noChangeArrowheads="1"/>
            </p:cNvSpPr>
            <p:nvPr/>
          </p:nvSpPr>
          <p:spPr bwMode="auto">
            <a:xfrm>
              <a:off x="4422" y="2355"/>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84" name="Oval 196"/>
            <p:cNvSpPr>
              <a:spLocks noChangeArrowheads="1"/>
            </p:cNvSpPr>
            <p:nvPr/>
          </p:nvSpPr>
          <p:spPr bwMode="auto">
            <a:xfrm>
              <a:off x="4767" y="2568"/>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85" name="Oval 197"/>
            <p:cNvSpPr>
              <a:spLocks noChangeArrowheads="1"/>
            </p:cNvSpPr>
            <p:nvPr/>
          </p:nvSpPr>
          <p:spPr bwMode="auto">
            <a:xfrm>
              <a:off x="4577" y="2332"/>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86" name="Oval 198"/>
            <p:cNvSpPr>
              <a:spLocks noChangeArrowheads="1"/>
            </p:cNvSpPr>
            <p:nvPr/>
          </p:nvSpPr>
          <p:spPr bwMode="auto">
            <a:xfrm>
              <a:off x="3888" y="2228"/>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87" name="Oval 199"/>
            <p:cNvSpPr>
              <a:spLocks noChangeArrowheads="1"/>
            </p:cNvSpPr>
            <p:nvPr/>
          </p:nvSpPr>
          <p:spPr bwMode="auto">
            <a:xfrm>
              <a:off x="3829" y="2193"/>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88" name="Oval 200"/>
            <p:cNvSpPr>
              <a:spLocks noChangeArrowheads="1"/>
            </p:cNvSpPr>
            <p:nvPr/>
          </p:nvSpPr>
          <p:spPr bwMode="auto">
            <a:xfrm>
              <a:off x="4065" y="2286"/>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89" name="Oval 201"/>
            <p:cNvSpPr>
              <a:spLocks noChangeArrowheads="1"/>
            </p:cNvSpPr>
            <p:nvPr/>
          </p:nvSpPr>
          <p:spPr bwMode="auto">
            <a:xfrm>
              <a:off x="4238" y="2314"/>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90" name="Oval 202"/>
            <p:cNvSpPr>
              <a:spLocks noChangeArrowheads="1"/>
            </p:cNvSpPr>
            <p:nvPr/>
          </p:nvSpPr>
          <p:spPr bwMode="auto">
            <a:xfrm>
              <a:off x="3667" y="2049"/>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91" name="Oval 203"/>
            <p:cNvSpPr>
              <a:spLocks noChangeArrowheads="1"/>
            </p:cNvSpPr>
            <p:nvPr/>
          </p:nvSpPr>
          <p:spPr bwMode="auto">
            <a:xfrm>
              <a:off x="3892" y="1920"/>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92" name="Oval 204"/>
            <p:cNvSpPr>
              <a:spLocks noChangeArrowheads="1"/>
            </p:cNvSpPr>
            <p:nvPr/>
          </p:nvSpPr>
          <p:spPr bwMode="auto">
            <a:xfrm>
              <a:off x="3875" y="1842"/>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93" name="Oval 205"/>
            <p:cNvSpPr>
              <a:spLocks noChangeArrowheads="1"/>
            </p:cNvSpPr>
            <p:nvPr/>
          </p:nvSpPr>
          <p:spPr bwMode="auto">
            <a:xfrm>
              <a:off x="4053" y="1514"/>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grpSp>
      <p:grpSp>
        <p:nvGrpSpPr>
          <p:cNvPr id="10" name="Group 206"/>
          <p:cNvGrpSpPr>
            <a:grpSpLocks/>
          </p:cNvGrpSpPr>
          <p:nvPr/>
        </p:nvGrpSpPr>
        <p:grpSpPr bwMode="auto">
          <a:xfrm>
            <a:off x="1260475" y="2486025"/>
            <a:ext cx="2105025" cy="3741738"/>
            <a:chOff x="794" y="1566"/>
            <a:chExt cx="1326" cy="2357"/>
          </a:xfrm>
        </p:grpSpPr>
        <p:grpSp>
          <p:nvGrpSpPr>
            <p:cNvPr id="11" name="Group 207"/>
            <p:cNvGrpSpPr>
              <a:grpSpLocks/>
            </p:cNvGrpSpPr>
            <p:nvPr/>
          </p:nvGrpSpPr>
          <p:grpSpPr bwMode="auto">
            <a:xfrm>
              <a:off x="794" y="1566"/>
              <a:ext cx="1326" cy="2357"/>
              <a:chOff x="794" y="1566"/>
              <a:chExt cx="1326" cy="2357"/>
            </a:xfrm>
          </p:grpSpPr>
          <p:sp>
            <p:nvSpPr>
              <p:cNvPr id="15406" name="Oval 208"/>
              <p:cNvSpPr>
                <a:spLocks noChangeArrowheads="1"/>
              </p:cNvSpPr>
              <p:nvPr/>
            </p:nvSpPr>
            <p:spPr bwMode="auto">
              <a:xfrm>
                <a:off x="1013" y="2568"/>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07" name="Oval 209"/>
              <p:cNvSpPr>
                <a:spLocks noChangeArrowheads="1"/>
              </p:cNvSpPr>
              <p:nvPr/>
            </p:nvSpPr>
            <p:spPr bwMode="auto">
              <a:xfrm>
                <a:off x="921" y="2919"/>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08" name="Oval 210"/>
              <p:cNvSpPr>
                <a:spLocks noChangeArrowheads="1"/>
              </p:cNvSpPr>
              <p:nvPr/>
            </p:nvSpPr>
            <p:spPr bwMode="auto">
              <a:xfrm>
                <a:off x="794" y="2838"/>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09" name="Oval 211"/>
              <p:cNvSpPr>
                <a:spLocks noChangeArrowheads="1"/>
              </p:cNvSpPr>
              <p:nvPr/>
            </p:nvSpPr>
            <p:spPr bwMode="auto">
              <a:xfrm>
                <a:off x="886" y="2544"/>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10" name="Oval 212"/>
              <p:cNvSpPr>
                <a:spLocks noChangeArrowheads="1"/>
              </p:cNvSpPr>
              <p:nvPr/>
            </p:nvSpPr>
            <p:spPr bwMode="auto">
              <a:xfrm>
                <a:off x="1001" y="2378"/>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11" name="Oval 213"/>
              <p:cNvSpPr>
                <a:spLocks noChangeArrowheads="1"/>
              </p:cNvSpPr>
              <p:nvPr/>
            </p:nvSpPr>
            <p:spPr bwMode="auto">
              <a:xfrm>
                <a:off x="1324" y="2366"/>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12" name="Oval 214"/>
              <p:cNvSpPr>
                <a:spLocks noChangeArrowheads="1"/>
              </p:cNvSpPr>
              <p:nvPr/>
            </p:nvSpPr>
            <p:spPr bwMode="auto">
              <a:xfrm>
                <a:off x="1111" y="3115"/>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13" name="Oval 215"/>
              <p:cNvSpPr>
                <a:spLocks noChangeArrowheads="1"/>
              </p:cNvSpPr>
              <p:nvPr/>
            </p:nvSpPr>
            <p:spPr bwMode="auto">
              <a:xfrm>
                <a:off x="823" y="3155"/>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14" name="Oval 216"/>
              <p:cNvSpPr>
                <a:spLocks noChangeArrowheads="1"/>
              </p:cNvSpPr>
              <p:nvPr/>
            </p:nvSpPr>
            <p:spPr bwMode="auto">
              <a:xfrm>
                <a:off x="1226" y="3034"/>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15" name="Oval 217"/>
              <p:cNvSpPr>
                <a:spLocks noChangeArrowheads="1"/>
              </p:cNvSpPr>
              <p:nvPr/>
            </p:nvSpPr>
            <p:spPr bwMode="auto">
              <a:xfrm>
                <a:off x="1370" y="2838"/>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16" name="Oval 218"/>
              <p:cNvSpPr>
                <a:spLocks noChangeArrowheads="1"/>
              </p:cNvSpPr>
              <p:nvPr/>
            </p:nvSpPr>
            <p:spPr bwMode="auto">
              <a:xfrm>
                <a:off x="921" y="3236"/>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17" name="Oval 219"/>
              <p:cNvSpPr>
                <a:spLocks noChangeArrowheads="1"/>
              </p:cNvSpPr>
              <p:nvPr/>
            </p:nvSpPr>
            <p:spPr bwMode="auto">
              <a:xfrm>
                <a:off x="1433" y="2861"/>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18" name="Oval 220"/>
              <p:cNvSpPr>
                <a:spLocks noChangeArrowheads="1"/>
              </p:cNvSpPr>
              <p:nvPr/>
            </p:nvSpPr>
            <p:spPr bwMode="auto">
              <a:xfrm>
                <a:off x="996" y="2090"/>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19" name="Oval 221"/>
              <p:cNvSpPr>
                <a:spLocks noChangeArrowheads="1"/>
              </p:cNvSpPr>
              <p:nvPr/>
            </p:nvSpPr>
            <p:spPr bwMode="auto">
              <a:xfrm>
                <a:off x="1071" y="3333"/>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20" name="Oval 222"/>
              <p:cNvSpPr>
                <a:spLocks noChangeArrowheads="1"/>
              </p:cNvSpPr>
              <p:nvPr/>
            </p:nvSpPr>
            <p:spPr bwMode="auto">
              <a:xfrm>
                <a:off x="921" y="3414"/>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21" name="Oval 223"/>
              <p:cNvSpPr>
                <a:spLocks noChangeArrowheads="1"/>
              </p:cNvSpPr>
              <p:nvPr/>
            </p:nvSpPr>
            <p:spPr bwMode="auto">
              <a:xfrm>
                <a:off x="1488" y="3072"/>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22" name="Oval 224"/>
              <p:cNvSpPr>
                <a:spLocks noChangeArrowheads="1"/>
              </p:cNvSpPr>
              <p:nvPr/>
            </p:nvSpPr>
            <p:spPr bwMode="auto">
              <a:xfrm>
                <a:off x="1525" y="2976"/>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23" name="Oval 225"/>
              <p:cNvSpPr>
                <a:spLocks noChangeArrowheads="1"/>
              </p:cNvSpPr>
              <p:nvPr/>
            </p:nvSpPr>
            <p:spPr bwMode="auto">
              <a:xfrm>
                <a:off x="1387" y="3351"/>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24" name="Oval 226"/>
              <p:cNvSpPr>
                <a:spLocks noChangeArrowheads="1"/>
              </p:cNvSpPr>
              <p:nvPr/>
            </p:nvSpPr>
            <p:spPr bwMode="auto">
              <a:xfrm>
                <a:off x="1410" y="3312"/>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25" name="Oval 227"/>
              <p:cNvSpPr>
                <a:spLocks noChangeArrowheads="1"/>
              </p:cNvSpPr>
              <p:nvPr/>
            </p:nvSpPr>
            <p:spPr bwMode="auto">
              <a:xfrm>
                <a:off x="1508" y="3184"/>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26" name="Oval 228"/>
              <p:cNvSpPr>
                <a:spLocks noChangeArrowheads="1"/>
              </p:cNvSpPr>
              <p:nvPr/>
            </p:nvSpPr>
            <p:spPr bwMode="auto">
              <a:xfrm>
                <a:off x="1525" y="3316"/>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27" name="Oval 229"/>
              <p:cNvSpPr>
                <a:spLocks noChangeArrowheads="1"/>
              </p:cNvSpPr>
              <p:nvPr/>
            </p:nvSpPr>
            <p:spPr bwMode="auto">
              <a:xfrm>
                <a:off x="1152" y="3552"/>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28" name="Oval 230"/>
              <p:cNvSpPr>
                <a:spLocks noChangeArrowheads="1"/>
              </p:cNvSpPr>
              <p:nvPr/>
            </p:nvSpPr>
            <p:spPr bwMode="auto">
              <a:xfrm>
                <a:off x="1589" y="3420"/>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29" name="Oval 231"/>
              <p:cNvSpPr>
                <a:spLocks noChangeArrowheads="1"/>
              </p:cNvSpPr>
              <p:nvPr/>
            </p:nvSpPr>
            <p:spPr bwMode="auto">
              <a:xfrm>
                <a:off x="1738" y="3472"/>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30" name="Oval 232"/>
              <p:cNvSpPr>
                <a:spLocks noChangeArrowheads="1"/>
              </p:cNvSpPr>
              <p:nvPr/>
            </p:nvSpPr>
            <p:spPr bwMode="auto">
              <a:xfrm>
                <a:off x="1145" y="3702"/>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31" name="Oval 233"/>
              <p:cNvSpPr>
                <a:spLocks noChangeArrowheads="1"/>
              </p:cNvSpPr>
              <p:nvPr/>
            </p:nvSpPr>
            <p:spPr bwMode="auto">
              <a:xfrm>
                <a:off x="1687" y="3374"/>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32" name="Oval 234"/>
              <p:cNvSpPr>
                <a:spLocks noChangeArrowheads="1"/>
              </p:cNvSpPr>
              <p:nvPr/>
            </p:nvSpPr>
            <p:spPr bwMode="auto">
              <a:xfrm>
                <a:off x="1658" y="3558"/>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33" name="Oval 235"/>
              <p:cNvSpPr>
                <a:spLocks noChangeArrowheads="1"/>
              </p:cNvSpPr>
              <p:nvPr/>
            </p:nvSpPr>
            <p:spPr bwMode="auto">
              <a:xfrm>
                <a:off x="1796" y="3650"/>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34" name="Oval 236"/>
              <p:cNvSpPr>
                <a:spLocks noChangeArrowheads="1"/>
              </p:cNvSpPr>
              <p:nvPr/>
            </p:nvSpPr>
            <p:spPr bwMode="auto">
              <a:xfrm>
                <a:off x="1957" y="3690"/>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35" name="Oval 237"/>
              <p:cNvSpPr>
                <a:spLocks noChangeArrowheads="1"/>
              </p:cNvSpPr>
              <p:nvPr/>
            </p:nvSpPr>
            <p:spPr bwMode="auto">
              <a:xfrm>
                <a:off x="1652" y="3875"/>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36" name="Oval 238"/>
              <p:cNvSpPr>
                <a:spLocks noChangeArrowheads="1"/>
              </p:cNvSpPr>
              <p:nvPr/>
            </p:nvSpPr>
            <p:spPr bwMode="auto">
              <a:xfrm>
                <a:off x="1952" y="3456"/>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37" name="Oval 239"/>
              <p:cNvSpPr>
                <a:spLocks noChangeArrowheads="1"/>
              </p:cNvSpPr>
              <p:nvPr/>
            </p:nvSpPr>
            <p:spPr bwMode="auto">
              <a:xfrm>
                <a:off x="1629" y="2994"/>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38" name="Oval 240"/>
              <p:cNvSpPr>
                <a:spLocks noChangeArrowheads="1"/>
              </p:cNvSpPr>
              <p:nvPr/>
            </p:nvSpPr>
            <p:spPr bwMode="auto">
              <a:xfrm>
                <a:off x="1940" y="3224"/>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39" name="Oval 241"/>
              <p:cNvSpPr>
                <a:spLocks noChangeArrowheads="1"/>
              </p:cNvSpPr>
              <p:nvPr/>
            </p:nvSpPr>
            <p:spPr bwMode="auto">
              <a:xfrm>
                <a:off x="1514" y="2671"/>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40" name="Oval 242"/>
              <p:cNvSpPr>
                <a:spLocks noChangeArrowheads="1"/>
              </p:cNvSpPr>
              <p:nvPr/>
            </p:nvSpPr>
            <p:spPr bwMode="auto">
              <a:xfrm>
                <a:off x="1675" y="2717"/>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41" name="Oval 243"/>
              <p:cNvSpPr>
                <a:spLocks noChangeArrowheads="1"/>
              </p:cNvSpPr>
              <p:nvPr/>
            </p:nvSpPr>
            <p:spPr bwMode="auto">
              <a:xfrm>
                <a:off x="1485" y="2406"/>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42" name="Oval 244"/>
              <p:cNvSpPr>
                <a:spLocks noChangeArrowheads="1"/>
              </p:cNvSpPr>
              <p:nvPr/>
            </p:nvSpPr>
            <p:spPr bwMode="auto">
              <a:xfrm>
                <a:off x="1680" y="2448"/>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43" name="Oval 245"/>
              <p:cNvSpPr>
                <a:spLocks noChangeArrowheads="1"/>
              </p:cNvSpPr>
              <p:nvPr/>
            </p:nvSpPr>
            <p:spPr bwMode="auto">
              <a:xfrm>
                <a:off x="1779" y="2671"/>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44" name="Oval 246"/>
              <p:cNvSpPr>
                <a:spLocks noChangeArrowheads="1"/>
              </p:cNvSpPr>
              <p:nvPr/>
            </p:nvSpPr>
            <p:spPr bwMode="auto">
              <a:xfrm>
                <a:off x="2072" y="2660"/>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45" name="Oval 247"/>
              <p:cNvSpPr>
                <a:spLocks noChangeArrowheads="1"/>
              </p:cNvSpPr>
              <p:nvPr/>
            </p:nvSpPr>
            <p:spPr bwMode="auto">
              <a:xfrm>
                <a:off x="1859" y="2406"/>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46" name="Oval 248"/>
              <p:cNvSpPr>
                <a:spLocks noChangeArrowheads="1"/>
              </p:cNvSpPr>
              <p:nvPr/>
            </p:nvSpPr>
            <p:spPr bwMode="auto">
              <a:xfrm>
                <a:off x="1284" y="2009"/>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47" name="Oval 249"/>
              <p:cNvSpPr>
                <a:spLocks noChangeArrowheads="1"/>
              </p:cNvSpPr>
              <p:nvPr/>
            </p:nvSpPr>
            <p:spPr bwMode="auto">
              <a:xfrm>
                <a:off x="1266" y="1911"/>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sp>
            <p:nvSpPr>
              <p:cNvPr id="15448" name="Oval 250"/>
              <p:cNvSpPr>
                <a:spLocks noChangeArrowheads="1"/>
              </p:cNvSpPr>
              <p:nvPr/>
            </p:nvSpPr>
            <p:spPr bwMode="auto">
              <a:xfrm>
                <a:off x="1491" y="1566"/>
                <a:ext cx="48" cy="48"/>
              </a:xfrm>
              <a:prstGeom prst="ellipse">
                <a:avLst/>
              </a:prstGeom>
              <a:solidFill>
                <a:srgbClr val="FF0000">
                  <a:alpha val="50195"/>
                </a:srgbClr>
              </a:solidFill>
              <a:ln w="38100" algn="ctr">
                <a:noFill/>
                <a:round/>
                <a:headEnd/>
                <a:tailEnd/>
              </a:ln>
            </p:spPr>
            <p:txBody>
              <a:bodyPr wrap="none" anchor="ctr"/>
              <a:lstStyle/>
              <a:p>
                <a:pPr algn="ctr" eaLnBrk="1" hangingPunct="1"/>
                <a:endParaRPr lang="en-US">
                  <a:cs typeface="Arial" pitchFamily="34" charset="0"/>
                </a:endParaRPr>
              </a:p>
            </p:txBody>
          </p:sp>
        </p:grpSp>
        <p:sp>
          <p:nvSpPr>
            <p:cNvPr id="15404" name="Oval 251"/>
            <p:cNvSpPr>
              <a:spLocks noChangeArrowheads="1"/>
            </p:cNvSpPr>
            <p:nvPr/>
          </p:nvSpPr>
          <p:spPr bwMode="auto">
            <a:xfrm>
              <a:off x="1111" y="2262"/>
              <a:ext cx="48" cy="48"/>
            </a:xfrm>
            <a:prstGeom prst="ellipse">
              <a:avLst/>
            </a:prstGeom>
            <a:solidFill>
              <a:srgbClr val="FF0000">
                <a:alpha val="50195"/>
              </a:srgbClr>
            </a:solidFill>
            <a:ln w="38100" algn="ctr">
              <a:noFill/>
              <a:round/>
              <a:headEnd/>
              <a:tailEnd/>
            </a:ln>
          </p:spPr>
          <p:txBody>
            <a:bodyPr wrap="none" anchor="ctr"/>
            <a:lstStyle/>
            <a:p>
              <a:endParaRPr lang="en-US"/>
            </a:p>
          </p:txBody>
        </p:sp>
        <p:sp>
          <p:nvSpPr>
            <p:cNvPr id="15405" name="Oval 252"/>
            <p:cNvSpPr>
              <a:spLocks noChangeArrowheads="1"/>
            </p:cNvSpPr>
            <p:nvPr/>
          </p:nvSpPr>
          <p:spPr bwMode="auto">
            <a:xfrm>
              <a:off x="1059" y="2222"/>
              <a:ext cx="48" cy="48"/>
            </a:xfrm>
            <a:prstGeom prst="ellipse">
              <a:avLst/>
            </a:prstGeom>
            <a:solidFill>
              <a:srgbClr val="FF0000">
                <a:alpha val="50195"/>
              </a:srgbClr>
            </a:solidFill>
            <a:ln w="38100" algn="ctr">
              <a:noFill/>
              <a:round/>
              <a:headEnd/>
              <a:tailEnd/>
            </a:ln>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457200" y="1371600"/>
            <a:ext cx="8229600" cy="4983163"/>
          </a:xfrm>
        </p:spPr>
        <p:txBody>
          <a:bodyPr>
            <a:normAutofit/>
          </a:bodyPr>
          <a:lstStyle/>
          <a:p>
            <a:pPr eaLnBrk="1" hangingPunct="1">
              <a:lnSpc>
                <a:spcPct val="90000"/>
              </a:lnSpc>
            </a:pPr>
            <a:r>
              <a:rPr lang="en-US" sz="2000" dirty="0" smtClean="0"/>
              <a:t>Identification</a:t>
            </a:r>
          </a:p>
          <a:p>
            <a:pPr lvl="1" eaLnBrk="1" hangingPunct="1">
              <a:lnSpc>
                <a:spcPct val="90000"/>
              </a:lnSpc>
            </a:pPr>
            <a:r>
              <a:rPr lang="en-US" sz="2000" dirty="0" smtClean="0"/>
              <a:t>The decision by an examiner that there are sufficient features in agreement to conclude that two areas of friction ridge impressions originated from the same source.  Identification of an impression to one source is the decision that the likelihood the impression was made by another (different) source is so remote that it is considered as a practical impossibility.</a:t>
            </a:r>
          </a:p>
          <a:p>
            <a:pPr eaLnBrk="1" hangingPunct="1">
              <a:lnSpc>
                <a:spcPct val="90000"/>
              </a:lnSpc>
            </a:pPr>
            <a:endParaRPr lang="en-US" sz="2000" dirty="0" smtClean="0"/>
          </a:p>
          <a:p>
            <a:pPr eaLnBrk="1" hangingPunct="1">
              <a:lnSpc>
                <a:spcPct val="90000"/>
              </a:lnSpc>
            </a:pPr>
            <a:r>
              <a:rPr lang="en-US" sz="2000" dirty="0" smtClean="0"/>
              <a:t>Exclusion</a:t>
            </a:r>
          </a:p>
          <a:p>
            <a:pPr lvl="1" eaLnBrk="1" hangingPunct="1">
              <a:lnSpc>
                <a:spcPct val="90000"/>
              </a:lnSpc>
            </a:pPr>
            <a:r>
              <a:rPr lang="en-US" sz="2000" dirty="0" smtClean="0"/>
              <a:t>The decision by an examiner that there are sufficient features in disagreement to conclude that two areas of friction ridge impressions did not originate from the same source.</a:t>
            </a:r>
          </a:p>
          <a:p>
            <a:pPr lvl="1" eaLnBrk="1" hangingPunct="1">
              <a:lnSpc>
                <a:spcPct val="90000"/>
              </a:lnSpc>
            </a:pPr>
            <a:endParaRPr lang="en-US" sz="1600" dirty="0" smtClean="0"/>
          </a:p>
          <a:p>
            <a:pPr eaLnBrk="1" hangingPunct="1">
              <a:lnSpc>
                <a:spcPct val="90000"/>
              </a:lnSpc>
            </a:pPr>
            <a:r>
              <a:rPr lang="en-US" sz="2000" dirty="0" smtClean="0"/>
              <a:t>Inconclusive</a:t>
            </a:r>
          </a:p>
          <a:p>
            <a:pPr lvl="1" eaLnBrk="1" hangingPunct="1">
              <a:lnSpc>
                <a:spcPct val="90000"/>
              </a:lnSpc>
            </a:pPr>
            <a:r>
              <a:rPr lang="en-US" sz="2000" dirty="0" smtClean="0"/>
              <a:t>The unknown impression was neither identified nor excluded as originating from the same source.</a:t>
            </a:r>
          </a:p>
        </p:txBody>
      </p:sp>
      <p:sp>
        <p:nvSpPr>
          <p:cNvPr id="40962" name="Rectangle 2"/>
          <p:cNvSpPr>
            <a:spLocks noGrp="1" noChangeArrowheads="1"/>
          </p:cNvSpPr>
          <p:nvPr>
            <p:ph type="title"/>
          </p:nvPr>
        </p:nvSpPr>
        <p:spPr/>
        <p:txBody>
          <a:bodyPr>
            <a:normAutofit/>
          </a:bodyPr>
          <a:lstStyle/>
          <a:p>
            <a:pPr eaLnBrk="1" hangingPunct="1"/>
            <a:r>
              <a:rPr lang="en-US" dirty="0" smtClean="0"/>
              <a:t>Three Conclusions of Evalu</a:t>
            </a:r>
            <a:r>
              <a:rPr lang="en-US" sz="4000" dirty="0" smtClean="0"/>
              <a:t>ation</a:t>
            </a:r>
            <a:endParaRPr lang="en-US" sz="2000" dirty="0" smtClean="0"/>
          </a:p>
        </p:txBody>
      </p:sp>
      <p:sp>
        <p:nvSpPr>
          <p:cNvPr id="40964" name="TextBox 4"/>
          <p:cNvSpPr txBox="1">
            <a:spLocks noChangeArrowheads="1"/>
          </p:cNvSpPr>
          <p:nvPr/>
        </p:nvSpPr>
        <p:spPr bwMode="auto">
          <a:xfrm>
            <a:off x="3505200" y="6302375"/>
            <a:ext cx="5638800" cy="554038"/>
          </a:xfrm>
          <a:prstGeom prst="rect">
            <a:avLst/>
          </a:prstGeom>
          <a:noFill/>
          <a:ln w="9525">
            <a:noFill/>
            <a:miter lim="800000"/>
            <a:headEnd/>
            <a:tailEnd/>
          </a:ln>
        </p:spPr>
        <p:txBody>
          <a:bodyPr>
            <a:spAutoFit/>
          </a:bodyPr>
          <a:lstStyle/>
          <a:p>
            <a:pPr algn="r"/>
            <a:r>
              <a:rPr lang="en-US" sz="1000" dirty="0">
                <a:latin typeface="+mn-lt"/>
              </a:rPr>
              <a:t>SWGFAST Standards for Examining Friction Ridge Impressions and Resulting Conclusions</a:t>
            </a:r>
          </a:p>
          <a:p>
            <a:pPr algn="r"/>
            <a:r>
              <a:rPr lang="en-US" sz="1000" dirty="0">
                <a:latin typeface="+mn-lt"/>
              </a:rPr>
              <a:t>09/13/11 ver. 1.0</a:t>
            </a:r>
          </a:p>
          <a:p>
            <a:pPr algn="r"/>
            <a:r>
              <a:rPr lang="en-US" sz="1000" dirty="0">
                <a:latin typeface="+mn-lt"/>
              </a:rPr>
              <a:t>Posted: 10/26/11</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Verification</a:t>
            </a:r>
          </a:p>
          <a:p>
            <a:pPr lvl="1"/>
            <a:r>
              <a:rPr lang="en-US" dirty="0"/>
              <a:t>Independent application of Analysis, Comparison, and Evaluation by a second examiner</a:t>
            </a:r>
            <a:r>
              <a:rPr lang="en-US" dirty="0" smtClean="0"/>
              <a:t>.</a:t>
            </a:r>
          </a:p>
          <a:p>
            <a:pPr lvl="1"/>
            <a:endParaRPr lang="en-US" dirty="0"/>
          </a:p>
          <a:p>
            <a:pPr lvl="1"/>
            <a:endParaRPr lang="en-US" dirty="0" smtClean="0"/>
          </a:p>
          <a:p>
            <a:r>
              <a:rPr lang="en-US" dirty="0"/>
              <a:t>Blind Verification</a:t>
            </a:r>
          </a:p>
          <a:p>
            <a:pPr lvl="1"/>
            <a:r>
              <a:rPr lang="en-US" dirty="0"/>
              <a:t>Also an independent application of ACE, but the blind verifying examiner does not know the conclusion of the primary examiner.</a:t>
            </a:r>
          </a:p>
          <a:p>
            <a:pPr lvl="1"/>
            <a:endParaRPr lang="en-US" dirty="0" smtClean="0"/>
          </a:p>
          <a:p>
            <a:endParaRPr lang="en-US" dirty="0"/>
          </a:p>
        </p:txBody>
      </p:sp>
      <p:sp>
        <p:nvSpPr>
          <p:cNvPr id="3" name="Slide Number Placeholder 2"/>
          <p:cNvSpPr>
            <a:spLocks noGrp="1"/>
          </p:cNvSpPr>
          <p:nvPr>
            <p:ph type="sldNum" sz="quarter" idx="15"/>
          </p:nvPr>
        </p:nvSpPr>
        <p:spPr/>
        <p:txBody>
          <a:bodyPr/>
          <a:lstStyle/>
          <a:p>
            <a:pPr>
              <a:defRPr/>
            </a:pPr>
            <a:fld id="{6EDECC8A-9605-45C1-BBA3-61C92D98601E}" type="slidenum">
              <a:rPr lang="en-US" smtClean="0"/>
              <a:pPr>
                <a:defRPr/>
              </a:pPr>
              <a:t>14</a:t>
            </a:fld>
            <a:endParaRPr lang="en-US"/>
          </a:p>
        </p:txBody>
      </p:sp>
      <p:sp>
        <p:nvSpPr>
          <p:cNvPr id="4" name="Title 3"/>
          <p:cNvSpPr>
            <a:spLocks noGrp="1"/>
          </p:cNvSpPr>
          <p:nvPr>
            <p:ph type="title"/>
          </p:nvPr>
        </p:nvSpPr>
        <p:spPr/>
        <p:txBody>
          <a:bodyPr/>
          <a:lstStyle/>
          <a:p>
            <a:r>
              <a:rPr lang="en-US" dirty="0" smtClean="0"/>
              <a:t>Verification &amp; Blind Verification</a:t>
            </a:r>
            <a:endParaRPr lang="en-US" dirty="0"/>
          </a:p>
        </p:txBody>
      </p:sp>
    </p:spTree>
    <p:extLst>
      <p:ext uri="{BB962C8B-B14F-4D97-AF65-F5344CB8AC3E}">
        <p14:creationId xmlns:p14="http://schemas.microsoft.com/office/powerpoint/2010/main" xmlns="" val="10319821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ln w="6350" cap="rnd">
            <a:noFill/>
          </a:ln>
        </p:spPr>
        <p:txBody>
          <a:bodyPr vert="horz" rtlCol="0" anchor="b" anchorCtr="0">
            <a:normAutofit/>
          </a:bodyPr>
          <a:lstStyle/>
          <a:p>
            <a:r>
              <a:rPr lang="en-US" dirty="0"/>
              <a:t>Testifying to Verification</a:t>
            </a:r>
          </a:p>
        </p:txBody>
      </p:sp>
      <p:sp>
        <p:nvSpPr>
          <p:cNvPr id="4" name="Rectangle 3"/>
          <p:cNvSpPr>
            <a:spLocks noGrp="1" noChangeArrowheads="1"/>
          </p:cNvSpPr>
          <p:nvPr>
            <p:ph idx="4294967295"/>
          </p:nvPr>
        </p:nvSpPr>
        <p:spPr>
          <a:xfrm>
            <a:off x="381000" y="1371600"/>
            <a:ext cx="8229600" cy="4953000"/>
          </a:xfrm>
        </p:spPr>
        <p:txBody>
          <a:bodyPr vert="horz">
            <a:normAutofit lnSpcReduction="10000"/>
          </a:bodyPr>
          <a:lstStyle/>
          <a:p>
            <a:r>
              <a:rPr lang="en-US" dirty="0"/>
              <a:t>New Hampshire v. </a:t>
            </a:r>
            <a:r>
              <a:rPr lang="en-US" dirty="0" err="1"/>
              <a:t>Langill</a:t>
            </a:r>
            <a:r>
              <a:rPr lang="en-US" dirty="0"/>
              <a:t> (2010)</a:t>
            </a:r>
          </a:p>
          <a:p>
            <a:pPr lvl="1"/>
            <a:r>
              <a:rPr lang="en-US" dirty="0"/>
              <a:t>Defense objected to verification testimony being presented at trial because it was hearsay and violated his right to cross-examine witnesses against him</a:t>
            </a:r>
          </a:p>
          <a:p>
            <a:pPr lvl="1"/>
            <a:r>
              <a:rPr lang="en-US" dirty="0"/>
              <a:t>Trial court overruled defense objection based upon business records exception</a:t>
            </a:r>
          </a:p>
          <a:p>
            <a:pPr lvl="2"/>
            <a:r>
              <a:rPr lang="en-US" dirty="0"/>
              <a:t>Trial court concerned that by “…telling the jury that there was some verification here, there is a kind of [sub </a:t>
            </a:r>
            <a:r>
              <a:rPr lang="en-US" dirty="0" err="1"/>
              <a:t>silentio</a:t>
            </a:r>
            <a:r>
              <a:rPr lang="en-US" dirty="0"/>
              <a:t>] implication that the verification is consistent with what Ms. Corson said.” </a:t>
            </a:r>
          </a:p>
          <a:p>
            <a:pPr lvl="2"/>
            <a:r>
              <a:rPr lang="en-US" dirty="0"/>
              <a:t>But, allowed the testimony anyway.</a:t>
            </a:r>
          </a:p>
          <a:p>
            <a:pPr lvl="1"/>
            <a:r>
              <a:rPr lang="en-US" dirty="0"/>
              <a:t>NH Supreme Court reversed and remanded</a:t>
            </a:r>
          </a:p>
          <a:p>
            <a:pPr lvl="2"/>
            <a:r>
              <a:rPr lang="en-US" dirty="0"/>
              <a:t>Agreed that verification testimony is hearsay and therefore inadmissible</a:t>
            </a:r>
          </a:p>
        </p:txBody>
      </p:sp>
      <p:sp>
        <p:nvSpPr>
          <p:cNvPr id="5" name="Slide Number Placeholder 4"/>
          <p:cNvSpPr txBox="1">
            <a:spLocks noGrp="1"/>
          </p:cNvSpPr>
          <p:nvPr/>
        </p:nvSpPr>
        <p:spPr>
          <a:xfrm>
            <a:off x="7924800" y="6416675"/>
            <a:ext cx="762000" cy="365125"/>
          </a:xfrm>
          <a:prstGeom prst="rect">
            <a:avLst/>
          </a:prstGeom>
          <a:noFill/>
        </p:spPr>
        <p:txBody>
          <a:bodyPr lIns="0" rIns="0" anchor="b"/>
          <a:lstStyle/>
          <a:p>
            <a:pPr algn="r" eaLnBrk="1" fontAlgn="auto" hangingPunct="1">
              <a:spcBef>
                <a:spcPts val="0"/>
              </a:spcBef>
              <a:spcAft>
                <a:spcPts val="0"/>
              </a:spcAft>
              <a:defRPr/>
            </a:pPr>
            <a:fld id="{A005EADC-94B3-4BA6-85D6-3D2976EB11D6}" type="slidenum">
              <a:rPr lang="en-US" sz="1200">
                <a:solidFill>
                  <a:schemeClr val="tx1">
                    <a:shade val="50000"/>
                  </a:schemeClr>
                </a:solidFill>
                <a:latin typeface="+mn-lt"/>
              </a:rPr>
              <a:pPr algn="r" eaLnBrk="1" fontAlgn="auto" hangingPunct="1">
                <a:spcBef>
                  <a:spcPts val="0"/>
                </a:spcBef>
                <a:spcAft>
                  <a:spcPts val="0"/>
                </a:spcAft>
                <a:defRPr/>
              </a:pPr>
              <a:t>15</a:t>
            </a:fld>
            <a:endParaRPr lang="en-US" sz="1200">
              <a:solidFill>
                <a:schemeClr val="tx1">
                  <a:shade val="50000"/>
                </a:schemeClr>
              </a:solidFill>
              <a:latin typeface="+mn-lt"/>
            </a:endParaRPr>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5"/>
          <p:cNvSpPr>
            <a:spLocks noGrp="1" noChangeArrowheads="1"/>
          </p:cNvSpPr>
          <p:nvPr>
            <p:ph type="subTitle" idx="1"/>
          </p:nvPr>
        </p:nvSpPr>
        <p:spPr/>
        <p:txBody>
          <a:bodyPr/>
          <a:lstStyle/>
          <a:p>
            <a:pPr eaLnBrk="1" hangingPunct="1"/>
            <a:endParaRPr lang="en-US" dirty="0" smtClean="0"/>
          </a:p>
        </p:txBody>
      </p:sp>
      <p:sp>
        <p:nvSpPr>
          <p:cNvPr id="65539" name="Rectangle 4"/>
          <p:cNvSpPr>
            <a:spLocks noGrp="1" noChangeArrowheads="1"/>
          </p:cNvSpPr>
          <p:nvPr>
            <p:ph type="ctrTitle"/>
          </p:nvPr>
        </p:nvSpPr>
        <p:spPr/>
        <p:txBody>
          <a:bodyPr/>
          <a:lstStyle/>
          <a:p>
            <a:pPr algn="ctr" eaLnBrk="1" hangingPunct="1"/>
            <a:r>
              <a:rPr lang="en-US" dirty="0" smtClean="0"/>
              <a:t>Madrid Error</a:t>
            </a:r>
          </a:p>
        </p:txBody>
      </p:sp>
      <p:sp>
        <p:nvSpPr>
          <p:cNvPr id="65538" name="Rectangle 7"/>
          <p:cNvSpPr>
            <a:spLocks noGrp="1" noChangeArrowheads="1"/>
          </p:cNvSpPr>
          <p:nvPr>
            <p:ph type="sldNum" sz="quarter" idx="11"/>
          </p:nvPr>
        </p:nvSpPr>
        <p:spPr>
          <a:xfrm>
            <a:off x="0" y="6356350"/>
            <a:ext cx="533400" cy="365125"/>
          </a:xfrm>
          <a:noFill/>
        </p:spPr>
        <p:txBody>
          <a:bodyPr/>
          <a:lstStyle/>
          <a:p>
            <a:fld id="{31C707C2-ABF5-4D3F-9F7C-55FAA41B576E}" type="slidenum">
              <a:rPr lang="en-US" smtClean="0">
                <a:solidFill>
                  <a:schemeClr val="tx1"/>
                </a:solidFill>
                <a:latin typeface="Arial" pitchFamily="34" charset="0"/>
              </a:rPr>
              <a:pPr/>
              <a:t>16</a:t>
            </a:fld>
            <a:endParaRPr lang="en-US" smtClean="0">
              <a:solidFill>
                <a:schemeClr val="tx1"/>
              </a:solidFill>
              <a:latin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9331" name="Rectangle 3"/>
          <p:cNvSpPr>
            <a:spLocks noGrp="1" noChangeArrowheads="1"/>
          </p:cNvSpPr>
          <p:nvPr>
            <p:ph idx="1"/>
          </p:nvPr>
        </p:nvSpPr>
        <p:spPr/>
        <p:txBody>
          <a:bodyPr vert="horz">
            <a:normAutofit lnSpcReduction="10000"/>
          </a:bodyPr>
          <a:lstStyle/>
          <a:p>
            <a:r>
              <a:rPr lang="en-US" dirty="0"/>
              <a:t>March 2004 terrorists detonated bombs on several commuter trains in Madrid, Spain</a:t>
            </a:r>
          </a:p>
          <a:p>
            <a:r>
              <a:rPr lang="en-US" dirty="0"/>
              <a:t>Spanish National Police (SNP) developed latent fingerprints on bag of detonators</a:t>
            </a:r>
          </a:p>
          <a:p>
            <a:r>
              <a:rPr lang="en-US" dirty="0"/>
              <a:t>Submitted images electronically for search in FBI’s automated database</a:t>
            </a:r>
          </a:p>
          <a:p>
            <a:r>
              <a:rPr lang="en-US" dirty="0"/>
              <a:t>FBI effected identification with Brandon Mayfield</a:t>
            </a:r>
          </a:p>
          <a:p>
            <a:r>
              <a:rPr lang="en-US" dirty="0"/>
              <a:t>SNP later identified print as an Algerian national (</a:t>
            </a:r>
            <a:r>
              <a:rPr lang="en-US" dirty="0" err="1"/>
              <a:t>Ouhnane</a:t>
            </a:r>
            <a:r>
              <a:rPr lang="en-US" dirty="0"/>
              <a:t> </a:t>
            </a:r>
            <a:r>
              <a:rPr lang="en-US" dirty="0" err="1"/>
              <a:t>Daoud</a:t>
            </a:r>
            <a:r>
              <a:rPr lang="en-US" dirty="0"/>
              <a:t>)</a:t>
            </a:r>
          </a:p>
          <a:p>
            <a:r>
              <a:rPr lang="en-US" dirty="0"/>
              <a:t>FBI admitted error</a:t>
            </a:r>
          </a:p>
          <a:p>
            <a:r>
              <a:rPr lang="en-US" dirty="0"/>
              <a:t>Office of the Inspector General (OIG) </a:t>
            </a:r>
            <a:r>
              <a:rPr lang="en-US" dirty="0" smtClean="0"/>
              <a:t>investigation</a:t>
            </a:r>
            <a:endParaRPr lang="en-US" dirty="0"/>
          </a:p>
        </p:txBody>
      </p:sp>
      <p:sp>
        <p:nvSpPr>
          <p:cNvPr id="66564" name="Slide Number Placeholder 5"/>
          <p:cNvSpPr>
            <a:spLocks noGrp="1"/>
          </p:cNvSpPr>
          <p:nvPr>
            <p:ph type="sldNum" sz="quarter" idx="15"/>
          </p:nvPr>
        </p:nvSpPr>
        <p:spPr>
          <a:noFill/>
        </p:spPr>
        <p:txBody>
          <a:bodyPr/>
          <a:lstStyle/>
          <a:p>
            <a:fld id="{61C17CC0-6C82-4B05-85CC-04C9700FEA36}" type="slidenum">
              <a:rPr lang="en-US" smtClean="0">
                <a:solidFill>
                  <a:schemeClr val="tx1"/>
                </a:solidFill>
                <a:latin typeface="Arial" pitchFamily="34" charset="0"/>
              </a:rPr>
              <a:pPr/>
              <a:t>17</a:t>
            </a:fld>
            <a:endParaRPr lang="en-US" smtClean="0">
              <a:solidFill>
                <a:schemeClr val="tx1"/>
              </a:solidFill>
              <a:latin typeface="Arial" pitchFamily="34" charset="0"/>
            </a:endParaRPr>
          </a:p>
        </p:txBody>
      </p:sp>
      <p:sp>
        <p:nvSpPr>
          <p:cNvPr id="66562" name="Rectangle 2"/>
          <p:cNvSpPr>
            <a:spLocks noGrp="1" noChangeArrowheads="1"/>
          </p:cNvSpPr>
          <p:nvPr>
            <p:ph type="title"/>
          </p:nvPr>
        </p:nvSpPr>
        <p:spPr/>
        <p:txBody>
          <a:bodyPr/>
          <a:lstStyle/>
          <a:p>
            <a:pPr eaLnBrk="1" hangingPunct="1"/>
            <a:r>
              <a:rPr lang="en-US" smtClean="0"/>
              <a:t>Madrid Error</a:t>
            </a:r>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slide(fromBottom)">
                                      <p:cBhvr>
                                        <p:cTn id="7" dur="1000"/>
                                        <p:tgtEl>
                                          <p:spTgt spid="993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9331">
                                            <p:txEl>
                                              <p:pRg st="1" end="1"/>
                                            </p:txEl>
                                          </p:spTgt>
                                        </p:tgtEl>
                                        <p:attrNameLst>
                                          <p:attrName>style.visibility</p:attrName>
                                        </p:attrNameLst>
                                      </p:cBhvr>
                                      <p:to>
                                        <p:strVal val="visible"/>
                                      </p:to>
                                    </p:set>
                                    <p:animEffect transition="in" filter="slide(fromBottom)">
                                      <p:cBhvr>
                                        <p:cTn id="12" dur="1000"/>
                                        <p:tgtEl>
                                          <p:spTgt spid="993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99331">
                                            <p:txEl>
                                              <p:pRg st="2" end="2"/>
                                            </p:txEl>
                                          </p:spTgt>
                                        </p:tgtEl>
                                        <p:attrNameLst>
                                          <p:attrName>style.visibility</p:attrName>
                                        </p:attrNameLst>
                                      </p:cBhvr>
                                      <p:to>
                                        <p:strVal val="visible"/>
                                      </p:to>
                                    </p:set>
                                    <p:animEffect transition="in" filter="slide(fromBottom)">
                                      <p:cBhvr>
                                        <p:cTn id="17" dur="1000"/>
                                        <p:tgtEl>
                                          <p:spTgt spid="993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99331">
                                            <p:txEl>
                                              <p:pRg st="3" end="3"/>
                                            </p:txEl>
                                          </p:spTgt>
                                        </p:tgtEl>
                                        <p:attrNameLst>
                                          <p:attrName>style.visibility</p:attrName>
                                        </p:attrNameLst>
                                      </p:cBhvr>
                                      <p:to>
                                        <p:strVal val="visible"/>
                                      </p:to>
                                    </p:set>
                                    <p:animEffect transition="in" filter="slide(fromBottom)">
                                      <p:cBhvr>
                                        <p:cTn id="22" dur="1000"/>
                                        <p:tgtEl>
                                          <p:spTgt spid="993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99331">
                                            <p:txEl>
                                              <p:pRg st="4" end="4"/>
                                            </p:txEl>
                                          </p:spTgt>
                                        </p:tgtEl>
                                        <p:attrNameLst>
                                          <p:attrName>style.visibility</p:attrName>
                                        </p:attrNameLst>
                                      </p:cBhvr>
                                      <p:to>
                                        <p:strVal val="visible"/>
                                      </p:to>
                                    </p:set>
                                    <p:animEffect transition="in" filter="slide(fromBottom)">
                                      <p:cBhvr>
                                        <p:cTn id="27" dur="1000"/>
                                        <p:tgtEl>
                                          <p:spTgt spid="993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99331">
                                            <p:txEl>
                                              <p:pRg st="5" end="5"/>
                                            </p:txEl>
                                          </p:spTgt>
                                        </p:tgtEl>
                                        <p:attrNameLst>
                                          <p:attrName>style.visibility</p:attrName>
                                        </p:attrNameLst>
                                      </p:cBhvr>
                                      <p:to>
                                        <p:strVal val="visible"/>
                                      </p:to>
                                    </p:set>
                                    <p:animEffect transition="in" filter="slide(fromBottom)">
                                      <p:cBhvr>
                                        <p:cTn id="32" dur="1000"/>
                                        <p:tgtEl>
                                          <p:spTgt spid="993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99331">
                                            <p:txEl>
                                              <p:pRg st="6" end="6"/>
                                            </p:txEl>
                                          </p:spTgt>
                                        </p:tgtEl>
                                        <p:attrNameLst>
                                          <p:attrName>style.visibility</p:attrName>
                                        </p:attrNameLst>
                                      </p:cBhvr>
                                      <p:to>
                                        <p:strVal val="visible"/>
                                      </p:to>
                                    </p:set>
                                    <p:animEffect transition="in" filter="slide(fromBottom)">
                                      <p:cBhvr>
                                        <p:cTn id="37" dur="1000"/>
                                        <p:tgtEl>
                                          <p:spTgt spid="993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type="title"/>
          </p:nvPr>
        </p:nvSpPr>
        <p:spPr/>
        <p:txBody>
          <a:bodyPr/>
          <a:lstStyle/>
          <a:p>
            <a:pPr eaLnBrk="1" hangingPunct="1"/>
            <a:r>
              <a:rPr lang="en-US" smtClean="0"/>
              <a:t>Prints in Question</a:t>
            </a:r>
          </a:p>
        </p:txBody>
      </p:sp>
      <p:pic>
        <p:nvPicPr>
          <p:cNvPr id="67587" name="Picture 2" descr="INK UNCHARTED Mayfield fg7"/>
          <p:cNvPicPr>
            <a:picLocks noGrp="1" noChangeAspect="1" noChangeArrowheads="1"/>
          </p:cNvPicPr>
          <p:nvPr>
            <p:ph sz="half" idx="1"/>
          </p:nvPr>
        </p:nvPicPr>
        <p:blipFill>
          <a:blip r:embed="rId2" cstate="print"/>
          <a:srcRect/>
          <a:stretch>
            <a:fillRect/>
          </a:stretch>
        </p:blipFill>
        <p:spPr>
          <a:xfrm>
            <a:off x="165100" y="2057400"/>
            <a:ext cx="2759075" cy="3810000"/>
          </a:xfrm>
          <a:noFill/>
        </p:spPr>
      </p:pic>
      <p:pic>
        <p:nvPicPr>
          <p:cNvPr id="67588" name="Picture 3"/>
          <p:cNvPicPr>
            <a:picLocks noGrp="1" noChangeAspect="1" noChangeArrowheads="1"/>
          </p:cNvPicPr>
          <p:nvPr>
            <p:ph sz="quarter" idx="2"/>
          </p:nvPr>
        </p:nvPicPr>
        <p:blipFill rotWithShape="1">
          <a:blip r:embed="rId3" cstate="print"/>
          <a:srcRect l="-3673" r="-1069"/>
          <a:stretch/>
        </p:blipFill>
        <p:spPr>
          <a:xfrm>
            <a:off x="6324600" y="2057400"/>
            <a:ext cx="2760133" cy="3810000"/>
          </a:xfrm>
        </p:spPr>
      </p:pic>
      <p:pic>
        <p:nvPicPr>
          <p:cNvPr id="67589" name="Picture 4" descr="LAT UNCHARTED Mayfield fg7"/>
          <p:cNvPicPr>
            <a:picLocks noGrp="1" noChangeAspect="1" noChangeArrowheads="1"/>
          </p:cNvPicPr>
          <p:nvPr>
            <p:ph sz="quarter" idx="3"/>
          </p:nvPr>
        </p:nvPicPr>
        <p:blipFill>
          <a:blip r:embed="rId4" cstate="print"/>
          <a:srcRect/>
          <a:stretch>
            <a:fillRect/>
          </a:stretch>
        </p:blipFill>
        <p:spPr>
          <a:xfrm>
            <a:off x="3087688" y="2057400"/>
            <a:ext cx="3200400" cy="3822700"/>
          </a:xfrm>
          <a:noFill/>
        </p:spPr>
      </p:pic>
      <p:sp>
        <p:nvSpPr>
          <p:cNvPr id="67590" name="Slide Number Placeholder 7"/>
          <p:cNvSpPr>
            <a:spLocks noGrp="1"/>
          </p:cNvSpPr>
          <p:nvPr>
            <p:ph type="sldNum" sz="quarter" idx="12"/>
          </p:nvPr>
        </p:nvSpPr>
        <p:spPr>
          <a:noFill/>
        </p:spPr>
        <p:txBody>
          <a:bodyPr/>
          <a:lstStyle/>
          <a:p>
            <a:fld id="{03679DE2-99F0-4EC8-B530-9926A6CCD978}" type="slidenum">
              <a:rPr lang="en-US" smtClean="0">
                <a:latin typeface="Arial" pitchFamily="34" charset="0"/>
              </a:rPr>
              <a:pPr/>
              <a:t>18</a:t>
            </a:fld>
            <a:endParaRPr lang="en-US" smtClean="0">
              <a:latin typeface="Arial" pitchFamily="34" charset="0"/>
            </a:endParaRPr>
          </a:p>
        </p:txBody>
      </p:sp>
      <p:sp>
        <p:nvSpPr>
          <p:cNvPr id="67591" name="Text Box 6"/>
          <p:cNvSpPr txBox="1">
            <a:spLocks noChangeArrowheads="1"/>
          </p:cNvSpPr>
          <p:nvPr/>
        </p:nvSpPr>
        <p:spPr bwMode="auto">
          <a:xfrm>
            <a:off x="762000" y="5943600"/>
            <a:ext cx="1524000" cy="457200"/>
          </a:xfrm>
          <a:prstGeom prst="rect">
            <a:avLst/>
          </a:prstGeom>
          <a:noFill/>
          <a:ln w="9525">
            <a:noFill/>
            <a:miter lim="800000"/>
            <a:headEnd/>
            <a:tailEnd/>
          </a:ln>
        </p:spPr>
        <p:txBody>
          <a:bodyPr>
            <a:spAutoFit/>
          </a:bodyPr>
          <a:lstStyle/>
          <a:p>
            <a:pPr algn="ctr" eaLnBrk="1" hangingPunct="1">
              <a:spcBef>
                <a:spcPct val="50000"/>
              </a:spcBef>
            </a:pPr>
            <a:r>
              <a:rPr lang="en-US" sz="2400" dirty="0">
                <a:latin typeface="+mn-lt"/>
                <a:cs typeface="Arial" pitchFamily="34" charset="0"/>
              </a:rPr>
              <a:t>Mayfield</a:t>
            </a:r>
          </a:p>
        </p:txBody>
      </p:sp>
      <p:sp>
        <p:nvSpPr>
          <p:cNvPr id="67592" name="Text Box 7"/>
          <p:cNvSpPr txBox="1">
            <a:spLocks noChangeArrowheads="1"/>
          </p:cNvSpPr>
          <p:nvPr/>
        </p:nvSpPr>
        <p:spPr bwMode="auto">
          <a:xfrm>
            <a:off x="7010400" y="5943600"/>
            <a:ext cx="1524000" cy="457200"/>
          </a:xfrm>
          <a:prstGeom prst="rect">
            <a:avLst/>
          </a:prstGeom>
          <a:noFill/>
          <a:ln w="9525">
            <a:noFill/>
            <a:miter lim="800000"/>
            <a:headEnd/>
            <a:tailEnd/>
          </a:ln>
        </p:spPr>
        <p:txBody>
          <a:bodyPr>
            <a:spAutoFit/>
          </a:bodyPr>
          <a:lstStyle/>
          <a:p>
            <a:pPr algn="ctr" eaLnBrk="1" hangingPunct="1">
              <a:spcBef>
                <a:spcPct val="50000"/>
              </a:spcBef>
            </a:pPr>
            <a:r>
              <a:rPr lang="en-US" sz="2400" dirty="0" err="1">
                <a:latin typeface="+mn-lt"/>
                <a:cs typeface="Arial" pitchFamily="34" charset="0"/>
              </a:rPr>
              <a:t>Daoud</a:t>
            </a:r>
            <a:endParaRPr lang="en-US" sz="2400" dirty="0">
              <a:latin typeface="+mn-lt"/>
              <a:cs typeface="Arial" pitchFamily="34" charset="0"/>
            </a:endParaRPr>
          </a:p>
        </p:txBody>
      </p:sp>
      <p:sp>
        <p:nvSpPr>
          <p:cNvPr id="67593" name="Text Box 8"/>
          <p:cNvSpPr txBox="1">
            <a:spLocks noChangeArrowheads="1"/>
          </p:cNvSpPr>
          <p:nvPr/>
        </p:nvSpPr>
        <p:spPr bwMode="auto">
          <a:xfrm>
            <a:off x="3276600" y="5943600"/>
            <a:ext cx="2895600" cy="461665"/>
          </a:xfrm>
          <a:prstGeom prst="rect">
            <a:avLst/>
          </a:prstGeom>
          <a:noFill/>
          <a:ln w="9525">
            <a:noFill/>
            <a:miter lim="800000"/>
            <a:headEnd/>
            <a:tailEnd/>
          </a:ln>
        </p:spPr>
        <p:txBody>
          <a:bodyPr wrap="square">
            <a:spAutoFit/>
          </a:bodyPr>
          <a:lstStyle/>
          <a:p>
            <a:pPr algn="ctr" eaLnBrk="1" hangingPunct="1">
              <a:spcBef>
                <a:spcPct val="50000"/>
              </a:spcBef>
            </a:pPr>
            <a:r>
              <a:rPr lang="en-US" sz="2400" dirty="0" smtClean="0">
                <a:latin typeface="+mn-lt"/>
                <a:cs typeface="Arial" pitchFamily="34" charset="0"/>
              </a:rPr>
              <a:t>Latent (LFP 17)</a:t>
            </a:r>
            <a:endParaRPr lang="en-US" sz="2400" dirty="0">
              <a:latin typeface="+mn-lt"/>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403" name="Rectangle 3"/>
          <p:cNvSpPr>
            <a:spLocks noGrp="1" noChangeArrowheads="1"/>
          </p:cNvSpPr>
          <p:nvPr>
            <p:ph idx="1"/>
          </p:nvPr>
        </p:nvSpPr>
        <p:spPr/>
        <p:txBody>
          <a:bodyPr vert="horz">
            <a:normAutofit/>
          </a:bodyPr>
          <a:lstStyle/>
          <a:p>
            <a:r>
              <a:rPr lang="en-US" sz="2800" dirty="0"/>
              <a:t>OIG Report primary causes of error:</a:t>
            </a:r>
          </a:p>
          <a:p>
            <a:pPr lvl="1"/>
            <a:r>
              <a:rPr lang="en-US" sz="2800" dirty="0"/>
              <a:t>Examiners failed to properly apply the ACE-V methodology – Practitioner Error</a:t>
            </a:r>
          </a:p>
          <a:p>
            <a:pPr lvl="1"/>
            <a:r>
              <a:rPr lang="en-US" sz="2800" dirty="0"/>
              <a:t>Bias from known prints (circular reasoning)</a:t>
            </a:r>
          </a:p>
          <a:p>
            <a:pPr lvl="1"/>
            <a:r>
              <a:rPr lang="en-US" sz="2800" dirty="0"/>
              <a:t>Unusual similarity of the prints (unknown to known) – IAFIS found close non-match</a:t>
            </a:r>
          </a:p>
          <a:p>
            <a:pPr lvl="1"/>
            <a:r>
              <a:rPr lang="en-US" sz="2800" dirty="0"/>
              <a:t>Faulty reliance on extremely tiny (Level 3) details</a:t>
            </a:r>
          </a:p>
          <a:p>
            <a:pPr lvl="1"/>
            <a:r>
              <a:rPr lang="en-US" sz="2800" dirty="0"/>
              <a:t>Inadequate explanations for </a:t>
            </a:r>
            <a:r>
              <a:rPr lang="en-US" sz="2800" dirty="0" smtClean="0"/>
              <a:t>differences </a:t>
            </a:r>
            <a:r>
              <a:rPr lang="en-US" sz="2800" dirty="0"/>
              <a:t>in appearance</a:t>
            </a:r>
          </a:p>
        </p:txBody>
      </p:sp>
      <p:sp>
        <p:nvSpPr>
          <p:cNvPr id="68612" name="Slide Number Placeholder 5"/>
          <p:cNvSpPr>
            <a:spLocks noGrp="1"/>
          </p:cNvSpPr>
          <p:nvPr>
            <p:ph type="sldNum" sz="quarter" idx="15"/>
          </p:nvPr>
        </p:nvSpPr>
        <p:spPr>
          <a:noFill/>
        </p:spPr>
        <p:txBody>
          <a:bodyPr/>
          <a:lstStyle/>
          <a:p>
            <a:fld id="{055C7DA8-83B5-4C1A-986C-6723BDC058C1}" type="slidenum">
              <a:rPr lang="en-US" smtClean="0">
                <a:solidFill>
                  <a:schemeClr val="tx1"/>
                </a:solidFill>
                <a:latin typeface="Arial" pitchFamily="34" charset="0"/>
              </a:rPr>
              <a:pPr/>
              <a:t>19</a:t>
            </a:fld>
            <a:endParaRPr lang="en-US" smtClean="0">
              <a:solidFill>
                <a:schemeClr val="tx1"/>
              </a:solidFill>
              <a:latin typeface="Arial" pitchFamily="34" charset="0"/>
            </a:endParaRPr>
          </a:p>
        </p:txBody>
      </p:sp>
      <p:sp>
        <p:nvSpPr>
          <p:cNvPr id="68610" name="Rectangle 2"/>
          <p:cNvSpPr>
            <a:spLocks noGrp="1" noChangeArrowheads="1"/>
          </p:cNvSpPr>
          <p:nvPr>
            <p:ph type="title"/>
          </p:nvPr>
        </p:nvSpPr>
        <p:spPr/>
        <p:txBody>
          <a:bodyPr/>
          <a:lstStyle/>
          <a:p>
            <a:pPr eaLnBrk="1" hangingPunct="1"/>
            <a:r>
              <a:rPr lang="en-US" dirty="0" smtClean="0"/>
              <a:t>OIG Conclusions</a:t>
            </a:r>
          </a:p>
        </p:txBody>
      </p:sp>
      <p:sp>
        <p:nvSpPr>
          <p:cNvPr id="68613" name="Text Box 4"/>
          <p:cNvSpPr txBox="1">
            <a:spLocks noChangeArrowheads="1"/>
          </p:cNvSpPr>
          <p:nvPr/>
        </p:nvSpPr>
        <p:spPr bwMode="auto">
          <a:xfrm>
            <a:off x="533400" y="6172200"/>
            <a:ext cx="7010400" cy="336550"/>
          </a:xfrm>
          <a:prstGeom prst="rect">
            <a:avLst/>
          </a:prstGeom>
          <a:noFill/>
          <a:ln w="9525">
            <a:noFill/>
            <a:miter lim="800000"/>
            <a:headEnd/>
            <a:tailEnd/>
          </a:ln>
        </p:spPr>
        <p:txBody>
          <a:bodyPr>
            <a:spAutoFit/>
          </a:bodyPr>
          <a:lstStyle/>
          <a:p>
            <a:pPr eaLnBrk="1" hangingPunct="1">
              <a:spcBef>
                <a:spcPct val="50000"/>
              </a:spcBef>
            </a:pPr>
            <a:r>
              <a:rPr lang="en-US" sz="1600" dirty="0">
                <a:latin typeface="Arial" pitchFamily="34" charset="0"/>
                <a:cs typeface="Arial" pitchFamily="34" charset="0"/>
              </a:rPr>
              <a:t>http://</a:t>
            </a:r>
            <a:r>
              <a:rPr lang="en-US" sz="1600" dirty="0" err="1">
                <a:latin typeface="Arial" pitchFamily="34" charset="0"/>
                <a:cs typeface="Arial" pitchFamily="34" charset="0"/>
              </a:rPr>
              <a:t>www.usdoj.gov</a:t>
            </a:r>
            <a:r>
              <a:rPr lang="en-US" sz="1600" dirty="0">
                <a:latin typeface="Arial" pitchFamily="34" charset="0"/>
                <a:cs typeface="Arial" pitchFamily="34" charset="0"/>
              </a:rPr>
              <a:t>/</a:t>
            </a:r>
            <a:r>
              <a:rPr lang="en-US" sz="1600" dirty="0" err="1">
                <a:latin typeface="Arial" pitchFamily="34" charset="0"/>
                <a:cs typeface="Arial" pitchFamily="34" charset="0"/>
              </a:rPr>
              <a:t>oig</a:t>
            </a:r>
            <a:r>
              <a:rPr lang="en-US" sz="1600" dirty="0">
                <a:latin typeface="Arial" pitchFamily="34" charset="0"/>
                <a:cs typeface="Arial" pitchFamily="34" charset="0"/>
              </a:rPr>
              <a:t>/special/s0601/</a:t>
            </a:r>
            <a:r>
              <a:rPr lang="en-US" sz="1600" dirty="0" err="1">
                <a:latin typeface="Arial" pitchFamily="34" charset="0"/>
                <a:cs typeface="Arial" pitchFamily="34" charset="0"/>
              </a:rPr>
              <a:t>PDF_list.htm</a:t>
            </a:r>
            <a:endParaRPr lang="en-US" sz="1600" dirty="0">
              <a:latin typeface="Arial" pitchFamily="34" charset="0"/>
              <a:cs typeface="Arial" pitchFamily="34" charset="0"/>
            </a:endParaRPr>
          </a:p>
        </p:txBody>
      </p:sp>
    </p:spTree>
  </p:cSld>
  <p:clrMapOvr>
    <a:overrideClrMapping bg1="dk1" tx1="lt1" bg2="dk2" tx2="lt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Effect transition="in" filter="dissolve">
                                      <p:cBhvr>
                                        <p:cTn id="7" dur="1000"/>
                                        <p:tgtEl>
                                          <p:spTgt spid="10240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2403">
                                            <p:txEl>
                                              <p:pRg st="1" end="1"/>
                                            </p:txEl>
                                          </p:spTgt>
                                        </p:tgtEl>
                                        <p:attrNameLst>
                                          <p:attrName>style.visibility</p:attrName>
                                        </p:attrNameLst>
                                      </p:cBhvr>
                                      <p:to>
                                        <p:strVal val="visible"/>
                                      </p:to>
                                    </p:set>
                                    <p:animEffect transition="in" filter="dissolve">
                                      <p:cBhvr>
                                        <p:cTn id="10" dur="1000"/>
                                        <p:tgtEl>
                                          <p:spTgt spid="10240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2403">
                                            <p:txEl>
                                              <p:pRg st="2" end="2"/>
                                            </p:txEl>
                                          </p:spTgt>
                                        </p:tgtEl>
                                        <p:attrNameLst>
                                          <p:attrName>style.visibility</p:attrName>
                                        </p:attrNameLst>
                                      </p:cBhvr>
                                      <p:to>
                                        <p:strVal val="visible"/>
                                      </p:to>
                                    </p:set>
                                    <p:animEffect transition="in" filter="dissolve">
                                      <p:cBhvr>
                                        <p:cTn id="13" dur="1000"/>
                                        <p:tgtEl>
                                          <p:spTgt spid="10240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2403">
                                            <p:txEl>
                                              <p:pRg st="3" end="3"/>
                                            </p:txEl>
                                          </p:spTgt>
                                        </p:tgtEl>
                                        <p:attrNameLst>
                                          <p:attrName>style.visibility</p:attrName>
                                        </p:attrNameLst>
                                      </p:cBhvr>
                                      <p:to>
                                        <p:strVal val="visible"/>
                                      </p:to>
                                    </p:set>
                                    <p:animEffect transition="in" filter="dissolve">
                                      <p:cBhvr>
                                        <p:cTn id="16" dur="1000"/>
                                        <p:tgtEl>
                                          <p:spTgt spid="10240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2403">
                                            <p:txEl>
                                              <p:pRg st="4" end="4"/>
                                            </p:txEl>
                                          </p:spTgt>
                                        </p:tgtEl>
                                        <p:attrNameLst>
                                          <p:attrName>style.visibility</p:attrName>
                                        </p:attrNameLst>
                                      </p:cBhvr>
                                      <p:to>
                                        <p:strVal val="visible"/>
                                      </p:to>
                                    </p:set>
                                    <p:animEffect transition="in" filter="dissolve">
                                      <p:cBhvr>
                                        <p:cTn id="19" dur="1000"/>
                                        <p:tgtEl>
                                          <p:spTgt spid="102403">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02403">
                                            <p:txEl>
                                              <p:pRg st="5" end="5"/>
                                            </p:txEl>
                                          </p:spTgt>
                                        </p:tgtEl>
                                        <p:attrNameLst>
                                          <p:attrName>style.visibility</p:attrName>
                                        </p:attrNameLst>
                                      </p:cBhvr>
                                      <p:to>
                                        <p:strVal val="visible"/>
                                      </p:to>
                                    </p:set>
                                    <p:animEffect transition="in" filter="dissolve">
                                      <p:cBhvr>
                                        <p:cTn id="22" dur="1000"/>
                                        <p:tgtEl>
                                          <p:spTgt spid="1024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Fingerprints 101</a:t>
            </a:r>
          </a:p>
          <a:p>
            <a:r>
              <a:rPr lang="en-US" dirty="0" smtClean="0"/>
              <a:t>Comparison Process</a:t>
            </a:r>
          </a:p>
          <a:p>
            <a:r>
              <a:rPr lang="en-US" dirty="0" smtClean="0"/>
              <a:t>Madrid Error</a:t>
            </a:r>
          </a:p>
          <a:p>
            <a:r>
              <a:rPr lang="en-US" dirty="0" smtClean="0"/>
              <a:t>NAS Report on Forensic Science</a:t>
            </a:r>
          </a:p>
          <a:p>
            <a:r>
              <a:rPr lang="en-US" dirty="0" smtClean="0"/>
              <a:t>NIST Report on Human Factors in Latent Print Analysis</a:t>
            </a:r>
          </a:p>
          <a:p>
            <a:r>
              <a:rPr lang="en-US" dirty="0" smtClean="0"/>
              <a:t>Hot Topics</a:t>
            </a:r>
          </a:p>
          <a:p>
            <a:endParaRPr lang="en-US" dirty="0" smtClean="0"/>
          </a:p>
          <a:p>
            <a:endParaRPr lang="en-US" dirty="0"/>
          </a:p>
        </p:txBody>
      </p:sp>
      <p:sp>
        <p:nvSpPr>
          <p:cNvPr id="4" name="Slide Number Placeholder 3"/>
          <p:cNvSpPr>
            <a:spLocks noGrp="1"/>
          </p:cNvSpPr>
          <p:nvPr>
            <p:ph type="sldNum" sz="quarter" idx="15"/>
          </p:nvPr>
        </p:nvSpPr>
        <p:spPr/>
        <p:txBody>
          <a:bodyPr/>
          <a:lstStyle/>
          <a:p>
            <a:pPr>
              <a:defRPr/>
            </a:pPr>
            <a:fld id="{6EDECC8A-9605-45C1-BBA3-61C92D98601E}" type="slidenum">
              <a:rPr lang="en-US" smtClean="0"/>
              <a:pPr>
                <a:defRPr/>
              </a:pPr>
              <a:t>2</a:t>
            </a:fld>
            <a:endParaRPr lang="en-US"/>
          </a:p>
        </p:txBody>
      </p:sp>
      <p:sp>
        <p:nvSpPr>
          <p:cNvPr id="2" name="Title 1"/>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xmlns="" val="26760904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Re-examination of certain cases</a:t>
            </a:r>
          </a:p>
          <a:p>
            <a:r>
              <a:rPr lang="en-US" sz="3200" dirty="0" smtClean="0"/>
              <a:t>Revise SOPs</a:t>
            </a:r>
          </a:p>
          <a:p>
            <a:r>
              <a:rPr lang="en-US" sz="3200" dirty="0" smtClean="0"/>
              <a:t>Case documentation</a:t>
            </a:r>
          </a:p>
          <a:p>
            <a:r>
              <a:rPr lang="en-US" sz="3200" dirty="0" smtClean="0"/>
              <a:t>Blind verification policy</a:t>
            </a:r>
          </a:p>
          <a:p>
            <a:r>
              <a:rPr lang="en-US" sz="3200" dirty="0" smtClean="0"/>
              <a:t>Training</a:t>
            </a:r>
          </a:p>
          <a:p>
            <a:r>
              <a:rPr lang="en-US" sz="3200" dirty="0" smtClean="0"/>
              <a:t>Research</a:t>
            </a:r>
          </a:p>
          <a:p>
            <a:endParaRPr lang="en-US" sz="3200" dirty="0"/>
          </a:p>
        </p:txBody>
      </p:sp>
      <p:sp>
        <p:nvSpPr>
          <p:cNvPr id="3" name="Slide Number Placeholder 2"/>
          <p:cNvSpPr>
            <a:spLocks noGrp="1"/>
          </p:cNvSpPr>
          <p:nvPr>
            <p:ph type="sldNum" sz="quarter" idx="15"/>
          </p:nvPr>
        </p:nvSpPr>
        <p:spPr/>
        <p:txBody>
          <a:bodyPr/>
          <a:lstStyle/>
          <a:p>
            <a:pPr>
              <a:defRPr/>
            </a:pPr>
            <a:fld id="{6EDECC8A-9605-45C1-BBA3-61C92D98601E}" type="slidenum">
              <a:rPr lang="en-US" smtClean="0"/>
              <a:pPr>
                <a:defRPr/>
              </a:pPr>
              <a:t>20</a:t>
            </a:fld>
            <a:endParaRPr lang="en-US"/>
          </a:p>
        </p:txBody>
      </p:sp>
      <p:sp>
        <p:nvSpPr>
          <p:cNvPr id="4" name="Title 3"/>
          <p:cNvSpPr>
            <a:spLocks noGrp="1"/>
          </p:cNvSpPr>
          <p:nvPr>
            <p:ph type="title"/>
          </p:nvPr>
        </p:nvSpPr>
        <p:spPr/>
        <p:txBody>
          <a:bodyPr/>
          <a:lstStyle/>
          <a:p>
            <a:r>
              <a:rPr lang="en-US" dirty="0" smtClean="0"/>
              <a:t>Action Items</a:t>
            </a:r>
            <a:endParaRPr lang="en-US" dirty="0"/>
          </a:p>
        </p:txBody>
      </p:sp>
    </p:spTree>
    <p:extLst>
      <p:ext uri="{BB962C8B-B14F-4D97-AF65-F5344CB8AC3E}">
        <p14:creationId xmlns:p14="http://schemas.microsoft.com/office/powerpoint/2010/main" xmlns="" val="30286387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ln w="6350" cap="rnd">
            <a:noFill/>
          </a:ln>
        </p:spPr>
        <p:txBody>
          <a:bodyPr vert="horz" rtlCol="0" anchor="b" anchorCtr="0">
            <a:normAutofit/>
          </a:bodyPr>
          <a:lstStyle/>
          <a:p>
            <a:r>
              <a:rPr lang="en-US" dirty="0"/>
              <a:t>Review previous cases</a:t>
            </a:r>
          </a:p>
        </p:txBody>
      </p:sp>
      <p:sp>
        <p:nvSpPr>
          <p:cNvPr id="159747" name="Rectangle 3"/>
          <p:cNvSpPr>
            <a:spLocks noGrp="1" noChangeArrowheads="1"/>
          </p:cNvSpPr>
          <p:nvPr>
            <p:ph idx="4294967295"/>
          </p:nvPr>
        </p:nvSpPr>
        <p:spPr>
          <a:xfrm>
            <a:off x="76200" y="1447800"/>
            <a:ext cx="8229600" cy="5181600"/>
          </a:xfrm>
        </p:spPr>
        <p:txBody>
          <a:bodyPr/>
          <a:lstStyle/>
          <a:p>
            <a:pPr marL="547688" indent="-411163">
              <a:lnSpc>
                <a:spcPct val="80000"/>
              </a:lnSpc>
            </a:pPr>
            <a:r>
              <a:rPr lang="en-US" sz="2800" dirty="0" smtClean="0"/>
              <a:t>IAFIS reviews</a:t>
            </a:r>
          </a:p>
          <a:p>
            <a:pPr marL="868363" lvl="1" indent="-282575">
              <a:lnSpc>
                <a:spcPct val="80000"/>
              </a:lnSpc>
            </a:pPr>
            <a:r>
              <a:rPr lang="en-US" dirty="0" smtClean="0"/>
              <a:t>Cases with a single latent fingerprint identified as a result of an IAFIS search</a:t>
            </a:r>
          </a:p>
          <a:p>
            <a:pPr marL="1133475" lvl="2">
              <a:lnSpc>
                <a:spcPct val="80000"/>
              </a:lnSpc>
            </a:pPr>
            <a:r>
              <a:rPr lang="en-US" dirty="0" smtClean="0"/>
              <a:t>Digital image submitted – 16 IAFIS identifications in 14 cases were reviewed and blind verified </a:t>
            </a:r>
          </a:p>
          <a:p>
            <a:pPr marL="1133475" lvl="2">
              <a:lnSpc>
                <a:spcPct val="80000"/>
              </a:lnSpc>
            </a:pPr>
            <a:r>
              <a:rPr lang="en-US" dirty="0" smtClean="0"/>
              <a:t>Original evidence submitted – 174 IAFIS identifications were reexamined and blind verified </a:t>
            </a:r>
          </a:p>
          <a:p>
            <a:pPr marL="868363" lvl="1" indent="-282575">
              <a:lnSpc>
                <a:spcPct val="80000"/>
              </a:lnSpc>
            </a:pPr>
            <a:r>
              <a:rPr lang="en-US" dirty="0" smtClean="0"/>
              <a:t>No false positives found</a:t>
            </a:r>
          </a:p>
          <a:p>
            <a:pPr marL="868363" lvl="1" indent="-282575">
              <a:lnSpc>
                <a:spcPct val="80000"/>
              </a:lnSpc>
            </a:pPr>
            <a:endParaRPr lang="en-US" dirty="0" smtClean="0"/>
          </a:p>
          <a:p>
            <a:pPr marL="547688" indent="-411163">
              <a:lnSpc>
                <a:spcPct val="80000"/>
              </a:lnSpc>
            </a:pPr>
            <a:r>
              <a:rPr lang="en-US" sz="2800" dirty="0" smtClean="0"/>
              <a:t>Capital offense reviews</a:t>
            </a:r>
          </a:p>
          <a:p>
            <a:pPr marL="868363" lvl="1" indent="-282575">
              <a:lnSpc>
                <a:spcPct val="80000"/>
              </a:lnSpc>
            </a:pPr>
            <a:r>
              <a:rPr lang="en-US" dirty="0" smtClean="0"/>
              <a:t>~ 500 subjects reviewed – 24 had FBI latent print exams – conclusions blind verified – no errors detected</a:t>
            </a:r>
          </a:p>
          <a:p>
            <a:pPr marL="868363" lvl="1" indent="-282575">
              <a:lnSpc>
                <a:spcPct val="80000"/>
              </a:lnSpc>
            </a:pPr>
            <a:r>
              <a:rPr lang="en-US" dirty="0" smtClean="0"/>
              <a:t>Ongoing</a:t>
            </a:r>
          </a:p>
        </p:txBody>
      </p:sp>
      <p:sp>
        <p:nvSpPr>
          <p:cNvPr id="33794" name="Slide Number Placeholder 5"/>
          <p:cNvSpPr txBox="1">
            <a:spLocks noGrp="1"/>
          </p:cNvSpPr>
          <p:nvPr/>
        </p:nvSpPr>
        <p:spPr>
          <a:xfrm>
            <a:off x="7924800" y="6416675"/>
            <a:ext cx="762000" cy="365125"/>
          </a:xfrm>
          <a:prstGeom prst="rect">
            <a:avLst/>
          </a:prstGeom>
          <a:noFill/>
        </p:spPr>
        <p:txBody>
          <a:bodyPr lIns="0" rIns="0" anchor="b"/>
          <a:lstStyle/>
          <a:p>
            <a:pPr algn="r" eaLnBrk="1" fontAlgn="auto" hangingPunct="1">
              <a:spcBef>
                <a:spcPts val="0"/>
              </a:spcBef>
              <a:spcAft>
                <a:spcPts val="0"/>
              </a:spcAft>
              <a:defRPr/>
            </a:pPr>
            <a:fld id="{451F1AF9-296D-4448-9836-71FF33F5B205}" type="slidenum">
              <a:rPr lang="en-US" altLang="en-US" sz="1200">
                <a:solidFill>
                  <a:schemeClr val="tx1">
                    <a:shade val="50000"/>
                  </a:schemeClr>
                </a:solidFill>
                <a:latin typeface="+mn-lt"/>
              </a:rPr>
              <a:pPr algn="r" eaLnBrk="1" fontAlgn="auto" hangingPunct="1">
                <a:spcBef>
                  <a:spcPts val="0"/>
                </a:spcBef>
                <a:spcAft>
                  <a:spcPts val="0"/>
                </a:spcAft>
                <a:defRPr/>
              </a:pPr>
              <a:t>21</a:t>
            </a:fld>
            <a:endParaRPr lang="en-US" altLang="en-US" sz="1200">
              <a:solidFill>
                <a:schemeClr val="tx1">
                  <a:shade val="50000"/>
                </a:schemeClr>
              </a:solidFill>
              <a:latin typeface="+mn-lt"/>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752600"/>
            <a:ext cx="8229600" cy="4572000"/>
          </a:xfrm>
        </p:spPr>
        <p:txBody>
          <a:bodyPr/>
          <a:lstStyle/>
          <a:p>
            <a:r>
              <a:rPr lang="en-US" sz="2800" dirty="0"/>
              <a:t>More detailed description of each step of ACE-V</a:t>
            </a:r>
            <a:r>
              <a:rPr lang="en-US" sz="2800" dirty="0" smtClean="0"/>
              <a:t>.</a:t>
            </a:r>
            <a:endParaRPr lang="en-US" sz="2800" dirty="0"/>
          </a:p>
          <a:p>
            <a:r>
              <a:rPr lang="en-US" sz="2800" dirty="0"/>
              <a:t>Thorough analysis of latent print must be documented before looking at known print.</a:t>
            </a:r>
          </a:p>
          <a:p>
            <a:r>
              <a:rPr lang="en-US" sz="2800" dirty="0"/>
              <a:t>Any data relied upon during comparison or evaluation that differs from initial analysis must be separately documented.</a:t>
            </a:r>
          </a:p>
          <a:p>
            <a:r>
              <a:rPr lang="en-US" sz="2800" dirty="0"/>
              <a:t>Verifiers must separately </a:t>
            </a:r>
            <a:r>
              <a:rPr lang="en-US" sz="2800" dirty="0" smtClean="0"/>
              <a:t>conduct </a:t>
            </a:r>
            <a:r>
              <a:rPr lang="en-US" sz="2800" dirty="0"/>
              <a:t>and document their ACE</a:t>
            </a:r>
            <a:r>
              <a:rPr lang="en-US" sz="2800" dirty="0" smtClean="0"/>
              <a:t>.</a:t>
            </a:r>
            <a:endParaRPr lang="en-US" sz="2800" dirty="0"/>
          </a:p>
        </p:txBody>
      </p:sp>
      <p:sp>
        <p:nvSpPr>
          <p:cNvPr id="2" name="Slide Number Placeholder 1"/>
          <p:cNvSpPr>
            <a:spLocks noGrp="1"/>
          </p:cNvSpPr>
          <p:nvPr>
            <p:ph type="sldNum" sz="quarter" idx="15"/>
          </p:nvPr>
        </p:nvSpPr>
        <p:spPr/>
        <p:txBody>
          <a:bodyPr/>
          <a:lstStyle/>
          <a:p>
            <a:pPr>
              <a:defRPr/>
            </a:pPr>
            <a:fld id="{6C5ECAF9-21F3-4053-B6F9-968B6182FA98}" type="slidenum">
              <a:rPr lang="en-US" smtClean="0"/>
              <a:pPr>
                <a:defRPr/>
              </a:pPr>
              <a:t>22</a:t>
            </a:fld>
            <a:endParaRPr lang="en-US"/>
          </a:p>
        </p:txBody>
      </p:sp>
      <p:sp>
        <p:nvSpPr>
          <p:cNvPr id="3" name="Title 2"/>
          <p:cNvSpPr>
            <a:spLocks noGrp="1"/>
          </p:cNvSpPr>
          <p:nvPr>
            <p:ph type="title"/>
          </p:nvPr>
        </p:nvSpPr>
        <p:spPr>
          <a:xfrm>
            <a:off x="457200" y="304800"/>
            <a:ext cx="8229600" cy="1219200"/>
          </a:xfrm>
        </p:spPr>
        <p:txBody>
          <a:bodyPr>
            <a:normAutofit fontScale="90000"/>
          </a:bodyPr>
          <a:lstStyle/>
          <a:p>
            <a:r>
              <a:rPr lang="en-US" dirty="0" smtClean="0"/>
              <a:t>SOP for Examining Friction Ridge Impressions</a:t>
            </a:r>
            <a:endParaRPr lang="en-US" dirty="0"/>
          </a:p>
        </p:txBody>
      </p:sp>
    </p:spTree>
    <p:extLst>
      <p:ext uri="{BB962C8B-B14F-4D97-AF65-F5344CB8AC3E}">
        <p14:creationId xmlns:p14="http://schemas.microsoft.com/office/powerpoint/2010/main" xmlns="" val="24188594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19200"/>
          </a:xfrm>
          <a:ln w="6350" cap="rnd">
            <a:noFill/>
          </a:ln>
        </p:spPr>
        <p:txBody>
          <a:bodyPr vert="horz" rtlCol="0" anchor="b" anchorCtr="0">
            <a:normAutofit fontScale="90000"/>
          </a:bodyPr>
          <a:lstStyle/>
          <a:p>
            <a:r>
              <a:rPr lang="en-US" dirty="0" smtClean="0"/>
              <a:t>SOP </a:t>
            </a:r>
            <a:r>
              <a:rPr lang="en-US" dirty="0"/>
              <a:t>for Examining Friction Ridge Impressions</a:t>
            </a:r>
          </a:p>
        </p:txBody>
      </p:sp>
      <p:sp>
        <p:nvSpPr>
          <p:cNvPr id="157699" name="Content Placeholder 2"/>
          <p:cNvSpPr>
            <a:spLocks noGrp="1"/>
          </p:cNvSpPr>
          <p:nvPr>
            <p:ph idx="4294967295"/>
          </p:nvPr>
        </p:nvSpPr>
        <p:spPr>
          <a:xfrm>
            <a:off x="381000" y="1981200"/>
            <a:ext cx="8229600" cy="3886200"/>
          </a:xfrm>
        </p:spPr>
        <p:txBody>
          <a:bodyPr vert="horz">
            <a:normAutofit/>
          </a:bodyPr>
          <a:lstStyle/>
          <a:p>
            <a:r>
              <a:rPr lang="en-US" sz="2800" dirty="0"/>
              <a:t>Confidence that a distortion explanation for a difference must be same degree of confidence needed for an identification.</a:t>
            </a:r>
          </a:p>
          <a:p>
            <a:r>
              <a:rPr lang="en-US" sz="2800" dirty="0"/>
              <a:t>If </a:t>
            </a:r>
            <a:r>
              <a:rPr lang="en-US" sz="2800" dirty="0" smtClean="0"/>
              <a:t>Level 3 </a:t>
            </a:r>
            <a:r>
              <a:rPr lang="en-US" sz="2800" dirty="0"/>
              <a:t>detail is significantly relied upon to reach a conclusion it must be documented AND  </a:t>
            </a:r>
          </a:p>
          <a:p>
            <a:r>
              <a:rPr lang="en-US" sz="2800" dirty="0"/>
              <a:t>All available known prints on file must be checked to determine if that relied upon </a:t>
            </a:r>
            <a:r>
              <a:rPr lang="en-US" sz="2800" dirty="0" smtClean="0"/>
              <a:t>Level 3 </a:t>
            </a:r>
            <a:r>
              <a:rPr lang="en-US" sz="2800" dirty="0"/>
              <a:t>detail is reliably and consistently reproduced.</a:t>
            </a:r>
          </a:p>
        </p:txBody>
      </p:sp>
      <p:sp>
        <p:nvSpPr>
          <p:cNvPr id="4" name="Slide Number Placeholder 3"/>
          <p:cNvSpPr txBox="1">
            <a:spLocks noGrp="1"/>
          </p:cNvSpPr>
          <p:nvPr/>
        </p:nvSpPr>
        <p:spPr>
          <a:xfrm>
            <a:off x="7924800" y="6416675"/>
            <a:ext cx="762000" cy="365125"/>
          </a:xfrm>
          <a:prstGeom prst="rect">
            <a:avLst/>
          </a:prstGeom>
          <a:noFill/>
        </p:spPr>
        <p:txBody>
          <a:bodyPr lIns="0" rIns="0" anchor="b"/>
          <a:lstStyle/>
          <a:p>
            <a:pPr algn="r" eaLnBrk="1" fontAlgn="auto" hangingPunct="1">
              <a:spcBef>
                <a:spcPts val="0"/>
              </a:spcBef>
              <a:spcAft>
                <a:spcPts val="0"/>
              </a:spcAft>
              <a:defRPr/>
            </a:pPr>
            <a:fld id="{9EE6B8AF-731E-4B80-B928-9F92746F7F55}" type="slidenum">
              <a:rPr lang="en-US" altLang="en-US" sz="1200">
                <a:solidFill>
                  <a:schemeClr val="tx1">
                    <a:shade val="50000"/>
                  </a:schemeClr>
                </a:solidFill>
                <a:latin typeface="+mn-lt"/>
              </a:rPr>
              <a:pPr algn="r" eaLnBrk="1" fontAlgn="auto" hangingPunct="1">
                <a:spcBef>
                  <a:spcPts val="0"/>
                </a:spcBef>
                <a:spcAft>
                  <a:spcPts val="0"/>
                </a:spcAft>
                <a:defRPr/>
              </a:pPr>
              <a:t>23</a:t>
            </a:fld>
            <a:endParaRPr lang="en-US" altLang="en-US" sz="1200">
              <a:solidFill>
                <a:schemeClr val="tx1">
                  <a:shade val="50000"/>
                </a:schemeClr>
              </a:solidFill>
              <a:latin typeface="+mn-lt"/>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All single conclusions in a submission (identifications, exclusions, and </a:t>
            </a:r>
            <a:r>
              <a:rPr lang="en-US" dirty="0" err="1" smtClean="0"/>
              <a:t>inconclusives</a:t>
            </a:r>
            <a:r>
              <a:rPr lang="en-US" dirty="0" smtClean="0"/>
              <a:t>)</a:t>
            </a:r>
          </a:p>
          <a:p>
            <a:pPr lvl="1"/>
            <a:r>
              <a:rPr lang="en-US" dirty="0" smtClean="0"/>
              <a:t>Ex. 1 – 10 latent fingerprints detected, 9 of which are identified to person A and 1 is excluded from person A</a:t>
            </a:r>
          </a:p>
          <a:p>
            <a:pPr lvl="2"/>
            <a:r>
              <a:rPr lang="en-US" dirty="0" smtClean="0"/>
              <a:t>The 9 identifications would be verified and the 1 exclusion would be blind verified.</a:t>
            </a:r>
          </a:p>
          <a:p>
            <a:pPr lvl="1"/>
            <a:r>
              <a:rPr lang="en-US" dirty="0" smtClean="0"/>
              <a:t>Ex. 2 – 3 latent fingerprints detected, 1 is identified to person A, 1 is identified to person B, and 1 is identified to person C</a:t>
            </a:r>
          </a:p>
          <a:p>
            <a:pPr lvl="2"/>
            <a:r>
              <a:rPr lang="en-US" dirty="0" smtClean="0"/>
              <a:t>All 3 identifications would be verified and blind verified.</a:t>
            </a:r>
          </a:p>
          <a:p>
            <a:r>
              <a:rPr lang="en-US" dirty="0" smtClean="0"/>
              <a:t>Value decision may also be blind verified</a:t>
            </a:r>
          </a:p>
          <a:p>
            <a:r>
              <a:rPr lang="en-US" dirty="0" smtClean="0"/>
              <a:t>Blind </a:t>
            </a:r>
            <a:r>
              <a:rPr lang="en-US" dirty="0"/>
              <a:t>verifier never knows what </a:t>
            </a:r>
            <a:r>
              <a:rPr lang="en-US" dirty="0" smtClean="0"/>
              <a:t>he is getting</a:t>
            </a:r>
            <a:endParaRPr lang="en-US" dirty="0"/>
          </a:p>
          <a:p>
            <a:endParaRPr lang="en-US" dirty="0"/>
          </a:p>
        </p:txBody>
      </p:sp>
      <p:sp>
        <p:nvSpPr>
          <p:cNvPr id="3" name="Slide Number Placeholder 2"/>
          <p:cNvSpPr>
            <a:spLocks noGrp="1"/>
          </p:cNvSpPr>
          <p:nvPr>
            <p:ph type="sldNum" sz="quarter" idx="15"/>
          </p:nvPr>
        </p:nvSpPr>
        <p:spPr/>
        <p:txBody>
          <a:bodyPr/>
          <a:lstStyle/>
          <a:p>
            <a:pPr>
              <a:defRPr/>
            </a:pPr>
            <a:fld id="{6EDECC8A-9605-45C1-BBA3-61C92D98601E}" type="slidenum">
              <a:rPr lang="en-US" smtClean="0"/>
              <a:pPr>
                <a:defRPr/>
              </a:pPr>
              <a:t>24</a:t>
            </a:fld>
            <a:endParaRPr lang="en-US"/>
          </a:p>
        </p:txBody>
      </p:sp>
      <p:sp>
        <p:nvSpPr>
          <p:cNvPr id="4" name="Title 3"/>
          <p:cNvSpPr>
            <a:spLocks noGrp="1"/>
          </p:cNvSpPr>
          <p:nvPr>
            <p:ph type="title"/>
          </p:nvPr>
        </p:nvSpPr>
        <p:spPr/>
        <p:txBody>
          <a:bodyPr/>
          <a:lstStyle/>
          <a:p>
            <a:r>
              <a:rPr lang="en-US" dirty="0" smtClean="0"/>
              <a:t>Blind Verification Policy</a:t>
            </a:r>
            <a:endParaRPr lang="en-US" dirty="0"/>
          </a:p>
        </p:txBody>
      </p:sp>
    </p:spTree>
    <p:extLst>
      <p:ext uri="{BB962C8B-B14F-4D97-AF65-F5344CB8AC3E}">
        <p14:creationId xmlns:p14="http://schemas.microsoft.com/office/powerpoint/2010/main" xmlns="" val="20196532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Supervisor puts together the blind verification packet</a:t>
            </a:r>
          </a:p>
          <a:p>
            <a:r>
              <a:rPr lang="en-US" dirty="0" smtClean="0"/>
              <a:t>Blind verifier receives image(s) of latent print(s) and an envelope that may contain known prints</a:t>
            </a:r>
          </a:p>
          <a:p>
            <a:r>
              <a:rPr lang="en-US" dirty="0" smtClean="0"/>
              <a:t>If the blind verifier determines the print(s) to be of value, he would then open the envelope and compare any known prints.</a:t>
            </a:r>
          </a:p>
          <a:p>
            <a:r>
              <a:rPr lang="en-US" dirty="0" smtClean="0"/>
              <a:t>Blind verifier documents his ACE on the image(s).</a:t>
            </a:r>
          </a:p>
          <a:p>
            <a:r>
              <a:rPr lang="en-US" dirty="0" smtClean="0"/>
              <a:t>Once he has reached a conclusion, the packet is returned to the supervisor.</a:t>
            </a:r>
          </a:p>
          <a:p>
            <a:r>
              <a:rPr lang="en-US" dirty="0" smtClean="0"/>
              <a:t>If there is disagreement between the primary examiner’s conclusion and the blind verifier’s conclusion, then the conflict resolution process would begin.</a:t>
            </a:r>
            <a:endParaRPr lang="en-US" dirty="0"/>
          </a:p>
          <a:p>
            <a:endParaRPr lang="en-US" dirty="0"/>
          </a:p>
        </p:txBody>
      </p:sp>
      <p:sp>
        <p:nvSpPr>
          <p:cNvPr id="3" name="Slide Number Placeholder 2"/>
          <p:cNvSpPr>
            <a:spLocks noGrp="1"/>
          </p:cNvSpPr>
          <p:nvPr>
            <p:ph type="sldNum" sz="quarter" idx="15"/>
          </p:nvPr>
        </p:nvSpPr>
        <p:spPr/>
        <p:txBody>
          <a:bodyPr/>
          <a:lstStyle/>
          <a:p>
            <a:pPr>
              <a:defRPr/>
            </a:pPr>
            <a:fld id="{6EDECC8A-9605-45C1-BBA3-61C92D98601E}" type="slidenum">
              <a:rPr lang="en-US" smtClean="0"/>
              <a:pPr>
                <a:defRPr/>
              </a:pPr>
              <a:t>25</a:t>
            </a:fld>
            <a:endParaRPr lang="en-US"/>
          </a:p>
        </p:txBody>
      </p:sp>
      <p:sp>
        <p:nvSpPr>
          <p:cNvPr id="4" name="Title 3"/>
          <p:cNvSpPr>
            <a:spLocks noGrp="1"/>
          </p:cNvSpPr>
          <p:nvPr>
            <p:ph type="title"/>
          </p:nvPr>
        </p:nvSpPr>
        <p:spPr/>
        <p:txBody>
          <a:bodyPr/>
          <a:lstStyle/>
          <a:p>
            <a:r>
              <a:rPr lang="en-US" dirty="0" smtClean="0"/>
              <a:t>Blind Verification Policy</a:t>
            </a:r>
            <a:endParaRPr lang="en-US" dirty="0"/>
          </a:p>
        </p:txBody>
      </p:sp>
    </p:spTree>
    <p:extLst>
      <p:ext uri="{BB962C8B-B14F-4D97-AF65-F5344CB8AC3E}">
        <p14:creationId xmlns:p14="http://schemas.microsoft.com/office/powerpoint/2010/main" xmlns="" val="38315060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5"/>
          <p:cNvSpPr>
            <a:spLocks noGrp="1" noChangeArrowheads="1"/>
          </p:cNvSpPr>
          <p:nvPr>
            <p:ph type="subTitle" idx="1"/>
          </p:nvPr>
        </p:nvSpPr>
        <p:spPr/>
        <p:txBody>
          <a:bodyPr/>
          <a:lstStyle/>
          <a:p>
            <a:pPr eaLnBrk="1" hangingPunct="1"/>
            <a:r>
              <a:rPr lang="en-US" dirty="0" smtClean="0"/>
              <a:t>February 2009</a:t>
            </a:r>
          </a:p>
        </p:txBody>
      </p:sp>
      <p:sp>
        <p:nvSpPr>
          <p:cNvPr id="43011" name="Rectangle 4"/>
          <p:cNvSpPr>
            <a:spLocks noGrp="1" noChangeArrowheads="1"/>
          </p:cNvSpPr>
          <p:nvPr>
            <p:ph type="ctrTitle"/>
          </p:nvPr>
        </p:nvSpPr>
        <p:spPr/>
        <p:txBody>
          <a:bodyPr/>
          <a:lstStyle/>
          <a:p>
            <a:pPr algn="ctr" eaLnBrk="1" hangingPunct="1"/>
            <a:r>
              <a:rPr lang="en-US" smtClean="0"/>
              <a:t>NAS Report</a:t>
            </a:r>
          </a:p>
        </p:txBody>
      </p:sp>
      <p:sp>
        <p:nvSpPr>
          <p:cNvPr id="43010" name="Rectangle 7"/>
          <p:cNvSpPr>
            <a:spLocks noGrp="1" noChangeArrowheads="1"/>
          </p:cNvSpPr>
          <p:nvPr>
            <p:ph type="sldNum" sz="quarter" idx="11"/>
          </p:nvPr>
        </p:nvSpPr>
        <p:spPr>
          <a:xfrm>
            <a:off x="0" y="6356350"/>
            <a:ext cx="533400" cy="365125"/>
          </a:xfrm>
          <a:noFill/>
        </p:spPr>
        <p:txBody>
          <a:bodyPr/>
          <a:lstStyle/>
          <a:p>
            <a:fld id="{604133BA-416C-4EC7-8F26-7684CA726F4F}" type="slidenum">
              <a:rPr lang="en-US" smtClean="0">
                <a:solidFill>
                  <a:schemeClr val="tx1"/>
                </a:solidFill>
                <a:latin typeface="Arial" pitchFamily="34" charset="0"/>
              </a:rPr>
              <a:pPr/>
              <a:t>26</a:t>
            </a:fld>
            <a:endParaRPr lang="en-US" smtClean="0">
              <a:solidFill>
                <a:schemeClr val="tx1"/>
              </a:solidFill>
              <a:latin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6"/>
          <p:cNvSpPr>
            <a:spLocks noGrp="1" noChangeArrowheads="1"/>
          </p:cNvSpPr>
          <p:nvPr>
            <p:ph idx="1"/>
          </p:nvPr>
        </p:nvSpPr>
        <p:spPr>
          <a:xfrm>
            <a:off x="457200" y="3048000"/>
            <a:ext cx="8229600" cy="3124200"/>
          </a:xfrm>
        </p:spPr>
        <p:txBody>
          <a:bodyPr/>
          <a:lstStyle/>
          <a:p>
            <a:pPr algn="ctr" eaLnBrk="1" hangingPunct="1">
              <a:buFont typeface="Wingdings" pitchFamily="2" charset="2"/>
              <a:buNone/>
            </a:pPr>
            <a:r>
              <a:rPr lang="en-US" smtClean="0"/>
              <a:t>National Academy of Sciences</a:t>
            </a:r>
          </a:p>
          <a:p>
            <a:pPr algn="ctr" eaLnBrk="1" hangingPunct="1">
              <a:buFont typeface="Wingdings" pitchFamily="2" charset="2"/>
              <a:buNone/>
            </a:pPr>
            <a:endParaRPr lang="en-US" smtClean="0"/>
          </a:p>
          <a:p>
            <a:pPr algn="ctr" eaLnBrk="1" hangingPunct="1">
              <a:buFont typeface="Wingdings" pitchFamily="2" charset="2"/>
              <a:buNone/>
            </a:pPr>
            <a:r>
              <a:rPr lang="en-US" smtClean="0"/>
              <a:t>Committee on Identifying the Needs of the Forensic Sciences Community</a:t>
            </a:r>
          </a:p>
          <a:p>
            <a:pPr algn="ctr" eaLnBrk="1" hangingPunct="1"/>
            <a:endParaRPr lang="en-US" smtClean="0"/>
          </a:p>
        </p:txBody>
      </p:sp>
      <p:sp>
        <p:nvSpPr>
          <p:cNvPr id="46084" name="Slide Number Placeholder 4"/>
          <p:cNvSpPr>
            <a:spLocks noGrp="1"/>
          </p:cNvSpPr>
          <p:nvPr>
            <p:ph type="sldNum" sz="quarter" idx="15"/>
          </p:nvPr>
        </p:nvSpPr>
        <p:spPr/>
        <p:txBody>
          <a:bodyPr/>
          <a:lstStyle/>
          <a:p>
            <a:pPr>
              <a:defRPr/>
            </a:pPr>
            <a:fld id="{B7E98AAB-EFA5-4B9D-AC18-6F17ABE4C433}" type="slidenum">
              <a:rPr lang="en-US" smtClean="0">
                <a:latin typeface="+mj-lt"/>
              </a:rPr>
              <a:pPr>
                <a:defRPr/>
              </a:pPr>
              <a:t>27</a:t>
            </a:fld>
            <a:endParaRPr lang="en-US" dirty="0" smtClean="0">
              <a:latin typeface="+mj-lt"/>
            </a:endParaRPr>
          </a:p>
        </p:txBody>
      </p:sp>
      <p:sp>
        <p:nvSpPr>
          <p:cNvPr id="44034" name="Rectangle 4"/>
          <p:cNvSpPr>
            <a:spLocks noGrp="1" noChangeArrowheads="1"/>
          </p:cNvSpPr>
          <p:nvPr>
            <p:ph type="title"/>
          </p:nvPr>
        </p:nvSpPr>
        <p:spPr>
          <a:xfrm>
            <a:off x="457200" y="914400"/>
            <a:ext cx="8229600" cy="1371600"/>
          </a:xfrm>
        </p:spPr>
        <p:txBody>
          <a:bodyPr>
            <a:normAutofit/>
          </a:bodyPr>
          <a:lstStyle/>
          <a:p>
            <a:pPr eaLnBrk="1" hangingPunct="1"/>
            <a:r>
              <a:rPr lang="en-US" sz="4000" smtClean="0"/>
              <a:t>Strengthening Forensic Science in the United States: A Path Forward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a:xfrm>
            <a:off x="457200" y="1676400"/>
            <a:ext cx="8229600" cy="4953000"/>
          </a:xfrm>
        </p:spPr>
        <p:txBody>
          <a:bodyPr>
            <a:normAutofit/>
          </a:bodyPr>
          <a:lstStyle/>
          <a:p>
            <a:pPr marL="609600" indent="-609600" eaLnBrk="1" hangingPunct="1">
              <a:lnSpc>
                <a:spcPct val="110000"/>
              </a:lnSpc>
              <a:buClr>
                <a:schemeClr val="tx1"/>
              </a:buClr>
              <a:buSzPct val="90000"/>
              <a:buFont typeface="Wingdings" pitchFamily="2" charset="2"/>
              <a:buAutoNum type="arabicPeriod"/>
            </a:pPr>
            <a:r>
              <a:rPr lang="en-US" sz="2400" smtClean="0"/>
              <a:t>Congress should establish and appropriate funds for an independent federal entity, the National Institute of Forensic Science</a:t>
            </a:r>
          </a:p>
          <a:p>
            <a:pPr marL="609600" indent="-609600" eaLnBrk="1" hangingPunct="1">
              <a:lnSpc>
                <a:spcPct val="110000"/>
              </a:lnSpc>
              <a:buClr>
                <a:schemeClr val="tx1"/>
              </a:buClr>
              <a:buSzPct val="90000"/>
              <a:buFont typeface="Wingdings" pitchFamily="2" charset="2"/>
              <a:buAutoNum type="arabicPeriod"/>
            </a:pPr>
            <a:r>
              <a:rPr lang="en-US" sz="2400" smtClean="0"/>
              <a:t>Standard terminology</a:t>
            </a:r>
          </a:p>
          <a:p>
            <a:pPr marL="609600" indent="-609600" eaLnBrk="1" hangingPunct="1">
              <a:lnSpc>
                <a:spcPct val="110000"/>
              </a:lnSpc>
              <a:buClr>
                <a:schemeClr val="tx1"/>
              </a:buClr>
              <a:buSzPct val="90000"/>
              <a:buFont typeface="Wingdings" pitchFamily="2" charset="2"/>
              <a:buAutoNum type="arabicPeriod"/>
            </a:pPr>
            <a:r>
              <a:rPr lang="en-US" sz="2400" smtClean="0"/>
              <a:t>Research accuracy, reliability, and validity</a:t>
            </a:r>
          </a:p>
          <a:p>
            <a:pPr marL="609600" indent="-609600" eaLnBrk="1" hangingPunct="1">
              <a:lnSpc>
                <a:spcPct val="110000"/>
              </a:lnSpc>
              <a:buClr>
                <a:schemeClr val="tx1"/>
              </a:buClr>
              <a:buSzPct val="90000"/>
              <a:buFont typeface="Wingdings" pitchFamily="2" charset="2"/>
              <a:buAutoNum type="arabicPeriod"/>
            </a:pPr>
            <a:r>
              <a:rPr lang="en-US" sz="2400" smtClean="0"/>
              <a:t>Remove all public forensic laboratories from the administrative control of law enforcement agencies</a:t>
            </a:r>
          </a:p>
          <a:p>
            <a:pPr marL="609600" indent="-609600" eaLnBrk="1" hangingPunct="1">
              <a:lnSpc>
                <a:spcPct val="110000"/>
              </a:lnSpc>
              <a:buClr>
                <a:schemeClr val="tx1"/>
              </a:buClr>
              <a:buSzPct val="90000"/>
              <a:buFont typeface="Wingdings" pitchFamily="2" charset="2"/>
              <a:buAutoNum type="arabicPeriod"/>
            </a:pPr>
            <a:r>
              <a:rPr lang="en-US" sz="2400" smtClean="0"/>
              <a:t>Research human observer bias and sources of human error</a:t>
            </a:r>
          </a:p>
          <a:p>
            <a:pPr marL="609600" indent="-609600" eaLnBrk="1" hangingPunct="1">
              <a:lnSpc>
                <a:spcPct val="110000"/>
              </a:lnSpc>
              <a:buClr>
                <a:schemeClr val="tx1"/>
              </a:buClr>
              <a:buSzPct val="90000"/>
              <a:buFont typeface="Wingdings" pitchFamily="2" charset="2"/>
              <a:buAutoNum type="arabicPeriod"/>
            </a:pPr>
            <a:r>
              <a:rPr lang="en-US" sz="2400" smtClean="0"/>
              <a:t>Standards</a:t>
            </a:r>
          </a:p>
        </p:txBody>
      </p:sp>
      <p:sp>
        <p:nvSpPr>
          <p:cNvPr id="51204" name="Slide Number Placeholder 4"/>
          <p:cNvSpPr>
            <a:spLocks noGrp="1"/>
          </p:cNvSpPr>
          <p:nvPr>
            <p:ph type="sldNum" sz="quarter" idx="15"/>
          </p:nvPr>
        </p:nvSpPr>
        <p:spPr/>
        <p:txBody>
          <a:bodyPr/>
          <a:lstStyle/>
          <a:p>
            <a:pPr>
              <a:defRPr/>
            </a:pPr>
            <a:fld id="{CC980496-2E83-4E2B-AA51-CE4E2B570E74}" type="slidenum">
              <a:rPr lang="en-US" smtClean="0">
                <a:latin typeface="+mj-lt"/>
              </a:rPr>
              <a:pPr>
                <a:defRPr/>
              </a:pPr>
              <a:t>28</a:t>
            </a:fld>
            <a:endParaRPr lang="en-US" dirty="0" smtClean="0">
              <a:latin typeface="+mj-lt"/>
            </a:endParaRPr>
          </a:p>
        </p:txBody>
      </p:sp>
      <p:sp>
        <p:nvSpPr>
          <p:cNvPr id="49154" name="Rectangle 2"/>
          <p:cNvSpPr>
            <a:spLocks noGrp="1" noChangeArrowheads="1"/>
          </p:cNvSpPr>
          <p:nvPr>
            <p:ph type="title"/>
          </p:nvPr>
        </p:nvSpPr>
        <p:spPr/>
        <p:txBody>
          <a:bodyPr/>
          <a:lstStyle/>
          <a:p>
            <a:pPr eaLnBrk="1" hangingPunct="1"/>
            <a:r>
              <a:rPr lang="en-US" smtClean="0"/>
              <a:t>NAS Recommendations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457200" y="1752600"/>
            <a:ext cx="8229600" cy="4800600"/>
          </a:xfrm>
        </p:spPr>
        <p:txBody>
          <a:bodyPr>
            <a:normAutofit/>
          </a:bodyPr>
          <a:lstStyle/>
          <a:p>
            <a:pPr marL="609600" indent="-609600" eaLnBrk="1" hangingPunct="1">
              <a:lnSpc>
                <a:spcPct val="110000"/>
              </a:lnSpc>
              <a:buClr>
                <a:schemeClr val="tx1"/>
              </a:buClr>
              <a:buSzPct val="90000"/>
              <a:buFont typeface="Arial" pitchFamily="34" charset="0"/>
              <a:buAutoNum type="arabicPeriod" startAt="7"/>
            </a:pPr>
            <a:r>
              <a:rPr lang="en-US" sz="2400" smtClean="0"/>
              <a:t>Mandate accreditation and certification</a:t>
            </a:r>
          </a:p>
          <a:p>
            <a:pPr marL="609600" indent="-609600" eaLnBrk="1" hangingPunct="1">
              <a:lnSpc>
                <a:spcPct val="110000"/>
              </a:lnSpc>
              <a:buClr>
                <a:schemeClr val="tx1"/>
              </a:buClr>
              <a:buSzPct val="90000"/>
              <a:buFont typeface="Arial" pitchFamily="34" charset="0"/>
              <a:buAutoNum type="arabicPeriod" startAt="7"/>
            </a:pPr>
            <a:r>
              <a:rPr lang="en-US" sz="2400" smtClean="0"/>
              <a:t>Quality assurance and quality control procedures</a:t>
            </a:r>
          </a:p>
          <a:p>
            <a:pPr marL="609600" indent="-609600" eaLnBrk="1" hangingPunct="1">
              <a:lnSpc>
                <a:spcPct val="110000"/>
              </a:lnSpc>
              <a:buClr>
                <a:schemeClr val="tx1"/>
              </a:buClr>
              <a:buSzPct val="90000"/>
              <a:buFont typeface="Arial" pitchFamily="34" charset="0"/>
              <a:buAutoNum type="arabicPeriod" startAt="7"/>
            </a:pPr>
            <a:r>
              <a:rPr lang="en-US" sz="2400" smtClean="0"/>
              <a:t>National code of ethics</a:t>
            </a:r>
          </a:p>
          <a:p>
            <a:pPr marL="609600" indent="-609600" eaLnBrk="1" hangingPunct="1">
              <a:lnSpc>
                <a:spcPct val="110000"/>
              </a:lnSpc>
              <a:buClr>
                <a:schemeClr val="tx1"/>
              </a:buClr>
              <a:buSzPct val="90000"/>
              <a:buFont typeface="Arial" pitchFamily="34" charset="0"/>
              <a:buAutoNum type="arabicPeriod" startAt="7"/>
            </a:pPr>
            <a:r>
              <a:rPr lang="en-US" sz="2400" smtClean="0"/>
              <a:t>Education</a:t>
            </a:r>
          </a:p>
          <a:p>
            <a:pPr marL="838200" lvl="1" indent="-381000" eaLnBrk="1" hangingPunct="1">
              <a:lnSpc>
                <a:spcPct val="110000"/>
              </a:lnSpc>
              <a:buSzPct val="90000"/>
              <a:buFont typeface="Wingdings" pitchFamily="2" charset="2"/>
              <a:buChar char="Ø"/>
            </a:pPr>
            <a:r>
              <a:rPr lang="en-US" sz="2000" smtClean="0"/>
              <a:t>Graduate programs</a:t>
            </a:r>
          </a:p>
          <a:p>
            <a:pPr marL="838200" lvl="1" indent="-381000" eaLnBrk="1" hangingPunct="1">
              <a:lnSpc>
                <a:spcPct val="110000"/>
              </a:lnSpc>
              <a:buSzPct val="90000"/>
              <a:buFont typeface="Wingdings" pitchFamily="2" charset="2"/>
              <a:buChar char="Ø"/>
            </a:pPr>
            <a:r>
              <a:rPr lang="en-US" sz="2000" smtClean="0"/>
              <a:t>Research universities</a:t>
            </a:r>
          </a:p>
          <a:p>
            <a:pPr marL="838200" lvl="1" indent="-381000" eaLnBrk="1" hangingPunct="1">
              <a:lnSpc>
                <a:spcPct val="110000"/>
              </a:lnSpc>
              <a:buSzPct val="90000"/>
              <a:buFont typeface="Wingdings" pitchFamily="2" charset="2"/>
              <a:buChar char="Ø"/>
            </a:pPr>
            <a:r>
              <a:rPr lang="en-US" sz="2000" smtClean="0"/>
              <a:t>Legal community </a:t>
            </a:r>
          </a:p>
          <a:p>
            <a:pPr marL="609600" indent="-609600" eaLnBrk="1" hangingPunct="1">
              <a:lnSpc>
                <a:spcPct val="110000"/>
              </a:lnSpc>
              <a:buClr>
                <a:schemeClr val="tx1"/>
              </a:buClr>
              <a:buSzPct val="90000"/>
              <a:buFont typeface="Wingdings" pitchFamily="2" charset="2"/>
              <a:buAutoNum type="arabicPeriod" startAt="7"/>
            </a:pPr>
            <a:r>
              <a:rPr lang="en-US" sz="2400" smtClean="0"/>
              <a:t>Medicolegal death investigation</a:t>
            </a:r>
          </a:p>
          <a:p>
            <a:pPr marL="609600" indent="-609600" eaLnBrk="1" hangingPunct="1">
              <a:lnSpc>
                <a:spcPct val="110000"/>
              </a:lnSpc>
              <a:buClr>
                <a:schemeClr val="tx1"/>
              </a:buClr>
              <a:buSzPct val="90000"/>
              <a:buFont typeface="Wingdings" pitchFamily="2" charset="2"/>
              <a:buAutoNum type="arabicPeriod" startAt="7"/>
            </a:pPr>
            <a:r>
              <a:rPr lang="en-US" sz="2400" smtClean="0"/>
              <a:t>Nationwide fingerprint data interoperability</a:t>
            </a:r>
          </a:p>
          <a:p>
            <a:pPr marL="609600" indent="-609600" eaLnBrk="1" hangingPunct="1">
              <a:lnSpc>
                <a:spcPct val="110000"/>
              </a:lnSpc>
              <a:buClr>
                <a:schemeClr val="tx1"/>
              </a:buClr>
              <a:buSzPct val="90000"/>
              <a:buFont typeface="Wingdings" pitchFamily="2" charset="2"/>
              <a:buAutoNum type="arabicPeriod" startAt="7"/>
            </a:pPr>
            <a:r>
              <a:rPr lang="en-US" sz="2400" smtClean="0"/>
              <a:t>Homeland security</a:t>
            </a:r>
          </a:p>
        </p:txBody>
      </p:sp>
      <p:sp>
        <p:nvSpPr>
          <p:cNvPr id="52228" name="Slide Number Placeholder 4"/>
          <p:cNvSpPr>
            <a:spLocks noGrp="1"/>
          </p:cNvSpPr>
          <p:nvPr>
            <p:ph type="sldNum" sz="quarter" idx="15"/>
          </p:nvPr>
        </p:nvSpPr>
        <p:spPr/>
        <p:txBody>
          <a:bodyPr/>
          <a:lstStyle/>
          <a:p>
            <a:pPr>
              <a:defRPr/>
            </a:pPr>
            <a:fld id="{8EA8BE3C-65A7-47EC-A836-A730EAE2C0BC}" type="slidenum">
              <a:rPr lang="en-US" smtClean="0">
                <a:latin typeface="+mj-lt"/>
              </a:rPr>
              <a:pPr>
                <a:defRPr/>
              </a:pPr>
              <a:t>29</a:t>
            </a:fld>
            <a:endParaRPr lang="en-US" dirty="0" smtClean="0">
              <a:latin typeface="+mj-lt"/>
            </a:endParaRPr>
          </a:p>
        </p:txBody>
      </p:sp>
      <p:sp>
        <p:nvSpPr>
          <p:cNvPr id="50178" name="Rectangle 2"/>
          <p:cNvSpPr>
            <a:spLocks noGrp="1" noChangeArrowheads="1"/>
          </p:cNvSpPr>
          <p:nvPr>
            <p:ph type="title"/>
          </p:nvPr>
        </p:nvSpPr>
        <p:spPr/>
        <p:txBody>
          <a:bodyPr/>
          <a:lstStyle/>
          <a:p>
            <a:pPr eaLnBrk="1" hangingPunct="1"/>
            <a:r>
              <a:rPr lang="en-US" smtClean="0"/>
              <a:t>NAS Recommendations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18435" name="Rectangle 7"/>
          <p:cNvSpPr>
            <a:spLocks noGrp="1" noChangeArrowheads="1"/>
          </p:cNvSpPr>
          <p:nvPr>
            <p:ph type="ctrTitle"/>
          </p:nvPr>
        </p:nvSpPr>
        <p:spPr/>
        <p:txBody>
          <a:bodyPr/>
          <a:lstStyle/>
          <a:p>
            <a:pPr algn="ctr" eaLnBrk="1" hangingPunct="1"/>
            <a:r>
              <a:rPr lang="en-US" smtClean="0"/>
              <a:t>Fingerprints 101</a:t>
            </a:r>
          </a:p>
        </p:txBody>
      </p:sp>
      <p:sp>
        <p:nvSpPr>
          <p:cNvPr id="18434" name="Rectangle 7"/>
          <p:cNvSpPr>
            <a:spLocks noGrp="1" noChangeArrowheads="1"/>
          </p:cNvSpPr>
          <p:nvPr>
            <p:ph type="sldNum" sz="quarter" idx="11"/>
          </p:nvPr>
        </p:nvSpPr>
        <p:spPr>
          <a:noFill/>
        </p:spPr>
        <p:txBody>
          <a:bodyPr/>
          <a:lstStyle/>
          <a:p>
            <a:fld id="{B94343ED-DAED-495F-94C3-9616E82066FC}" type="slidenum">
              <a:rPr lang="en-US" smtClean="0">
                <a:solidFill>
                  <a:schemeClr val="tx1"/>
                </a:solidFill>
                <a:latin typeface="Arial" pitchFamily="34" charset="0"/>
              </a:rPr>
              <a:pPr/>
              <a:t>3</a:t>
            </a:fld>
            <a:endParaRPr lang="en-US" smtClean="0">
              <a:solidFill>
                <a:schemeClr val="tx1"/>
              </a:solidFill>
              <a:latin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648200"/>
          </a:xfrm>
        </p:spPr>
        <p:txBody>
          <a:bodyPr vert="horz">
            <a:normAutofit/>
          </a:bodyPr>
          <a:lstStyle/>
          <a:p>
            <a:r>
              <a:rPr lang="en-US" dirty="0"/>
              <a:t>Lack of validity testing</a:t>
            </a:r>
          </a:p>
          <a:p>
            <a:r>
              <a:rPr lang="en-US" dirty="0"/>
              <a:t>Overstatement of conclusions</a:t>
            </a:r>
          </a:p>
          <a:p>
            <a:r>
              <a:rPr lang="en-US" dirty="0"/>
              <a:t>Absolute certainty</a:t>
            </a:r>
          </a:p>
          <a:p>
            <a:r>
              <a:rPr lang="en-US" dirty="0"/>
              <a:t>Lack of statistical support </a:t>
            </a:r>
          </a:p>
          <a:p>
            <a:r>
              <a:rPr lang="en-US" dirty="0"/>
              <a:t>Lack of standards</a:t>
            </a:r>
          </a:p>
          <a:p>
            <a:r>
              <a:rPr lang="en-US" dirty="0" smtClean="0"/>
              <a:t>Subjectivity</a:t>
            </a:r>
            <a:endParaRPr lang="en-US" dirty="0"/>
          </a:p>
          <a:p>
            <a:r>
              <a:rPr lang="en-US" dirty="0"/>
              <a:t>Error rates, sources of error</a:t>
            </a:r>
          </a:p>
          <a:p>
            <a:r>
              <a:rPr lang="en-US" dirty="0"/>
              <a:t>Lack of scientific culture</a:t>
            </a:r>
          </a:p>
          <a:p>
            <a:r>
              <a:rPr lang="en-US" dirty="0"/>
              <a:t>Cognitive bias</a:t>
            </a:r>
          </a:p>
        </p:txBody>
      </p:sp>
      <p:sp>
        <p:nvSpPr>
          <p:cNvPr id="54274" name="Slide Number Placeholder 4"/>
          <p:cNvSpPr>
            <a:spLocks noGrp="1"/>
          </p:cNvSpPr>
          <p:nvPr>
            <p:ph type="sldNum" sz="quarter" idx="15"/>
          </p:nvPr>
        </p:nvSpPr>
        <p:spPr/>
        <p:txBody>
          <a:bodyPr/>
          <a:lstStyle/>
          <a:p>
            <a:pPr>
              <a:defRPr/>
            </a:pPr>
            <a:fld id="{816DB209-F400-4247-A959-68AF21840F38}" type="slidenum">
              <a:rPr lang="en-US" smtClean="0">
                <a:latin typeface="+mj-lt"/>
              </a:rPr>
              <a:pPr>
                <a:defRPr/>
              </a:pPr>
              <a:t>30</a:t>
            </a:fld>
            <a:endParaRPr lang="en-US" dirty="0" smtClean="0">
              <a:latin typeface="+mj-lt"/>
            </a:endParaRPr>
          </a:p>
        </p:txBody>
      </p:sp>
      <p:sp>
        <p:nvSpPr>
          <p:cNvPr id="52227" name="Rectangle 2"/>
          <p:cNvSpPr>
            <a:spLocks noGrp="1" noChangeArrowheads="1"/>
          </p:cNvSpPr>
          <p:nvPr>
            <p:ph type="title"/>
          </p:nvPr>
        </p:nvSpPr>
        <p:spPr/>
        <p:txBody>
          <a:bodyPr/>
          <a:lstStyle/>
          <a:p>
            <a:r>
              <a:rPr lang="en-US" dirty="0" smtClean="0"/>
              <a:t>NAS Report Key Findings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dirty="0" smtClean="0"/>
              <a:t>Expert Working Group on Human Factors in Latent Print Analysis</a:t>
            </a:r>
          </a:p>
          <a:p>
            <a:r>
              <a:rPr lang="en-US" dirty="0" smtClean="0"/>
              <a:t>February 2012</a:t>
            </a:r>
            <a:endParaRPr lang="en-US" dirty="0"/>
          </a:p>
        </p:txBody>
      </p:sp>
      <p:sp>
        <p:nvSpPr>
          <p:cNvPr id="3" name="Title 2"/>
          <p:cNvSpPr>
            <a:spLocks noGrp="1"/>
          </p:cNvSpPr>
          <p:nvPr>
            <p:ph type="ctrTitle"/>
          </p:nvPr>
        </p:nvSpPr>
        <p:spPr/>
        <p:txBody>
          <a:bodyPr/>
          <a:lstStyle/>
          <a:p>
            <a:r>
              <a:rPr lang="en-US" dirty="0" smtClean="0"/>
              <a:t>NIST Report</a:t>
            </a:r>
            <a:endParaRPr lang="en-US" dirty="0"/>
          </a:p>
        </p:txBody>
      </p:sp>
      <p:sp>
        <p:nvSpPr>
          <p:cNvPr id="4" name="Slide Number Placeholder 3"/>
          <p:cNvSpPr>
            <a:spLocks noGrp="1"/>
          </p:cNvSpPr>
          <p:nvPr>
            <p:ph type="sldNum" sz="quarter" idx="11"/>
          </p:nvPr>
        </p:nvSpPr>
        <p:spPr/>
        <p:txBody>
          <a:bodyPr/>
          <a:lstStyle/>
          <a:p>
            <a:fld id="{2754ED01-E2A0-4C1E-8E21-014B99041579}" type="slidenum">
              <a:rPr lang="en-US" smtClean="0"/>
              <a:pPr/>
              <a:t>31</a:t>
            </a:fld>
            <a:endParaRPr lang="en-US"/>
          </a:p>
        </p:txBody>
      </p:sp>
    </p:spTree>
    <p:extLst>
      <p:ext uri="{BB962C8B-B14F-4D97-AF65-F5344CB8AC3E}">
        <p14:creationId xmlns:p14="http://schemas.microsoft.com/office/powerpoint/2010/main" xmlns="" val="12276927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9C787C0-75B0-466B-BE10-09C5C9F85824}" type="slidenum">
              <a:rPr lang="en-US" smtClean="0">
                <a:solidFill>
                  <a:prstClr val="black">
                    <a:tint val="75000"/>
                  </a:prstClr>
                </a:solidFill>
                <a:latin typeface="Calibri"/>
              </a:rPr>
              <a:pPr/>
              <a:t>32</a:t>
            </a:fld>
            <a:endParaRPr lang="en-US">
              <a:solidFill>
                <a:prstClr val="black">
                  <a:tint val="75000"/>
                </a:prstClr>
              </a:solidFill>
              <a:latin typeface="Calibri"/>
            </a:endParaRPr>
          </a:p>
        </p:txBody>
      </p:sp>
      <p:sp>
        <p:nvSpPr>
          <p:cNvPr id="2" name="Title 1"/>
          <p:cNvSpPr>
            <a:spLocks noGrp="1"/>
          </p:cNvSpPr>
          <p:nvPr>
            <p:ph type="title"/>
          </p:nvPr>
        </p:nvSpPr>
        <p:spPr>
          <a:ln w="6350" cap="rnd">
            <a:noFill/>
          </a:ln>
        </p:spPr>
        <p:txBody>
          <a:bodyPr vert="horz" rtlCol="0" anchor="b" anchorCtr="0">
            <a:normAutofit fontScale="90000"/>
          </a:bodyPr>
          <a:lstStyle/>
          <a:p>
            <a:r>
              <a:rPr lang="en-US" dirty="0" smtClean="0"/>
              <a:t>Expert Working Group on Human Factors in Latent Print Analysis</a:t>
            </a:r>
            <a:endParaRPr lang="en-US" dirty="0"/>
          </a:p>
        </p:txBody>
      </p:sp>
      <p:sp>
        <p:nvSpPr>
          <p:cNvPr id="11" name="Content Placeholder 10"/>
          <p:cNvSpPr>
            <a:spLocks noGrp="1"/>
          </p:cNvSpPr>
          <p:nvPr>
            <p:ph sz="half" idx="2"/>
          </p:nvPr>
        </p:nvSpPr>
        <p:spPr>
          <a:xfrm>
            <a:off x="4648200" y="1676400"/>
            <a:ext cx="4059936" cy="4572000"/>
          </a:xfrm>
        </p:spPr>
        <p:txBody>
          <a:bodyPr vert="horz">
            <a:normAutofit fontScale="85000" lnSpcReduction="20000"/>
          </a:bodyPr>
          <a:lstStyle/>
          <a:p>
            <a:r>
              <a:rPr lang="en-US" dirty="0"/>
              <a:t>Funded by NIJ’s Office of Investigative and Forensic Sciences and NIST’s Law Enforcement Standards Office</a:t>
            </a:r>
          </a:p>
          <a:p>
            <a:endParaRPr lang="en-US" dirty="0"/>
          </a:p>
          <a:p>
            <a:r>
              <a:rPr lang="en-US" dirty="0"/>
              <a:t>Charged with developing an understanding of the role of human factors and their contributions to errors in latent print analysis, evaluating approaches to reducing these errors, and making recommendations to researchers and policymakers</a:t>
            </a:r>
          </a:p>
          <a:p>
            <a:endParaRPr lang="en-US" dirty="0"/>
          </a:p>
        </p:txBody>
      </p:sp>
      <p:pic>
        <p:nvPicPr>
          <p:cNvPr id="7" name="Picture 2"/>
          <p:cNvPicPr>
            <a:picLocks noChangeAspect="1" noChangeArrowheads="1"/>
          </p:cNvPicPr>
          <p:nvPr/>
        </p:nvPicPr>
        <p:blipFill>
          <a:blip r:embed="rId3" cstate="print"/>
          <a:srcRect l="14762" t="11333" r="68571" b="28000"/>
          <a:stretch>
            <a:fillRect/>
          </a:stretch>
        </p:blipFill>
        <p:spPr bwMode="auto">
          <a:xfrm>
            <a:off x="457200" y="1447800"/>
            <a:ext cx="3733800" cy="4853940"/>
          </a:xfrm>
          <a:prstGeom prst="rect">
            <a:avLst/>
          </a:prstGeom>
          <a:noFill/>
          <a:ln w="9525">
            <a:solidFill>
              <a:schemeClr val="accent1">
                <a:lumMod val="50000"/>
              </a:schemeClr>
            </a:solidFill>
            <a:miter lim="800000"/>
            <a:headEnd/>
            <a:tailEnd/>
          </a:ln>
        </p:spPr>
      </p:pic>
      <p:sp>
        <p:nvSpPr>
          <p:cNvPr id="14" name="TextBox 13"/>
          <p:cNvSpPr txBox="1"/>
          <p:nvPr/>
        </p:nvSpPr>
        <p:spPr>
          <a:xfrm>
            <a:off x="152400" y="6248400"/>
            <a:ext cx="8839200" cy="369332"/>
          </a:xfrm>
          <a:prstGeom prst="rect">
            <a:avLst/>
          </a:prstGeom>
          <a:noFill/>
        </p:spPr>
        <p:txBody>
          <a:bodyPr wrap="square" rtlCol="0">
            <a:spAutoFit/>
          </a:bodyPr>
          <a:lstStyle/>
          <a:p>
            <a:r>
              <a:rPr lang="en-US" dirty="0" smtClean="0">
                <a:solidFill>
                  <a:srgbClr val="CCCCCC"/>
                </a:solidFill>
              </a:rPr>
              <a:t>Expert Working Group on Human Factors in Latent Print Analysis</a:t>
            </a:r>
            <a:endParaRPr lang="en-US" dirty="0">
              <a:solidFill>
                <a:srgbClr val="CCCCCC"/>
              </a:solidFill>
            </a:endParaRPr>
          </a:p>
        </p:txBody>
      </p:sp>
    </p:spTree>
    <p:extLst>
      <p:ext uri="{BB962C8B-B14F-4D97-AF65-F5344CB8AC3E}">
        <p14:creationId xmlns:p14="http://schemas.microsoft.com/office/powerpoint/2010/main" xmlns="" val="4147053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09C787C0-75B0-466B-BE10-09C5C9F85824}" type="slidenum">
              <a:rPr lang="en-US" smtClean="0"/>
              <a:pPr/>
              <a:t>33</a:t>
            </a:fld>
            <a:endParaRPr lang="en-US"/>
          </a:p>
        </p:txBody>
      </p:sp>
      <p:sp>
        <p:nvSpPr>
          <p:cNvPr id="2" name="Title 1"/>
          <p:cNvSpPr>
            <a:spLocks noGrp="1"/>
          </p:cNvSpPr>
          <p:nvPr>
            <p:ph type="title"/>
          </p:nvPr>
        </p:nvSpPr>
        <p:spPr>
          <a:xfrm>
            <a:off x="457200" y="228600"/>
            <a:ext cx="8229600" cy="1219200"/>
          </a:xfrm>
        </p:spPr>
        <p:txBody>
          <a:bodyPr/>
          <a:lstStyle/>
          <a:p>
            <a:r>
              <a:rPr lang="en-US" dirty="0" smtClean="0"/>
              <a:t>Working Group Members</a:t>
            </a:r>
            <a:endParaRPr lang="en-US" dirty="0"/>
          </a:p>
        </p:txBody>
      </p:sp>
      <p:sp>
        <p:nvSpPr>
          <p:cNvPr id="6" name="TextBox 5"/>
          <p:cNvSpPr txBox="1"/>
          <p:nvPr/>
        </p:nvSpPr>
        <p:spPr>
          <a:xfrm>
            <a:off x="152400" y="6248400"/>
            <a:ext cx="8839200" cy="369332"/>
          </a:xfrm>
          <a:prstGeom prst="rect">
            <a:avLst/>
          </a:prstGeom>
          <a:noFill/>
        </p:spPr>
        <p:txBody>
          <a:bodyPr wrap="square" rtlCol="0">
            <a:spAutoFit/>
          </a:bodyPr>
          <a:lstStyle/>
          <a:p>
            <a:r>
              <a:rPr lang="en-US" dirty="0" smtClean="0">
                <a:solidFill>
                  <a:srgbClr val="CCCCCC"/>
                </a:solidFill>
              </a:rPr>
              <a:t>Expert Working Group on Human Factors in Latent Print Analysis</a:t>
            </a:r>
            <a:endParaRPr lang="en-US" dirty="0">
              <a:solidFill>
                <a:srgbClr val="CCCCCC"/>
              </a:solidFill>
            </a:endParaRPr>
          </a:p>
        </p:txBody>
      </p:sp>
      <p:sp>
        <p:nvSpPr>
          <p:cNvPr id="7" name="Content Placeholder 6"/>
          <p:cNvSpPr>
            <a:spLocks noGrp="1"/>
          </p:cNvSpPr>
          <p:nvPr>
            <p:ph idx="1"/>
          </p:nvPr>
        </p:nvSpPr>
        <p:spPr/>
        <p:txBody>
          <a:bodyPr>
            <a:normAutofit lnSpcReduction="10000"/>
          </a:bodyPr>
          <a:lstStyle/>
          <a:p>
            <a:r>
              <a:rPr lang="en-US" sz="2800" dirty="0"/>
              <a:t>The Working Group consisted of experts from forensic disciplines, statisticians, psychologists, engineers, other scientific experts, legal scholars, and representatives of professional organizations</a:t>
            </a:r>
            <a:r>
              <a:rPr lang="en-US" sz="2800" dirty="0" smtClean="0"/>
              <a:t>.</a:t>
            </a:r>
          </a:p>
          <a:p>
            <a:pPr lvl="1"/>
            <a:r>
              <a:rPr lang="en-US" dirty="0"/>
              <a:t>Forensic professionals: 17</a:t>
            </a:r>
          </a:p>
          <a:p>
            <a:pPr lvl="1"/>
            <a:r>
              <a:rPr lang="en-US" dirty="0"/>
              <a:t>Professional Organization Representatives: 4</a:t>
            </a:r>
          </a:p>
          <a:p>
            <a:pPr lvl="1"/>
            <a:r>
              <a:rPr lang="en-US" dirty="0"/>
              <a:t>Statisticians: 3</a:t>
            </a:r>
          </a:p>
          <a:p>
            <a:pPr lvl="1"/>
            <a:r>
              <a:rPr lang="en-US" dirty="0"/>
              <a:t>Legal Scholars: 4</a:t>
            </a:r>
          </a:p>
          <a:p>
            <a:pPr lvl="1"/>
            <a:r>
              <a:rPr lang="en-US" dirty="0"/>
              <a:t>Psychologists: 3</a:t>
            </a:r>
          </a:p>
          <a:p>
            <a:pPr lvl="1"/>
            <a:r>
              <a:rPr lang="en-US" dirty="0"/>
              <a:t>Other Scientists/Researchers: 3</a:t>
            </a:r>
          </a:p>
          <a:p>
            <a:pPr lvl="1"/>
            <a:r>
              <a:rPr lang="en-US" dirty="0"/>
              <a:t>Staff: </a:t>
            </a:r>
            <a:r>
              <a:rPr lang="en-US" dirty="0" smtClean="0"/>
              <a:t>2</a:t>
            </a:r>
            <a:endParaRPr lang="en-US" dirty="0"/>
          </a:p>
        </p:txBody>
      </p:sp>
    </p:spTree>
    <p:extLst>
      <p:ext uri="{BB962C8B-B14F-4D97-AF65-F5344CB8AC3E}">
        <p14:creationId xmlns:p14="http://schemas.microsoft.com/office/powerpoint/2010/main" xmlns="" val="31929336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09C787C0-75B0-466B-BE10-09C5C9F85824}" type="slidenum">
              <a:rPr lang="en-US" smtClean="0"/>
              <a:pPr/>
              <a:t>34</a:t>
            </a:fld>
            <a:endParaRPr lang="en-US"/>
          </a:p>
        </p:txBody>
      </p:sp>
      <p:sp>
        <p:nvSpPr>
          <p:cNvPr id="2" name="Title 1"/>
          <p:cNvSpPr>
            <a:spLocks noGrp="1"/>
          </p:cNvSpPr>
          <p:nvPr>
            <p:ph type="title"/>
          </p:nvPr>
        </p:nvSpPr>
        <p:spPr>
          <a:xfrm>
            <a:off x="457200" y="-304800"/>
            <a:ext cx="8229600" cy="1219200"/>
          </a:xfrm>
        </p:spPr>
        <p:txBody>
          <a:bodyPr/>
          <a:lstStyle/>
          <a:p>
            <a:r>
              <a:rPr lang="en-US" dirty="0" smtClean="0"/>
              <a:t>ACE-V</a:t>
            </a:r>
            <a:endParaRPr lang="en-US" dirty="0"/>
          </a:p>
        </p:txBody>
      </p:sp>
      <p:sp>
        <p:nvSpPr>
          <p:cNvPr id="5" name="TextBox 4"/>
          <p:cNvSpPr txBox="1"/>
          <p:nvPr/>
        </p:nvSpPr>
        <p:spPr>
          <a:xfrm>
            <a:off x="152400" y="6336268"/>
            <a:ext cx="8839200" cy="369332"/>
          </a:xfrm>
          <a:prstGeom prst="rect">
            <a:avLst/>
          </a:prstGeom>
          <a:noFill/>
        </p:spPr>
        <p:txBody>
          <a:bodyPr wrap="square" rtlCol="0">
            <a:spAutoFit/>
          </a:bodyPr>
          <a:lstStyle/>
          <a:p>
            <a:r>
              <a:rPr lang="en-US" dirty="0" smtClean="0">
                <a:solidFill>
                  <a:srgbClr val="CCCCCC"/>
                </a:solidFill>
              </a:rPr>
              <a:t>Expert Working Group on Human Factors in Latent Print Analysis</a:t>
            </a:r>
            <a:endParaRPr lang="en-US" dirty="0">
              <a:solidFill>
                <a:srgbClr val="CCCCCC"/>
              </a:solidFill>
            </a:endParaRPr>
          </a:p>
        </p:txBody>
      </p:sp>
      <p:sp>
        <p:nvSpPr>
          <p:cNvPr id="7" name="TextBox 6"/>
          <p:cNvSpPr txBox="1"/>
          <p:nvPr/>
        </p:nvSpPr>
        <p:spPr>
          <a:xfrm>
            <a:off x="5638800" y="1066801"/>
            <a:ext cx="3200400" cy="4953000"/>
          </a:xfrm>
          <a:prstGeom prst="rect">
            <a:avLst/>
          </a:prstGeom>
        </p:spPr>
        <p:txBody>
          <a:bodyPr vert="horz">
            <a:normAutofit/>
          </a:bodyPr>
          <a:lstStyle>
            <a:lvl1pPr marL="274320" indent="-274320" eaLnBrk="1" latinLnBrk="0" hangingPunct="1">
              <a:spcBef>
                <a:spcPts val="600"/>
              </a:spcBef>
              <a:buClr>
                <a:schemeClr val="accent2"/>
              </a:buClr>
              <a:buSzPct val="85000"/>
              <a:buFont typeface="Wingdings 2"/>
              <a:buChar char=""/>
              <a:defRPr kumimoji="0" sz="2600">
                <a:latin typeface="+mn-lt"/>
              </a:defRPr>
            </a:lvl1pPr>
            <a:lvl2pPr marL="640080" indent="-274320" eaLnBrk="1" latinLnBrk="0" hangingPunct="1">
              <a:spcBef>
                <a:spcPts val="300"/>
              </a:spcBef>
              <a:buClr>
                <a:schemeClr val="accent2">
                  <a:shade val="75000"/>
                </a:schemeClr>
              </a:buClr>
              <a:buSzPct val="85000"/>
              <a:buFont typeface="Wingdings 2"/>
              <a:buChar char=""/>
              <a:defRPr kumimoji="0" sz="2400">
                <a:solidFill>
                  <a:schemeClr val="tx2"/>
                </a:solidFill>
                <a:latin typeface="+mn-lt"/>
              </a:defRPr>
            </a:lvl2pPr>
            <a:lvl3pPr marL="1005840" indent="-228600" eaLnBrk="1" latinLnBrk="0" hangingPunct="1">
              <a:spcBef>
                <a:spcPts val="300"/>
              </a:spcBef>
              <a:buClr>
                <a:schemeClr val="accent2">
                  <a:shade val="50000"/>
                </a:schemeClr>
              </a:buClr>
              <a:buSzPct val="85000"/>
              <a:buFont typeface="Wingdings 2"/>
              <a:buChar char=""/>
              <a:defRPr kumimoji="0" sz="2100">
                <a:latin typeface="+mn-lt"/>
              </a:defRPr>
            </a:lvl3pPr>
            <a:lvl4pPr marL="1280160" indent="-228600" eaLnBrk="1" latinLnBrk="0" hangingPunct="1">
              <a:spcBef>
                <a:spcPts val="300"/>
              </a:spcBef>
              <a:buClr>
                <a:schemeClr val="accent2">
                  <a:shade val="75000"/>
                </a:schemeClr>
              </a:buClr>
              <a:buSzPct val="85000"/>
              <a:buFont typeface="Wingdings 2" pitchFamily="18" charset="2"/>
              <a:buChar char=""/>
              <a:defRPr kumimoji="0" sz="1900">
                <a:latin typeface="+mn-lt"/>
              </a:defRPr>
            </a:lvl4pPr>
            <a:lvl5pPr marL="1554480" indent="-228600" eaLnBrk="1" latinLnBrk="0" hangingPunct="1">
              <a:spcBef>
                <a:spcPts val="340"/>
              </a:spcBef>
              <a:buClr>
                <a:schemeClr val="accent2">
                  <a:shade val="75000"/>
                </a:schemeClr>
              </a:buClr>
              <a:buSzPct val="85000"/>
              <a:buFont typeface="Wingdings 2" pitchFamily="18" charset="2"/>
              <a:buChar char=""/>
              <a:defRPr kumimoji="0" sz="1600">
                <a:latin typeface="+mn-lt"/>
              </a:defRPr>
            </a:lvl5pPr>
            <a:lvl6pPr marL="1828800" indent="-228600">
              <a:spcBef>
                <a:spcPts val="340"/>
              </a:spcBef>
              <a:buClr>
                <a:schemeClr val="accent2">
                  <a:shade val="75000"/>
                </a:schemeClr>
              </a:buClr>
              <a:buSzPct val="85000"/>
              <a:buFont typeface="Wingdings 2" pitchFamily="18" charset="2"/>
              <a:buChar char="?"/>
              <a:defRPr kumimoji="0" sz="1700">
                <a:latin typeface="+mn-lt"/>
              </a:defRPr>
            </a:lvl6pPr>
            <a:lvl7pPr marL="2011680" indent="-182880">
              <a:spcBef>
                <a:spcPts val="340"/>
              </a:spcBef>
              <a:buClr>
                <a:schemeClr val="accent2">
                  <a:shade val="75000"/>
                </a:schemeClr>
              </a:buClr>
              <a:buSzPct val="85000"/>
              <a:buFont typeface="Wingdings 2" pitchFamily="18" charset="2"/>
              <a:buChar char="?"/>
              <a:defRPr kumimoji="0" sz="1600" baseline="0">
                <a:latin typeface="+mn-lt"/>
              </a:defRPr>
            </a:lvl7pPr>
            <a:lvl8pPr marL="2286000" indent="-182880">
              <a:spcBef>
                <a:spcPts val="340"/>
              </a:spcBef>
              <a:buClr>
                <a:schemeClr val="accent2">
                  <a:shade val="75000"/>
                </a:schemeClr>
              </a:buClr>
              <a:buSzPct val="85000"/>
              <a:buFont typeface="Wingdings 2" pitchFamily="18" charset="2"/>
              <a:buChar char="?"/>
              <a:defRPr kumimoji="0" sz="1500">
                <a:latin typeface="+mn-lt"/>
              </a:defRPr>
            </a:lvl8pPr>
            <a:lvl9pPr marL="2560320" indent="-182880">
              <a:spcBef>
                <a:spcPts val="340"/>
              </a:spcBef>
              <a:buClr>
                <a:schemeClr val="accent2">
                  <a:shade val="75000"/>
                </a:schemeClr>
              </a:buClr>
              <a:buSzPct val="85000"/>
              <a:buFont typeface="Wingdings 2" pitchFamily="18" charset="2"/>
              <a:buChar char="?"/>
              <a:defRPr kumimoji="0" sz="1500">
                <a:latin typeface="+mn-lt"/>
              </a:defRPr>
            </a:lvl9pPr>
          </a:lstStyle>
          <a:p>
            <a:r>
              <a:rPr lang="en-US" dirty="0"/>
              <a:t>ACE-V defines the steps of the latent print examination process, as detailed in the process map developed by the Working Group</a:t>
            </a:r>
            <a:r>
              <a:rPr lang="en-US" dirty="0" smtClean="0"/>
              <a:t>:</a:t>
            </a:r>
            <a:endParaRPr lang="en-US" dirty="0"/>
          </a:p>
          <a:p>
            <a:pPr lvl="1"/>
            <a:r>
              <a:rPr lang="en-US" dirty="0" smtClean="0"/>
              <a:t>Analysis</a:t>
            </a:r>
            <a:endParaRPr lang="en-US" dirty="0"/>
          </a:p>
          <a:p>
            <a:pPr lvl="1"/>
            <a:r>
              <a:rPr lang="en-US" dirty="0" smtClean="0"/>
              <a:t>Comparison</a:t>
            </a:r>
            <a:endParaRPr lang="en-US" dirty="0"/>
          </a:p>
          <a:p>
            <a:pPr lvl="1"/>
            <a:r>
              <a:rPr lang="en-US" dirty="0" smtClean="0"/>
              <a:t>Evaluation</a:t>
            </a:r>
            <a:endParaRPr lang="en-US" dirty="0"/>
          </a:p>
          <a:p>
            <a:pPr lvl="1"/>
            <a:r>
              <a:rPr lang="en-US" dirty="0"/>
              <a:t>Verification </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7618" y="896364"/>
            <a:ext cx="5124982" cy="54282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696756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24050"/>
            <a:ext cx="8229600" cy="4400550"/>
          </a:xfrm>
        </p:spPr>
        <p:txBody>
          <a:bodyPr>
            <a:normAutofit lnSpcReduction="10000"/>
          </a:bodyPr>
          <a:lstStyle/>
          <a:p>
            <a:r>
              <a:rPr lang="en-US" dirty="0" smtClean="0"/>
              <a:t>Report Chapters:</a:t>
            </a:r>
          </a:p>
          <a:p>
            <a:pPr lvl="1"/>
            <a:r>
              <a:rPr lang="en-US" dirty="0" smtClean="0"/>
              <a:t>The Latent Print Examination Process and Terminology</a:t>
            </a:r>
          </a:p>
          <a:p>
            <a:pPr lvl="1"/>
            <a:r>
              <a:rPr lang="en-US" dirty="0" smtClean="0"/>
              <a:t>Human Factors and Errors</a:t>
            </a:r>
          </a:p>
          <a:p>
            <a:pPr lvl="1"/>
            <a:r>
              <a:rPr lang="en-US" dirty="0" smtClean="0"/>
              <a:t>Interpreting Latent Prints</a:t>
            </a:r>
          </a:p>
          <a:p>
            <a:pPr lvl="1"/>
            <a:r>
              <a:rPr lang="en-US" dirty="0" smtClean="0"/>
              <a:t>Looking Ahead to Emerging and Improving Technology</a:t>
            </a:r>
          </a:p>
          <a:p>
            <a:pPr lvl="1"/>
            <a:r>
              <a:rPr lang="en-US" dirty="0" smtClean="0"/>
              <a:t>Reports and Documentation</a:t>
            </a:r>
          </a:p>
          <a:p>
            <a:pPr lvl="1"/>
            <a:r>
              <a:rPr lang="en-US" dirty="0" smtClean="0"/>
              <a:t>Testimony</a:t>
            </a:r>
          </a:p>
          <a:p>
            <a:pPr lvl="1"/>
            <a:r>
              <a:rPr lang="en-US" dirty="0" smtClean="0"/>
              <a:t>A Systems Approach to the Work Environment</a:t>
            </a:r>
          </a:p>
          <a:p>
            <a:pPr lvl="1"/>
            <a:r>
              <a:rPr lang="en-US" dirty="0" smtClean="0"/>
              <a:t>Training and Education</a:t>
            </a:r>
          </a:p>
          <a:p>
            <a:pPr lvl="1"/>
            <a:r>
              <a:rPr lang="en-US" dirty="0" smtClean="0"/>
              <a:t>Human Factors Issues for Management</a:t>
            </a:r>
          </a:p>
          <a:p>
            <a:pPr lvl="1"/>
            <a:r>
              <a:rPr lang="en-US" dirty="0" smtClean="0"/>
              <a:t>Summary </a:t>
            </a:r>
            <a:r>
              <a:rPr lang="en-US" dirty="0"/>
              <a:t>of Recommendations</a:t>
            </a:r>
            <a:endParaRPr lang="en-US" dirty="0" smtClean="0"/>
          </a:p>
        </p:txBody>
      </p:sp>
      <p:sp>
        <p:nvSpPr>
          <p:cNvPr id="4" name="Slide Number Placeholder 3"/>
          <p:cNvSpPr>
            <a:spLocks noGrp="1"/>
          </p:cNvSpPr>
          <p:nvPr>
            <p:ph type="sldNum" sz="quarter" idx="15"/>
          </p:nvPr>
        </p:nvSpPr>
        <p:spPr/>
        <p:txBody>
          <a:bodyPr/>
          <a:lstStyle/>
          <a:p>
            <a:fld id="{09C787C0-75B0-466B-BE10-09C5C9F85824}" type="slidenum">
              <a:rPr lang="en-US" smtClean="0"/>
              <a:pPr/>
              <a:t>35</a:t>
            </a:fld>
            <a:endParaRPr lang="en-US"/>
          </a:p>
        </p:txBody>
      </p:sp>
      <p:sp>
        <p:nvSpPr>
          <p:cNvPr id="2" name="Title 1"/>
          <p:cNvSpPr>
            <a:spLocks noGrp="1"/>
          </p:cNvSpPr>
          <p:nvPr>
            <p:ph type="title"/>
          </p:nvPr>
        </p:nvSpPr>
        <p:spPr>
          <a:xfrm>
            <a:off x="304800" y="304800"/>
            <a:ext cx="8229600" cy="1524000"/>
          </a:xfrm>
          <a:ln w="6350" cap="rnd">
            <a:noFill/>
          </a:ln>
        </p:spPr>
        <p:txBody>
          <a:bodyPr vert="horz" rtlCol="0" anchor="b" anchorCtr="0">
            <a:noAutofit/>
          </a:bodyPr>
          <a:lstStyle/>
          <a:p>
            <a:r>
              <a:rPr lang="en-US" sz="3200" dirty="0"/>
              <a:t>Latent Print Examination and Human Factors:</a:t>
            </a:r>
            <a:br>
              <a:rPr lang="en-US" sz="3200" dirty="0"/>
            </a:br>
            <a:r>
              <a:rPr lang="en-US" sz="3200" dirty="0"/>
              <a:t>Improving the Practice through a Systems Approach</a:t>
            </a:r>
          </a:p>
        </p:txBody>
      </p:sp>
      <p:sp>
        <p:nvSpPr>
          <p:cNvPr id="6" name="TextBox 5"/>
          <p:cNvSpPr txBox="1"/>
          <p:nvPr/>
        </p:nvSpPr>
        <p:spPr>
          <a:xfrm>
            <a:off x="152400" y="6248400"/>
            <a:ext cx="8839200" cy="369332"/>
          </a:xfrm>
          <a:prstGeom prst="rect">
            <a:avLst/>
          </a:prstGeom>
          <a:noFill/>
        </p:spPr>
        <p:txBody>
          <a:bodyPr wrap="square" rtlCol="0">
            <a:spAutoFit/>
          </a:bodyPr>
          <a:lstStyle/>
          <a:p>
            <a:r>
              <a:rPr lang="en-US" dirty="0" smtClean="0">
                <a:solidFill>
                  <a:srgbClr val="CCCCCC"/>
                </a:solidFill>
              </a:rPr>
              <a:t>Expert Working Group on Human Factors in Latent Print Analysis</a:t>
            </a:r>
            <a:endParaRPr lang="en-US" dirty="0">
              <a:solidFill>
                <a:srgbClr val="CCCCCC"/>
              </a:solidFill>
            </a:endParaRPr>
          </a:p>
        </p:txBody>
      </p:sp>
    </p:spTree>
    <p:extLst>
      <p:ext uri="{BB962C8B-B14F-4D97-AF65-F5344CB8AC3E}">
        <p14:creationId xmlns:p14="http://schemas.microsoft.com/office/powerpoint/2010/main" xmlns="" val="21148840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95600"/>
            <a:ext cx="7467600" cy="3333750"/>
          </a:xfrm>
        </p:spPr>
        <p:txBody>
          <a:bodyPr>
            <a:normAutofit/>
          </a:bodyPr>
          <a:lstStyle/>
          <a:p>
            <a:r>
              <a:rPr lang="en-US" sz="2800" b="1" dirty="0" smtClean="0"/>
              <a:t>Bias: </a:t>
            </a:r>
            <a:r>
              <a:rPr lang="en-US" sz="2800" dirty="0" smtClean="0"/>
              <a:t>Minimize the effect of contextual information by keeping irrelevant information from the examiner.</a:t>
            </a:r>
          </a:p>
          <a:p>
            <a:endParaRPr lang="en-US" sz="2800" dirty="0" smtClean="0"/>
          </a:p>
          <a:p>
            <a:r>
              <a:rPr lang="en-US" sz="2800" b="1" dirty="0" smtClean="0"/>
              <a:t>Documentation: </a:t>
            </a:r>
            <a:r>
              <a:rPr lang="en-US" sz="2800" dirty="0" smtClean="0"/>
              <a:t>Make notes and reports as transparent as possible to enable </a:t>
            </a:r>
            <a:br>
              <a:rPr lang="en-US" sz="2800" dirty="0" smtClean="0"/>
            </a:br>
            <a:r>
              <a:rPr lang="en-US" sz="2800" dirty="0" smtClean="0"/>
              <a:t>repeatability.</a:t>
            </a:r>
            <a:endParaRPr lang="en-US" sz="2800" dirty="0"/>
          </a:p>
        </p:txBody>
      </p:sp>
      <p:sp>
        <p:nvSpPr>
          <p:cNvPr id="4" name="Slide Number Placeholder 3"/>
          <p:cNvSpPr>
            <a:spLocks noGrp="1"/>
          </p:cNvSpPr>
          <p:nvPr>
            <p:ph type="sldNum" sz="quarter" idx="15"/>
          </p:nvPr>
        </p:nvSpPr>
        <p:spPr/>
        <p:txBody>
          <a:bodyPr/>
          <a:lstStyle/>
          <a:p>
            <a:fld id="{09C787C0-75B0-466B-BE10-09C5C9F85824}" type="slidenum">
              <a:rPr lang="en-US" smtClean="0"/>
              <a:pPr/>
              <a:t>36</a:t>
            </a:fld>
            <a:endParaRPr lang="en-US"/>
          </a:p>
        </p:txBody>
      </p:sp>
      <p:sp>
        <p:nvSpPr>
          <p:cNvPr id="2" name="Title 1"/>
          <p:cNvSpPr>
            <a:spLocks noGrp="1"/>
          </p:cNvSpPr>
          <p:nvPr>
            <p:ph type="title"/>
          </p:nvPr>
        </p:nvSpPr>
        <p:spPr/>
        <p:txBody>
          <a:bodyPr/>
          <a:lstStyle/>
          <a:p>
            <a:r>
              <a:rPr lang="en-US" dirty="0" smtClean="0"/>
              <a:t>Human Factors in Interpretation</a:t>
            </a:r>
            <a:endParaRPr lang="en-US" dirty="0"/>
          </a:p>
        </p:txBody>
      </p:sp>
      <p:sp>
        <p:nvSpPr>
          <p:cNvPr id="6" name="TextBox 5"/>
          <p:cNvSpPr txBox="1"/>
          <p:nvPr/>
        </p:nvSpPr>
        <p:spPr>
          <a:xfrm>
            <a:off x="533400" y="1513582"/>
            <a:ext cx="8077200" cy="1077218"/>
          </a:xfrm>
          <a:prstGeom prst="rect">
            <a:avLst/>
          </a:prstGeom>
          <a:noFill/>
        </p:spPr>
        <p:txBody>
          <a:bodyPr wrap="square" rtlCol="0">
            <a:spAutoFit/>
          </a:bodyPr>
          <a:lstStyle/>
          <a:p>
            <a:pPr algn="ctr"/>
            <a:r>
              <a:rPr lang="en-US" sz="3200" dirty="0" smtClean="0"/>
              <a:t>Some human factors can affect all stages of the latent print examination process. </a:t>
            </a:r>
          </a:p>
        </p:txBody>
      </p:sp>
      <p:sp>
        <p:nvSpPr>
          <p:cNvPr id="7" name="TextBox 6"/>
          <p:cNvSpPr txBox="1"/>
          <p:nvPr/>
        </p:nvSpPr>
        <p:spPr>
          <a:xfrm>
            <a:off x="152400" y="6248400"/>
            <a:ext cx="8839200" cy="369332"/>
          </a:xfrm>
          <a:prstGeom prst="rect">
            <a:avLst/>
          </a:prstGeom>
          <a:noFill/>
        </p:spPr>
        <p:txBody>
          <a:bodyPr wrap="square" rtlCol="0">
            <a:spAutoFit/>
          </a:bodyPr>
          <a:lstStyle/>
          <a:p>
            <a:r>
              <a:rPr lang="en-US" dirty="0" smtClean="0">
                <a:solidFill>
                  <a:srgbClr val="CCCCCC"/>
                </a:solidFill>
              </a:rPr>
              <a:t>Expert Working Group on Human Factors in Latent Print Analysis</a:t>
            </a:r>
            <a:endParaRPr lang="en-US" dirty="0">
              <a:solidFill>
                <a:srgbClr val="CCCCCC"/>
              </a:solidFill>
            </a:endParaRPr>
          </a:p>
        </p:txBody>
      </p:sp>
    </p:spTree>
    <p:extLst>
      <p:ext uri="{BB962C8B-B14F-4D97-AF65-F5344CB8AC3E}">
        <p14:creationId xmlns:p14="http://schemas.microsoft.com/office/powerpoint/2010/main" xmlns="" val="23904141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590800"/>
            <a:ext cx="8229600" cy="3810000"/>
          </a:xfrm>
        </p:spPr>
        <p:txBody>
          <a:bodyPr>
            <a:normAutofit lnSpcReduction="10000"/>
          </a:bodyPr>
          <a:lstStyle/>
          <a:p>
            <a:r>
              <a:rPr lang="en-US" dirty="0" smtClean="0"/>
              <a:t>The effect of cognitive bias on examiners’ reliability</a:t>
            </a:r>
          </a:p>
          <a:p>
            <a:r>
              <a:rPr lang="en-US" dirty="0" smtClean="0"/>
              <a:t>Human factors issues related to the interpretation of latent print evidence</a:t>
            </a:r>
          </a:p>
          <a:p>
            <a:r>
              <a:rPr lang="en-US" dirty="0" smtClean="0"/>
              <a:t>Examiners’ ability to determine suitability and sufficiency</a:t>
            </a:r>
          </a:p>
          <a:p>
            <a:r>
              <a:rPr lang="en-US" dirty="0"/>
              <a:t>A</a:t>
            </a:r>
            <a:r>
              <a:rPr lang="en-US" dirty="0" smtClean="0"/>
              <a:t>utomated quality determination</a:t>
            </a:r>
          </a:p>
          <a:p>
            <a:r>
              <a:rPr lang="en-US" dirty="0" smtClean="0"/>
              <a:t>Probabilistic models to report qualified conclusions with a scientific basis</a:t>
            </a:r>
          </a:p>
          <a:p>
            <a:r>
              <a:rPr lang="en-US" dirty="0" smtClean="0"/>
              <a:t>AFIS technology and interoperability improvements</a:t>
            </a:r>
          </a:p>
          <a:p>
            <a:pPr lvl="1"/>
            <a:endParaRPr lang="en-US" dirty="0"/>
          </a:p>
        </p:txBody>
      </p:sp>
      <p:sp>
        <p:nvSpPr>
          <p:cNvPr id="4" name="Slide Number Placeholder 3"/>
          <p:cNvSpPr>
            <a:spLocks noGrp="1"/>
          </p:cNvSpPr>
          <p:nvPr>
            <p:ph type="sldNum" sz="quarter" idx="15"/>
          </p:nvPr>
        </p:nvSpPr>
        <p:spPr/>
        <p:txBody>
          <a:bodyPr/>
          <a:lstStyle/>
          <a:p>
            <a:fld id="{09C787C0-75B0-466B-BE10-09C5C9F85824}" type="slidenum">
              <a:rPr lang="en-US" smtClean="0"/>
              <a:pPr/>
              <a:t>37</a:t>
            </a:fld>
            <a:endParaRPr lang="en-US"/>
          </a:p>
        </p:txBody>
      </p:sp>
      <p:sp>
        <p:nvSpPr>
          <p:cNvPr id="2" name="Title 1"/>
          <p:cNvSpPr>
            <a:spLocks noGrp="1"/>
          </p:cNvSpPr>
          <p:nvPr>
            <p:ph type="title"/>
          </p:nvPr>
        </p:nvSpPr>
        <p:spPr/>
        <p:txBody>
          <a:bodyPr/>
          <a:lstStyle/>
          <a:p>
            <a:r>
              <a:rPr lang="en-US" dirty="0" smtClean="0"/>
              <a:t>Research Needs</a:t>
            </a:r>
            <a:endParaRPr lang="en-US" dirty="0"/>
          </a:p>
        </p:txBody>
      </p:sp>
      <p:sp>
        <p:nvSpPr>
          <p:cNvPr id="5" name="TextBox 4"/>
          <p:cNvSpPr txBox="1"/>
          <p:nvPr/>
        </p:nvSpPr>
        <p:spPr>
          <a:xfrm>
            <a:off x="304800" y="1361182"/>
            <a:ext cx="8534400" cy="1077218"/>
          </a:xfrm>
          <a:prstGeom prst="rect">
            <a:avLst/>
          </a:prstGeom>
          <a:noFill/>
        </p:spPr>
        <p:txBody>
          <a:bodyPr wrap="square" rtlCol="0">
            <a:spAutoFit/>
          </a:bodyPr>
          <a:lstStyle/>
          <a:p>
            <a:pPr algn="ctr"/>
            <a:r>
              <a:rPr lang="en-US" sz="3200" dirty="0" smtClean="0"/>
              <a:t>The Working Group identified several areas that require additional research, including:</a:t>
            </a:r>
            <a:endParaRPr lang="en-US" sz="3200" dirty="0"/>
          </a:p>
        </p:txBody>
      </p:sp>
      <p:sp>
        <p:nvSpPr>
          <p:cNvPr id="6" name="TextBox 5"/>
          <p:cNvSpPr txBox="1"/>
          <p:nvPr/>
        </p:nvSpPr>
        <p:spPr>
          <a:xfrm>
            <a:off x="152400" y="6248400"/>
            <a:ext cx="8839200" cy="369332"/>
          </a:xfrm>
          <a:prstGeom prst="rect">
            <a:avLst/>
          </a:prstGeom>
          <a:noFill/>
        </p:spPr>
        <p:txBody>
          <a:bodyPr wrap="square" rtlCol="0">
            <a:spAutoFit/>
          </a:bodyPr>
          <a:lstStyle/>
          <a:p>
            <a:r>
              <a:rPr lang="en-US" dirty="0" smtClean="0">
                <a:solidFill>
                  <a:srgbClr val="CCCCCC"/>
                </a:solidFill>
              </a:rPr>
              <a:t>Expert Working Group on Human Factors in Latent Print Analysis</a:t>
            </a:r>
            <a:endParaRPr lang="en-US" dirty="0">
              <a:solidFill>
                <a:srgbClr val="CCCCCC"/>
              </a:solidFill>
            </a:endParaRPr>
          </a:p>
        </p:txBody>
      </p:sp>
    </p:spTree>
    <p:extLst>
      <p:ext uri="{BB962C8B-B14F-4D97-AF65-F5344CB8AC3E}">
        <p14:creationId xmlns:p14="http://schemas.microsoft.com/office/powerpoint/2010/main" xmlns="" val="13432029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In its report, the Working Group endeavored to highlight human factors that could be affecting latent print examiners and to provide solutions to minimize these effects. </a:t>
            </a:r>
          </a:p>
          <a:p>
            <a:endParaRPr lang="en-US" sz="1300" dirty="0" smtClean="0"/>
          </a:p>
          <a:p>
            <a:r>
              <a:rPr lang="en-US" dirty="0" smtClean="0"/>
              <a:t>The full report, </a:t>
            </a:r>
            <a:r>
              <a:rPr lang="en-US" i="1" dirty="0" smtClean="0"/>
              <a:t>Latent Print Examination and Human Factors: Improving the Practice through a Systems Approach</a:t>
            </a:r>
            <a:r>
              <a:rPr lang="en-US" dirty="0" smtClean="0"/>
              <a:t>, is available at </a:t>
            </a:r>
            <a:r>
              <a:rPr lang="en-US" dirty="0">
                <a:hlinkClick r:id="rId3"/>
              </a:rPr>
              <a:t>www.nist.gov/</a:t>
            </a:r>
            <a:r>
              <a:rPr lang="en-US" b="1" dirty="0">
                <a:hlinkClick r:id="rId3"/>
              </a:rPr>
              <a:t>oles</a:t>
            </a:r>
            <a:r>
              <a:rPr lang="en-US" dirty="0" smtClean="0">
                <a:hlinkClick r:id="rId3"/>
              </a:rPr>
              <a:t>/</a:t>
            </a:r>
            <a:r>
              <a:rPr lang="en-US" dirty="0" smtClean="0"/>
              <a:t>. </a:t>
            </a:r>
          </a:p>
          <a:p>
            <a:endParaRPr lang="en-US" sz="1300" dirty="0" smtClean="0"/>
          </a:p>
          <a:p>
            <a:r>
              <a:rPr lang="en-US" dirty="0" smtClean="0"/>
              <a:t>Additional related NIJ research reports can be found </a:t>
            </a:r>
            <a:r>
              <a:rPr lang="en-US" dirty="0" smtClean="0">
                <a:hlinkClick r:id="rId4"/>
              </a:rPr>
              <a:t>http</a:t>
            </a:r>
            <a:r>
              <a:rPr lang="en-US" dirty="0">
                <a:hlinkClick r:id="rId4"/>
              </a:rPr>
              <a:t>://www.nij.gov/nij/topics/forensics/evidence/impression/projects-friction-</a:t>
            </a:r>
            <a:r>
              <a:rPr lang="en-US" dirty="0" smtClean="0">
                <a:hlinkClick r:id="rId4"/>
              </a:rPr>
              <a:t>ridge.htm</a:t>
            </a:r>
            <a:endParaRPr lang="en-US" dirty="0" smtClean="0"/>
          </a:p>
          <a:p>
            <a:endParaRPr lang="en-US" dirty="0"/>
          </a:p>
        </p:txBody>
      </p:sp>
      <p:sp>
        <p:nvSpPr>
          <p:cNvPr id="4" name="Slide Number Placeholder 3"/>
          <p:cNvSpPr>
            <a:spLocks noGrp="1"/>
          </p:cNvSpPr>
          <p:nvPr>
            <p:ph type="sldNum" sz="quarter" idx="15"/>
          </p:nvPr>
        </p:nvSpPr>
        <p:spPr/>
        <p:txBody>
          <a:bodyPr/>
          <a:lstStyle/>
          <a:p>
            <a:fld id="{09C787C0-75B0-466B-BE10-09C5C9F85824}" type="slidenum">
              <a:rPr lang="en-US" smtClean="0"/>
              <a:pPr/>
              <a:t>38</a:t>
            </a:fld>
            <a:endParaRPr lang="en-US"/>
          </a:p>
        </p:txBody>
      </p:sp>
      <p:sp>
        <p:nvSpPr>
          <p:cNvPr id="2" name="Title 1"/>
          <p:cNvSpPr>
            <a:spLocks noGrp="1"/>
          </p:cNvSpPr>
          <p:nvPr>
            <p:ph type="title"/>
          </p:nvPr>
        </p:nvSpPr>
        <p:spPr/>
        <p:txBody>
          <a:bodyPr/>
          <a:lstStyle/>
          <a:p>
            <a:r>
              <a:rPr lang="en-US" dirty="0" smtClean="0"/>
              <a:t>Summary</a:t>
            </a:r>
            <a:endParaRPr lang="en-US" dirty="0"/>
          </a:p>
        </p:txBody>
      </p:sp>
      <p:sp>
        <p:nvSpPr>
          <p:cNvPr id="6" name="TextBox 5"/>
          <p:cNvSpPr txBox="1"/>
          <p:nvPr/>
        </p:nvSpPr>
        <p:spPr>
          <a:xfrm>
            <a:off x="152400" y="6260068"/>
            <a:ext cx="8839200" cy="369332"/>
          </a:xfrm>
          <a:prstGeom prst="rect">
            <a:avLst/>
          </a:prstGeom>
          <a:noFill/>
        </p:spPr>
        <p:txBody>
          <a:bodyPr wrap="square" rtlCol="0">
            <a:spAutoFit/>
          </a:bodyPr>
          <a:lstStyle/>
          <a:p>
            <a:r>
              <a:rPr lang="en-US" dirty="0" smtClean="0">
                <a:solidFill>
                  <a:srgbClr val="CCCCCC"/>
                </a:solidFill>
              </a:rPr>
              <a:t>Expert Working Group on Human Factors in Latent Print Analysis</a:t>
            </a:r>
            <a:endParaRPr lang="en-US" dirty="0">
              <a:solidFill>
                <a:srgbClr val="CCCCCC"/>
              </a:solidFill>
            </a:endParaRPr>
          </a:p>
        </p:txBody>
      </p:sp>
    </p:spTree>
    <p:extLst>
      <p:ext uri="{BB962C8B-B14F-4D97-AF65-F5344CB8AC3E}">
        <p14:creationId xmlns:p14="http://schemas.microsoft.com/office/powerpoint/2010/main" xmlns="" val="15382033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ln w="6350" cap="rnd">
            <a:noFill/>
          </a:ln>
        </p:spPr>
        <p:txBody>
          <a:bodyPr vert="horz" rtlCol="0" anchor="b" anchorCtr="0">
            <a:normAutofit/>
          </a:bodyPr>
          <a:lstStyle/>
          <a:p>
            <a:r>
              <a:rPr lang="en-US" dirty="0"/>
              <a:t>Hot Topics</a:t>
            </a:r>
          </a:p>
        </p:txBody>
      </p:sp>
      <p:sp>
        <p:nvSpPr>
          <p:cNvPr id="165891" name="Content Placeholder 4"/>
          <p:cNvSpPr>
            <a:spLocks noGrp="1"/>
          </p:cNvSpPr>
          <p:nvPr>
            <p:ph idx="4294967295"/>
          </p:nvPr>
        </p:nvSpPr>
        <p:spPr>
          <a:xfrm>
            <a:off x="228600" y="1981200"/>
            <a:ext cx="8229600" cy="3886200"/>
          </a:xfrm>
        </p:spPr>
        <p:txBody>
          <a:bodyPr/>
          <a:lstStyle/>
          <a:p>
            <a:pPr marL="547688" indent="-411163"/>
            <a:r>
              <a:rPr lang="en-US" dirty="0" smtClean="0"/>
              <a:t>Error Rate</a:t>
            </a:r>
          </a:p>
          <a:p>
            <a:pPr marL="547688" indent="-411163"/>
            <a:r>
              <a:rPr lang="en-US" dirty="0" smtClean="0"/>
              <a:t>Validity Testing</a:t>
            </a:r>
          </a:p>
          <a:p>
            <a:pPr marL="547688" indent="-411163"/>
            <a:r>
              <a:rPr lang="en-US" dirty="0" smtClean="0"/>
              <a:t>Absolute Certainty</a:t>
            </a:r>
          </a:p>
          <a:p>
            <a:pPr marL="547688" indent="-411163"/>
            <a:r>
              <a:rPr lang="en-US" dirty="0" smtClean="0"/>
              <a:t>“To the exclusion of all others”</a:t>
            </a:r>
          </a:p>
          <a:p>
            <a:pPr marL="547688" indent="-411163"/>
            <a:r>
              <a:rPr lang="en-US" dirty="0" smtClean="0"/>
              <a:t>Bias</a:t>
            </a:r>
          </a:p>
          <a:p>
            <a:pPr marL="547688" indent="-411163"/>
            <a:endParaRPr lang="en-US" dirty="0" smtClean="0"/>
          </a:p>
        </p:txBody>
      </p:sp>
      <p:sp>
        <p:nvSpPr>
          <p:cNvPr id="6" name="Slide Number Placeholder 5"/>
          <p:cNvSpPr txBox="1">
            <a:spLocks noGrp="1"/>
          </p:cNvSpPr>
          <p:nvPr/>
        </p:nvSpPr>
        <p:spPr>
          <a:xfrm>
            <a:off x="7924800" y="6416675"/>
            <a:ext cx="762000" cy="365125"/>
          </a:xfrm>
          <a:prstGeom prst="rect">
            <a:avLst/>
          </a:prstGeom>
          <a:noFill/>
        </p:spPr>
        <p:txBody>
          <a:bodyPr lIns="0" rIns="0" anchor="b"/>
          <a:lstStyle/>
          <a:p>
            <a:pPr algn="r" eaLnBrk="1" fontAlgn="auto" hangingPunct="1">
              <a:spcBef>
                <a:spcPts val="0"/>
              </a:spcBef>
              <a:spcAft>
                <a:spcPts val="0"/>
              </a:spcAft>
              <a:defRPr/>
            </a:pPr>
            <a:fld id="{F94B6C40-3583-485A-8550-34A84B5B6E4E}" type="slidenum">
              <a:rPr lang="en-US" sz="1200">
                <a:solidFill>
                  <a:schemeClr val="tx1">
                    <a:shade val="50000"/>
                  </a:schemeClr>
                </a:solidFill>
                <a:latin typeface="+mn-lt"/>
              </a:rPr>
              <a:pPr algn="r" eaLnBrk="1" fontAlgn="auto" hangingPunct="1">
                <a:spcBef>
                  <a:spcPts val="0"/>
                </a:spcBef>
                <a:spcAft>
                  <a:spcPts val="0"/>
                </a:spcAft>
                <a:defRPr/>
              </a:pPr>
              <a:t>39</a:t>
            </a:fld>
            <a:endParaRPr lang="en-US" sz="1200">
              <a:solidFill>
                <a:schemeClr val="tx1">
                  <a:shade val="50000"/>
                </a:schemeClr>
              </a:solidFill>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smtClean="0">
                <a:cs typeface="Times New Roman" pitchFamily="18" charset="0"/>
              </a:rPr>
              <a:t>Biological Basis</a:t>
            </a:r>
          </a:p>
        </p:txBody>
      </p:sp>
      <p:sp>
        <p:nvSpPr>
          <p:cNvPr id="20483" name="Rectangle 3"/>
          <p:cNvSpPr>
            <a:spLocks noGrp="1" noChangeArrowheads="1"/>
          </p:cNvSpPr>
          <p:nvPr>
            <p:ph type="body" sz="half" idx="1"/>
          </p:nvPr>
        </p:nvSpPr>
        <p:spPr>
          <a:xfrm>
            <a:off x="609600" y="1905000"/>
            <a:ext cx="8077200" cy="4495800"/>
          </a:xfrm>
        </p:spPr>
        <p:txBody>
          <a:bodyPr vert="horz">
            <a:normAutofit fontScale="92500" lnSpcReduction="10000"/>
          </a:bodyPr>
          <a:lstStyle/>
          <a:p>
            <a:r>
              <a:rPr lang="en-US" dirty="0"/>
              <a:t>Friction Ridge Skin is Persistent</a:t>
            </a:r>
          </a:p>
          <a:p>
            <a:pPr lvl="1"/>
            <a:r>
              <a:rPr lang="en-US" dirty="0"/>
              <a:t>Biological Basis</a:t>
            </a:r>
          </a:p>
          <a:p>
            <a:pPr lvl="2"/>
            <a:r>
              <a:rPr lang="en-US" dirty="0"/>
              <a:t>Underlying structure and regeneration process</a:t>
            </a:r>
          </a:p>
          <a:p>
            <a:pPr lvl="1"/>
            <a:r>
              <a:rPr lang="en-US" dirty="0"/>
              <a:t>Empirical Basis</a:t>
            </a:r>
          </a:p>
          <a:p>
            <a:pPr lvl="2"/>
            <a:r>
              <a:rPr lang="en-US" dirty="0"/>
              <a:t>Observation</a:t>
            </a:r>
          </a:p>
          <a:p>
            <a:pPr lvl="2"/>
            <a:r>
              <a:rPr lang="en-US" dirty="0"/>
              <a:t>Testing</a:t>
            </a:r>
          </a:p>
          <a:p>
            <a:r>
              <a:rPr lang="en-US" dirty="0"/>
              <a:t>Friction Ridge Skin is Unique</a:t>
            </a:r>
          </a:p>
          <a:p>
            <a:pPr lvl="1"/>
            <a:r>
              <a:rPr lang="en-US" dirty="0"/>
              <a:t>Biological Basis</a:t>
            </a:r>
          </a:p>
          <a:p>
            <a:pPr lvl="2"/>
            <a:r>
              <a:rPr lang="en-US" dirty="0"/>
              <a:t>Embryonic development</a:t>
            </a:r>
          </a:p>
          <a:p>
            <a:pPr lvl="1"/>
            <a:r>
              <a:rPr lang="en-US" dirty="0"/>
              <a:t>Empirical Basis</a:t>
            </a:r>
          </a:p>
          <a:p>
            <a:pPr lvl="2"/>
            <a:r>
              <a:rPr lang="en-US" dirty="0"/>
              <a:t>Observation</a:t>
            </a:r>
          </a:p>
          <a:p>
            <a:pPr lvl="2"/>
            <a:r>
              <a:rPr lang="en-US" dirty="0"/>
              <a:t>Twin studies</a:t>
            </a:r>
          </a:p>
          <a:p>
            <a:pPr lvl="2"/>
            <a:r>
              <a:rPr lang="en-US" dirty="0"/>
              <a:t>Statistical models</a:t>
            </a:r>
          </a:p>
        </p:txBody>
      </p:sp>
      <p:pic>
        <p:nvPicPr>
          <p:cNvPr id="20484" name="Picture 4" descr="Hand Development"/>
          <p:cNvPicPr>
            <a:picLocks noGrp="1" noChangeAspect="1" noChangeArrowheads="1"/>
          </p:cNvPicPr>
          <p:nvPr>
            <p:ph sz="quarter" idx="2"/>
          </p:nvPr>
        </p:nvPicPr>
        <p:blipFill>
          <a:blip r:embed="rId4" cstate="print"/>
          <a:srcRect t="-20157" b="-20157"/>
          <a:stretch>
            <a:fillRect/>
          </a:stretch>
        </p:blipFill>
        <p:spPr>
          <a:xfrm>
            <a:off x="4876800" y="4325937"/>
            <a:ext cx="4038600" cy="2074863"/>
          </a:xfrm>
          <a:noFill/>
        </p:spPr>
      </p:pic>
      <p:sp>
        <p:nvSpPr>
          <p:cNvPr id="20485" name="Slide Number Placeholder 7"/>
          <p:cNvSpPr>
            <a:spLocks noGrp="1"/>
          </p:cNvSpPr>
          <p:nvPr>
            <p:ph type="sldNum" sz="quarter" idx="12"/>
          </p:nvPr>
        </p:nvSpPr>
        <p:spPr>
          <a:noFill/>
        </p:spPr>
        <p:txBody>
          <a:bodyPr/>
          <a:lstStyle/>
          <a:p>
            <a:fld id="{316B2DAA-2A86-4639-9E24-3A97E350E6B6}" type="slidenum">
              <a:rPr lang="en-US" smtClean="0"/>
              <a:pPr/>
              <a:t>4</a:t>
            </a:fld>
            <a:endParaRPr lang="en-US" smtClean="0"/>
          </a:p>
        </p:txBody>
      </p:sp>
      <p:sp>
        <p:nvSpPr>
          <p:cNvPr id="20486" name="Text Box 5"/>
          <p:cNvSpPr txBox="1">
            <a:spLocks noChangeArrowheads="1"/>
          </p:cNvSpPr>
          <p:nvPr/>
        </p:nvSpPr>
        <p:spPr bwMode="auto">
          <a:xfrm>
            <a:off x="4800600" y="6096000"/>
            <a:ext cx="881063" cy="214313"/>
          </a:xfrm>
          <a:prstGeom prst="rect">
            <a:avLst/>
          </a:prstGeom>
          <a:noFill/>
          <a:ln w="9525">
            <a:noFill/>
            <a:miter lim="800000"/>
            <a:headEnd/>
            <a:tailEnd/>
          </a:ln>
        </p:spPr>
        <p:txBody>
          <a:bodyPr wrap="none">
            <a:spAutoFit/>
          </a:bodyPr>
          <a:lstStyle/>
          <a:p>
            <a:pPr eaLnBrk="1" hangingPunct="1"/>
            <a:r>
              <a:rPr lang="en-US" sz="800" dirty="0" err="1">
                <a:latin typeface="Tahoma" pitchFamily="34" charset="0"/>
                <a:cs typeface="Arial" pitchFamily="34" charset="0"/>
              </a:rPr>
              <a:t>Ashbaugh</a:t>
            </a:r>
            <a:r>
              <a:rPr lang="en-US" sz="800" dirty="0">
                <a:latin typeface="Tahoma" pitchFamily="34" charset="0"/>
                <a:cs typeface="Arial" pitchFamily="34" charset="0"/>
              </a:rPr>
              <a:t> 1998</a:t>
            </a:r>
          </a:p>
        </p:txBody>
      </p:sp>
      <p:pic>
        <p:nvPicPr>
          <p:cNvPr id="20487" name="Picture 21" descr="Thick Skin Babler.jpg"/>
          <p:cNvPicPr>
            <a:picLocks noChangeAspect="1"/>
          </p:cNvPicPr>
          <p:nvPr/>
        </p:nvPicPr>
        <p:blipFill>
          <a:blip r:embed="rId5" cstate="print"/>
          <a:srcRect/>
          <a:stretch>
            <a:fillRect/>
          </a:stretch>
        </p:blipFill>
        <p:spPr bwMode="auto">
          <a:xfrm>
            <a:off x="6784975" y="2057400"/>
            <a:ext cx="1825625" cy="1917700"/>
          </a:xfrm>
          <a:prstGeom prst="rect">
            <a:avLst/>
          </a:prstGeom>
          <a:noFill/>
          <a:ln w="9525">
            <a:noFill/>
            <a:miter lim="800000"/>
            <a:headEnd/>
            <a:tailEnd/>
          </a:ln>
        </p:spPr>
      </p:pic>
      <p:sp>
        <p:nvSpPr>
          <p:cNvPr id="20488" name="Text Box 7"/>
          <p:cNvSpPr txBox="1">
            <a:spLocks noChangeArrowheads="1"/>
          </p:cNvSpPr>
          <p:nvPr/>
        </p:nvSpPr>
        <p:spPr bwMode="auto">
          <a:xfrm>
            <a:off x="6705600" y="4038600"/>
            <a:ext cx="722313" cy="214313"/>
          </a:xfrm>
          <a:prstGeom prst="rect">
            <a:avLst/>
          </a:prstGeom>
          <a:noFill/>
          <a:ln w="9525">
            <a:noFill/>
            <a:miter lim="800000"/>
            <a:headEnd/>
            <a:tailEnd/>
          </a:ln>
        </p:spPr>
        <p:txBody>
          <a:bodyPr wrap="none">
            <a:spAutoFit/>
          </a:bodyPr>
          <a:lstStyle/>
          <a:p>
            <a:pPr eaLnBrk="1" hangingPunct="1"/>
            <a:r>
              <a:rPr lang="en-US" sz="800">
                <a:latin typeface="Tahoma" pitchFamily="34" charset="0"/>
                <a:cs typeface="Arial" pitchFamily="34" charset="0"/>
              </a:rPr>
              <a:t>Babler 2005</a:t>
            </a:r>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6350" cap="rnd">
            <a:noFill/>
          </a:ln>
        </p:spPr>
        <p:txBody>
          <a:bodyPr vert="horz" rtlCol="0" anchor="b" anchorCtr="0">
            <a:normAutofit/>
          </a:bodyPr>
          <a:lstStyle/>
          <a:p>
            <a:r>
              <a:rPr lang="en-US" dirty="0"/>
              <a:t>Error Rate</a:t>
            </a:r>
          </a:p>
        </p:txBody>
      </p:sp>
      <p:sp>
        <p:nvSpPr>
          <p:cNvPr id="166915" name="Content Placeholder 2"/>
          <p:cNvSpPr>
            <a:spLocks noGrp="1"/>
          </p:cNvSpPr>
          <p:nvPr>
            <p:ph idx="4294967295"/>
          </p:nvPr>
        </p:nvSpPr>
        <p:spPr>
          <a:xfrm>
            <a:off x="457200" y="2044700"/>
            <a:ext cx="8229600" cy="3671888"/>
          </a:xfrm>
        </p:spPr>
        <p:txBody>
          <a:bodyPr vert="horz">
            <a:normAutofit/>
          </a:bodyPr>
          <a:lstStyle/>
          <a:p>
            <a:r>
              <a:rPr lang="en-US" dirty="0"/>
              <a:t>What is the error rate for friction ridge comparisons</a:t>
            </a:r>
            <a:r>
              <a:rPr lang="en-US" dirty="0" smtClean="0"/>
              <a:t>?</a:t>
            </a:r>
          </a:p>
          <a:p>
            <a:endParaRPr lang="en-US" dirty="0" smtClean="0"/>
          </a:p>
          <a:p>
            <a:pPr lvl="1"/>
            <a:r>
              <a:rPr lang="en-US" dirty="0"/>
              <a:t>Inappropriate to claim a zero error rate in the practice of the </a:t>
            </a:r>
            <a:r>
              <a:rPr lang="en-US" dirty="0" smtClean="0"/>
              <a:t>method.</a:t>
            </a:r>
            <a:endParaRPr lang="en-US" dirty="0"/>
          </a:p>
          <a:p>
            <a:pPr lvl="1"/>
            <a:r>
              <a:rPr lang="en-US" dirty="0"/>
              <a:t>Important to not dismiss the fact that there is always the chance of human </a:t>
            </a:r>
            <a:r>
              <a:rPr lang="en-US" dirty="0" smtClean="0"/>
              <a:t>error.</a:t>
            </a:r>
            <a:endParaRPr lang="en-US" dirty="0"/>
          </a:p>
          <a:p>
            <a:endParaRPr lang="en-US" dirty="0"/>
          </a:p>
          <a:p>
            <a:endParaRPr lang="en-US" dirty="0"/>
          </a:p>
        </p:txBody>
      </p:sp>
      <p:sp>
        <p:nvSpPr>
          <p:cNvPr id="4" name="Slide Number Placeholder 3"/>
          <p:cNvSpPr txBox="1">
            <a:spLocks noGrp="1"/>
          </p:cNvSpPr>
          <p:nvPr/>
        </p:nvSpPr>
        <p:spPr>
          <a:xfrm>
            <a:off x="7924800" y="6416675"/>
            <a:ext cx="762000" cy="365125"/>
          </a:xfrm>
          <a:prstGeom prst="rect">
            <a:avLst/>
          </a:prstGeom>
          <a:noFill/>
        </p:spPr>
        <p:txBody>
          <a:bodyPr lIns="0" rIns="0" anchor="b"/>
          <a:lstStyle/>
          <a:p>
            <a:pPr algn="r" eaLnBrk="1" fontAlgn="auto" hangingPunct="1">
              <a:spcBef>
                <a:spcPts val="0"/>
              </a:spcBef>
              <a:spcAft>
                <a:spcPts val="0"/>
              </a:spcAft>
              <a:defRPr/>
            </a:pPr>
            <a:fld id="{4C099D95-9B79-4020-92E8-C18D1E654F0B}" type="slidenum">
              <a:rPr lang="en-US" sz="1200">
                <a:solidFill>
                  <a:schemeClr val="tx1">
                    <a:shade val="50000"/>
                  </a:schemeClr>
                </a:solidFill>
                <a:latin typeface="+mn-lt"/>
              </a:rPr>
              <a:pPr algn="r" eaLnBrk="1" fontAlgn="auto" hangingPunct="1">
                <a:spcBef>
                  <a:spcPts val="0"/>
                </a:spcBef>
                <a:spcAft>
                  <a:spcPts val="0"/>
                </a:spcAft>
                <a:defRPr/>
              </a:pPr>
              <a:t>40</a:t>
            </a:fld>
            <a:endParaRPr lang="en-US" sz="1200">
              <a:solidFill>
                <a:schemeClr val="tx1">
                  <a:shade val="50000"/>
                </a:schemeClr>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6915">
                                            <p:txEl>
                                              <p:pRg st="2" end="2"/>
                                            </p:txEl>
                                          </p:spTgt>
                                        </p:tgtEl>
                                        <p:attrNameLst>
                                          <p:attrName>style.visibility</p:attrName>
                                        </p:attrNameLst>
                                      </p:cBhvr>
                                      <p:to>
                                        <p:strVal val="visible"/>
                                      </p:to>
                                    </p:set>
                                    <p:anim calcmode="lin" valueType="num">
                                      <p:cBhvr additive="base">
                                        <p:cTn id="7" dur="500" fill="hold"/>
                                        <p:tgtEl>
                                          <p:spTgt spid="166915">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69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6915">
                                            <p:txEl>
                                              <p:pRg st="3" end="3"/>
                                            </p:txEl>
                                          </p:spTgt>
                                        </p:tgtEl>
                                        <p:attrNameLst>
                                          <p:attrName>style.visibility</p:attrName>
                                        </p:attrNameLst>
                                      </p:cBhvr>
                                      <p:to>
                                        <p:strVal val="visible"/>
                                      </p:to>
                                    </p:set>
                                    <p:anim calcmode="lin" valueType="num">
                                      <p:cBhvr additive="base">
                                        <p:cTn id="13" dur="500" fill="hold"/>
                                        <p:tgtEl>
                                          <p:spTgt spid="166915">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691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2"/>
          </p:nvPr>
        </p:nvSpPr>
        <p:spPr>
          <a:noFill/>
        </p:spPr>
        <p:txBody>
          <a:bodyPr/>
          <a:lstStyle/>
          <a:p>
            <a:fld id="{1E1D97CA-3AD0-46E4-B92B-AF1B6EB00910}" type="slidenum">
              <a:rPr lang="en-US" smtClean="0">
                <a:latin typeface="Arial" pitchFamily="34" charset="0"/>
              </a:rPr>
              <a:pPr/>
              <a:t>41</a:t>
            </a:fld>
            <a:endParaRPr lang="en-US" smtClean="0">
              <a:latin typeface="Arial" pitchFamily="34" charset="0"/>
            </a:endParaRPr>
          </a:p>
        </p:txBody>
      </p:sp>
      <p:sp>
        <p:nvSpPr>
          <p:cNvPr id="45059" name="Rectangle 3"/>
          <p:cNvSpPr>
            <a:spLocks noGrp="1" noChangeArrowheads="1"/>
          </p:cNvSpPr>
          <p:nvPr>
            <p:ph idx="4294967295"/>
          </p:nvPr>
        </p:nvSpPr>
        <p:spPr>
          <a:xfrm>
            <a:off x="609600" y="1600200"/>
            <a:ext cx="7924800" cy="5029200"/>
          </a:xfrm>
        </p:spPr>
        <p:txBody>
          <a:bodyPr vert="horz">
            <a:normAutofit/>
          </a:bodyPr>
          <a:lstStyle/>
          <a:p>
            <a:r>
              <a:rPr lang="en-US" dirty="0"/>
              <a:t>Technical Errors – associated with data interpretation</a:t>
            </a:r>
          </a:p>
          <a:p>
            <a:pPr lvl="1"/>
            <a:r>
              <a:rPr lang="en-US" dirty="0"/>
              <a:t>False positive (erroneous identification)</a:t>
            </a:r>
          </a:p>
          <a:p>
            <a:pPr lvl="2"/>
            <a:r>
              <a:rPr lang="en-US" dirty="0"/>
              <a:t>Falsely identifying someone as the source of a latent print</a:t>
            </a:r>
          </a:p>
          <a:p>
            <a:pPr lvl="1"/>
            <a:r>
              <a:rPr lang="en-US" dirty="0"/>
              <a:t>False negative (erroneous exclusion)</a:t>
            </a:r>
          </a:p>
          <a:p>
            <a:pPr lvl="2"/>
            <a:r>
              <a:rPr lang="en-US" dirty="0"/>
              <a:t>Falsely excluding someone as the source of a latent print</a:t>
            </a:r>
          </a:p>
          <a:p>
            <a:pPr lvl="2"/>
            <a:endParaRPr lang="en-US" dirty="0"/>
          </a:p>
          <a:p>
            <a:r>
              <a:rPr lang="en-US" dirty="0"/>
              <a:t>Administrative Errors – not associated with data interpretation</a:t>
            </a:r>
          </a:p>
          <a:p>
            <a:pPr lvl="1"/>
            <a:r>
              <a:rPr lang="en-US" dirty="0"/>
              <a:t>Clerical errors (e.g. typographical, transcription)</a:t>
            </a:r>
          </a:p>
        </p:txBody>
      </p:sp>
      <p:sp>
        <p:nvSpPr>
          <p:cNvPr id="150531" name="Rectangle 7"/>
          <p:cNvSpPr>
            <a:spLocks noChangeArrowheads="1"/>
          </p:cNvSpPr>
          <p:nvPr/>
        </p:nvSpPr>
        <p:spPr bwMode="auto">
          <a:xfrm>
            <a:off x="381000" y="228600"/>
            <a:ext cx="8839200" cy="1143000"/>
          </a:xfrm>
          <a:prstGeom prst="rect">
            <a:avLst/>
          </a:prstGeom>
          <a:ln w="6350" cap="rnd">
            <a:noFill/>
          </a:ln>
        </p:spPr>
        <p:txBody>
          <a:bodyPr vert="horz" rtlCol="0" anchor="b" anchorCtr="0">
            <a:normAutofit/>
          </a:bodyPr>
          <a:lstStyle/>
          <a:p>
            <a:pPr eaLnBrk="1" hangingPunct="1"/>
            <a:r>
              <a:rPr lang="en-US" sz="4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rPr>
              <a:t>Types of Errors</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6350" cap="rnd">
            <a:noFill/>
          </a:ln>
        </p:spPr>
        <p:txBody>
          <a:bodyPr vert="horz" rtlCol="0" anchor="b" anchorCtr="0">
            <a:normAutofit/>
          </a:bodyPr>
          <a:lstStyle/>
          <a:p>
            <a:r>
              <a:rPr lang="en-US" dirty="0"/>
              <a:t>Validity Testing</a:t>
            </a:r>
          </a:p>
        </p:txBody>
      </p:sp>
      <p:sp>
        <p:nvSpPr>
          <p:cNvPr id="171011" name="Content Placeholder 2"/>
          <p:cNvSpPr>
            <a:spLocks noGrp="1"/>
          </p:cNvSpPr>
          <p:nvPr>
            <p:ph idx="4294967295"/>
          </p:nvPr>
        </p:nvSpPr>
        <p:spPr>
          <a:xfrm>
            <a:off x="381000" y="1981200"/>
            <a:ext cx="8229600" cy="3886200"/>
          </a:xfrm>
        </p:spPr>
        <p:txBody>
          <a:bodyPr/>
          <a:lstStyle/>
          <a:p>
            <a:pPr marL="547688" indent="-411163"/>
            <a:r>
              <a:rPr lang="en-US" dirty="0" smtClean="0"/>
              <a:t>Has ACE-V been validated?</a:t>
            </a:r>
          </a:p>
          <a:p>
            <a:pPr marL="547688" indent="-411163"/>
            <a:r>
              <a:rPr lang="en-US" dirty="0" smtClean="0"/>
              <a:t>Are examiners reaching reliable conclusions?</a:t>
            </a:r>
          </a:p>
          <a:p>
            <a:pPr marL="136525" indent="0">
              <a:buNone/>
            </a:pPr>
            <a:endParaRPr lang="en-US" dirty="0" smtClean="0"/>
          </a:p>
          <a:p>
            <a:pPr marL="547688" indent="-411163"/>
            <a:endParaRPr lang="en-US" dirty="0" smtClean="0"/>
          </a:p>
        </p:txBody>
      </p:sp>
      <p:sp>
        <p:nvSpPr>
          <p:cNvPr id="4" name="Slide Number Placeholder 3"/>
          <p:cNvSpPr txBox="1">
            <a:spLocks noGrp="1"/>
          </p:cNvSpPr>
          <p:nvPr/>
        </p:nvSpPr>
        <p:spPr>
          <a:xfrm>
            <a:off x="7924800" y="6416675"/>
            <a:ext cx="762000" cy="365125"/>
          </a:xfrm>
          <a:prstGeom prst="rect">
            <a:avLst/>
          </a:prstGeom>
          <a:noFill/>
        </p:spPr>
        <p:txBody>
          <a:bodyPr lIns="0" rIns="0" anchor="b"/>
          <a:lstStyle/>
          <a:p>
            <a:pPr algn="r" eaLnBrk="1" fontAlgn="auto" hangingPunct="1">
              <a:spcBef>
                <a:spcPts val="0"/>
              </a:spcBef>
              <a:spcAft>
                <a:spcPts val="0"/>
              </a:spcAft>
              <a:defRPr/>
            </a:pPr>
            <a:fld id="{568F448A-06D0-4C05-92E3-452E85A1578E}" type="slidenum">
              <a:rPr lang="en-US" sz="1200">
                <a:solidFill>
                  <a:schemeClr val="tx1">
                    <a:shade val="50000"/>
                  </a:schemeClr>
                </a:solidFill>
                <a:latin typeface="+mn-lt"/>
              </a:rPr>
              <a:pPr algn="r" eaLnBrk="1" fontAlgn="auto" hangingPunct="1">
                <a:spcBef>
                  <a:spcPts val="0"/>
                </a:spcBef>
                <a:spcAft>
                  <a:spcPts val="0"/>
                </a:spcAft>
                <a:defRPr/>
              </a:pPr>
              <a:t>42</a:t>
            </a:fld>
            <a:endParaRPr lang="en-US" sz="1200">
              <a:solidFill>
                <a:schemeClr val="tx1">
                  <a:shade val="50000"/>
                </a:schemeClr>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1011">
                                            <p:txEl>
                                              <p:pRg st="1" end="1"/>
                                            </p:txEl>
                                          </p:spTgt>
                                        </p:tgtEl>
                                        <p:attrNameLst>
                                          <p:attrName>style.visibility</p:attrName>
                                        </p:attrNameLst>
                                      </p:cBhvr>
                                      <p:to>
                                        <p:strVal val="visible"/>
                                      </p:to>
                                    </p:set>
                                    <p:anim calcmode="lin" valueType="num">
                                      <p:cBhvr additive="base">
                                        <p:cTn id="7" dur="500" fill="hold"/>
                                        <p:tgtEl>
                                          <p:spTgt spid="1710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10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Content Placeholder 3"/>
          <p:cNvSpPr>
            <a:spLocks noGrp="1"/>
          </p:cNvSpPr>
          <p:nvPr>
            <p:ph idx="1"/>
          </p:nvPr>
        </p:nvSpPr>
        <p:spPr>
          <a:xfrm>
            <a:off x="457200" y="1600200"/>
            <a:ext cx="8229600" cy="4572000"/>
          </a:xfrm>
        </p:spPr>
        <p:txBody>
          <a:bodyPr>
            <a:normAutofit/>
          </a:bodyPr>
          <a:lstStyle/>
          <a:p>
            <a:pPr eaLnBrk="1" hangingPunct="1"/>
            <a:r>
              <a:rPr lang="en-US" sz="2400" dirty="0" smtClean="0"/>
              <a:t>“Black Box” study</a:t>
            </a:r>
          </a:p>
          <a:p>
            <a:pPr eaLnBrk="1" hangingPunct="1"/>
            <a:r>
              <a:rPr lang="en-US" sz="2400" dirty="0" smtClean="0"/>
              <a:t>169 examiners presented with ~100 image pairs resulting in 17,121 total decisions</a:t>
            </a:r>
          </a:p>
          <a:p>
            <a:pPr eaLnBrk="1" hangingPunct="1"/>
            <a:r>
              <a:rPr lang="en-US" sz="2400" dirty="0" smtClean="0"/>
              <a:t>Positive Predictive Value = 99.8%</a:t>
            </a:r>
          </a:p>
          <a:p>
            <a:pPr lvl="1" eaLnBrk="1" hangingPunct="1"/>
            <a:r>
              <a:rPr lang="en-US" sz="2000" dirty="0" smtClean="0"/>
              <a:t>When examiners said identification, they were right 99.8% of the time.</a:t>
            </a:r>
          </a:p>
          <a:p>
            <a:pPr eaLnBrk="1" hangingPunct="1"/>
            <a:r>
              <a:rPr lang="en-US" sz="2400" dirty="0" smtClean="0"/>
              <a:t>False Positive Rate = 0.1%</a:t>
            </a:r>
          </a:p>
          <a:p>
            <a:pPr lvl="1" eaLnBrk="1" hangingPunct="1"/>
            <a:r>
              <a:rPr lang="en-US" sz="2000" dirty="0" smtClean="0"/>
              <a:t>0.1% of comparisons of non-mated pairs resulted in identification decisions (false positives)</a:t>
            </a:r>
          </a:p>
          <a:p>
            <a:pPr lvl="1" eaLnBrk="1" hangingPunct="1"/>
            <a:r>
              <a:rPr lang="en-US" sz="2000" dirty="0" smtClean="0"/>
              <a:t>6 total false positives</a:t>
            </a:r>
          </a:p>
          <a:p>
            <a:pPr lvl="1" eaLnBrk="1" hangingPunct="1"/>
            <a:r>
              <a:rPr lang="en-US" sz="2000" dirty="0" smtClean="0"/>
              <a:t>No two examiners made the same false identification</a:t>
            </a:r>
          </a:p>
        </p:txBody>
      </p:sp>
      <p:sp>
        <p:nvSpPr>
          <p:cNvPr id="48130" name="Title 2"/>
          <p:cNvSpPr>
            <a:spLocks noGrp="1"/>
          </p:cNvSpPr>
          <p:nvPr>
            <p:ph type="title"/>
          </p:nvPr>
        </p:nvSpPr>
        <p:spPr/>
        <p:txBody>
          <a:bodyPr>
            <a:normAutofit/>
          </a:bodyPr>
          <a:lstStyle/>
          <a:p>
            <a:pPr eaLnBrk="1" hangingPunct="1"/>
            <a:r>
              <a:rPr lang="en-US" sz="3600" dirty="0" smtClean="0"/>
              <a:t>Accuracy &amp; Reliability of Forensic Latent Fingerprint Decisions</a:t>
            </a:r>
          </a:p>
        </p:txBody>
      </p:sp>
      <p:sp>
        <p:nvSpPr>
          <p:cNvPr id="48132" name="TextBox 3"/>
          <p:cNvSpPr txBox="1">
            <a:spLocks noChangeArrowheads="1"/>
          </p:cNvSpPr>
          <p:nvPr/>
        </p:nvSpPr>
        <p:spPr bwMode="auto">
          <a:xfrm>
            <a:off x="381000" y="6096000"/>
            <a:ext cx="8382000" cy="523875"/>
          </a:xfrm>
          <a:prstGeom prst="rect">
            <a:avLst/>
          </a:prstGeom>
          <a:noFill/>
          <a:ln w="9525">
            <a:noFill/>
            <a:miter lim="800000"/>
            <a:headEnd/>
            <a:tailEnd/>
          </a:ln>
        </p:spPr>
        <p:txBody>
          <a:bodyPr>
            <a:spAutoFit/>
          </a:bodyPr>
          <a:lstStyle/>
          <a:p>
            <a:r>
              <a:rPr lang="en-US" sz="1400" dirty="0" err="1"/>
              <a:t>Ulery</a:t>
            </a:r>
            <a:r>
              <a:rPr lang="en-US" sz="1400" dirty="0"/>
              <a:t>, B.T.; </a:t>
            </a:r>
            <a:r>
              <a:rPr lang="en-US" sz="1400" dirty="0" err="1"/>
              <a:t>Hicklin</a:t>
            </a:r>
            <a:r>
              <a:rPr lang="en-US" sz="1400" dirty="0"/>
              <a:t>, A.R.; </a:t>
            </a:r>
            <a:r>
              <a:rPr lang="en-US" sz="1400" dirty="0" err="1"/>
              <a:t>Buscaglia</a:t>
            </a:r>
            <a:r>
              <a:rPr lang="en-US" sz="1400" dirty="0"/>
              <a:t>, J.; and Roberts, M.A. (2011).  Accuracy and Reliability of Forensic Latent Fingerprint Decisions.  </a:t>
            </a:r>
            <a:r>
              <a:rPr lang="en-US" sz="1400" i="1" dirty="0"/>
              <a:t>Proceedings of the National Academy of Sciences </a:t>
            </a:r>
            <a:r>
              <a:rPr lang="en-US" sz="1400" dirty="0"/>
              <a:t>108(19): 7733-7738.</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3"/>
          <p:cNvSpPr>
            <a:spLocks noGrp="1"/>
          </p:cNvSpPr>
          <p:nvPr>
            <p:ph idx="1"/>
          </p:nvPr>
        </p:nvSpPr>
        <p:spPr>
          <a:xfrm>
            <a:off x="457200" y="1600200"/>
            <a:ext cx="8229600" cy="4572000"/>
          </a:xfrm>
        </p:spPr>
        <p:txBody>
          <a:bodyPr/>
          <a:lstStyle/>
          <a:p>
            <a:pPr eaLnBrk="1" hangingPunct="1"/>
            <a:r>
              <a:rPr lang="en-US" dirty="0" smtClean="0"/>
              <a:t>Negative Predictive Value = 86.6%</a:t>
            </a:r>
          </a:p>
          <a:p>
            <a:pPr lvl="1" eaLnBrk="1" hangingPunct="1"/>
            <a:r>
              <a:rPr lang="en-US" dirty="0" smtClean="0"/>
              <a:t>When examiners said exclusion, they were right 86.6% of the time.</a:t>
            </a:r>
          </a:p>
          <a:p>
            <a:pPr eaLnBrk="1" hangingPunct="1"/>
            <a:r>
              <a:rPr lang="en-US" dirty="0" smtClean="0"/>
              <a:t>False Negative Rate = 7.5%</a:t>
            </a:r>
          </a:p>
          <a:p>
            <a:pPr lvl="1" eaLnBrk="1" hangingPunct="1"/>
            <a:r>
              <a:rPr lang="en-US" dirty="0" smtClean="0"/>
              <a:t>7.5% of comparisons of mated pairs resulted in exclusion decisions (false negatives)</a:t>
            </a:r>
          </a:p>
          <a:p>
            <a:pPr eaLnBrk="1" hangingPunct="1"/>
            <a:r>
              <a:rPr lang="en-US" dirty="0" smtClean="0"/>
              <a:t>85% of examiners made at least one false negative error</a:t>
            </a:r>
          </a:p>
          <a:p>
            <a:pPr eaLnBrk="1" hangingPunct="1"/>
            <a:endParaRPr lang="en-US" dirty="0" smtClean="0"/>
          </a:p>
        </p:txBody>
      </p:sp>
      <p:sp>
        <p:nvSpPr>
          <p:cNvPr id="49154" name="Title 2"/>
          <p:cNvSpPr>
            <a:spLocks noGrp="1"/>
          </p:cNvSpPr>
          <p:nvPr>
            <p:ph type="title"/>
          </p:nvPr>
        </p:nvSpPr>
        <p:spPr/>
        <p:txBody>
          <a:bodyPr>
            <a:normAutofit/>
          </a:bodyPr>
          <a:lstStyle/>
          <a:p>
            <a:pPr eaLnBrk="1" hangingPunct="1"/>
            <a:r>
              <a:rPr lang="en-US" sz="3600" dirty="0" smtClean="0"/>
              <a:t>Accuracy &amp; Reliability of Forensic Latent Fingerprint Decisions</a:t>
            </a:r>
          </a:p>
        </p:txBody>
      </p:sp>
      <p:sp>
        <p:nvSpPr>
          <p:cNvPr id="49156" name="TextBox 3"/>
          <p:cNvSpPr txBox="1">
            <a:spLocks noChangeArrowheads="1"/>
          </p:cNvSpPr>
          <p:nvPr/>
        </p:nvSpPr>
        <p:spPr bwMode="auto">
          <a:xfrm>
            <a:off x="381000" y="6096000"/>
            <a:ext cx="8382000" cy="523875"/>
          </a:xfrm>
          <a:prstGeom prst="rect">
            <a:avLst/>
          </a:prstGeom>
          <a:noFill/>
          <a:ln w="9525">
            <a:noFill/>
            <a:miter lim="800000"/>
            <a:headEnd/>
            <a:tailEnd/>
          </a:ln>
        </p:spPr>
        <p:txBody>
          <a:bodyPr>
            <a:spAutoFit/>
          </a:bodyPr>
          <a:lstStyle/>
          <a:p>
            <a:r>
              <a:rPr lang="en-US" sz="1400" dirty="0" err="1"/>
              <a:t>Ulery</a:t>
            </a:r>
            <a:r>
              <a:rPr lang="en-US" sz="1400" dirty="0"/>
              <a:t>, B.T.; </a:t>
            </a:r>
            <a:r>
              <a:rPr lang="en-US" sz="1400" dirty="0" err="1"/>
              <a:t>Hicklin</a:t>
            </a:r>
            <a:r>
              <a:rPr lang="en-US" sz="1400" dirty="0"/>
              <a:t>, A.R.; </a:t>
            </a:r>
            <a:r>
              <a:rPr lang="en-US" sz="1400" dirty="0" err="1"/>
              <a:t>Buscaglia</a:t>
            </a:r>
            <a:r>
              <a:rPr lang="en-US" sz="1400" dirty="0"/>
              <a:t>, J.; and Roberts, M.A. (2011).  Accuracy and Reliability of Forensic Latent Fingerprint Decisions.  </a:t>
            </a:r>
            <a:r>
              <a:rPr lang="en-US" sz="1400" i="1" dirty="0"/>
              <a:t>Proceedings of the National Academy of Sciences </a:t>
            </a:r>
            <a:r>
              <a:rPr lang="en-US" sz="1400" dirty="0"/>
              <a:t>108(19): 7733-7738.</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6350" cap="rnd">
            <a:noFill/>
          </a:ln>
        </p:spPr>
        <p:txBody>
          <a:bodyPr vert="horz" rtlCol="0" anchor="b" anchorCtr="0">
            <a:normAutofit/>
          </a:bodyPr>
          <a:lstStyle/>
          <a:p>
            <a:r>
              <a:rPr lang="en-US" sz="3600" dirty="0"/>
              <a:t>Absolute Certainty</a:t>
            </a:r>
          </a:p>
        </p:txBody>
      </p:sp>
      <p:sp>
        <p:nvSpPr>
          <p:cNvPr id="176131" name="Content Placeholder 2"/>
          <p:cNvSpPr>
            <a:spLocks noGrp="1"/>
          </p:cNvSpPr>
          <p:nvPr>
            <p:ph idx="4294967295"/>
          </p:nvPr>
        </p:nvSpPr>
        <p:spPr>
          <a:xfrm>
            <a:off x="228600" y="1905000"/>
            <a:ext cx="8229600" cy="3886200"/>
          </a:xfrm>
        </p:spPr>
        <p:txBody>
          <a:bodyPr/>
          <a:lstStyle/>
          <a:p>
            <a:pPr marL="547688" indent="-411163"/>
            <a:r>
              <a:rPr lang="en-US" dirty="0" smtClean="0"/>
              <a:t>Are you 100% certain of the identification?  </a:t>
            </a:r>
          </a:p>
          <a:p>
            <a:pPr marL="547688" indent="-411163"/>
            <a:endParaRPr lang="en-US" dirty="0"/>
          </a:p>
          <a:p>
            <a:pPr marL="913448" lvl="1" indent="-411163"/>
            <a:r>
              <a:rPr lang="en-US" dirty="0"/>
              <a:t>The certainty often associated with an identification is a measure of the examiner’s confidence in his or her opinion based on the data observed, and not a statement of absolute scientific truth.</a:t>
            </a:r>
          </a:p>
          <a:p>
            <a:pPr marL="547688" indent="-411163"/>
            <a:endParaRPr lang="en-US" dirty="0" smtClean="0"/>
          </a:p>
          <a:p>
            <a:pPr marL="547688" indent="-411163"/>
            <a:endParaRPr lang="en-US" dirty="0" smtClean="0"/>
          </a:p>
        </p:txBody>
      </p:sp>
      <p:sp>
        <p:nvSpPr>
          <p:cNvPr id="4" name="Slide Number Placeholder 3"/>
          <p:cNvSpPr txBox="1">
            <a:spLocks noGrp="1"/>
          </p:cNvSpPr>
          <p:nvPr/>
        </p:nvSpPr>
        <p:spPr>
          <a:xfrm>
            <a:off x="7924800" y="6416675"/>
            <a:ext cx="762000" cy="365125"/>
          </a:xfrm>
          <a:prstGeom prst="rect">
            <a:avLst/>
          </a:prstGeom>
          <a:noFill/>
        </p:spPr>
        <p:txBody>
          <a:bodyPr lIns="0" rIns="0" anchor="b"/>
          <a:lstStyle/>
          <a:p>
            <a:pPr algn="r" eaLnBrk="1" fontAlgn="auto" hangingPunct="1">
              <a:spcBef>
                <a:spcPts val="0"/>
              </a:spcBef>
              <a:spcAft>
                <a:spcPts val="0"/>
              </a:spcAft>
              <a:defRPr/>
            </a:pPr>
            <a:fld id="{0AE1124E-69E9-4B38-9F6E-33D35EC8C465}" type="slidenum">
              <a:rPr lang="en-US" sz="1200">
                <a:solidFill>
                  <a:schemeClr val="tx1">
                    <a:shade val="50000"/>
                  </a:schemeClr>
                </a:solidFill>
                <a:latin typeface="+mn-lt"/>
              </a:rPr>
              <a:pPr algn="r" eaLnBrk="1" fontAlgn="auto" hangingPunct="1">
                <a:spcBef>
                  <a:spcPts val="0"/>
                </a:spcBef>
                <a:spcAft>
                  <a:spcPts val="0"/>
                </a:spcAft>
                <a:defRPr/>
              </a:pPr>
              <a:t>45</a:t>
            </a:fld>
            <a:endParaRPr lang="en-US" sz="1200">
              <a:solidFill>
                <a:schemeClr val="tx1">
                  <a:shade val="50000"/>
                </a:schemeClr>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6131">
                                            <p:txEl>
                                              <p:pRg st="2" end="2"/>
                                            </p:txEl>
                                          </p:spTgt>
                                        </p:tgtEl>
                                        <p:attrNameLst>
                                          <p:attrName>style.visibility</p:attrName>
                                        </p:attrNameLst>
                                      </p:cBhvr>
                                      <p:to>
                                        <p:strVal val="visible"/>
                                      </p:to>
                                    </p:set>
                                    <p:animEffect transition="in" filter="dissolve">
                                      <p:cBhvr>
                                        <p:cTn id="7" dur="500"/>
                                        <p:tgtEl>
                                          <p:spTgt spid="1761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6350" cap="rnd">
            <a:noFill/>
          </a:ln>
        </p:spPr>
        <p:txBody>
          <a:bodyPr vert="horz" rtlCol="0" anchor="b" anchorCtr="0">
            <a:normAutofit/>
          </a:bodyPr>
          <a:lstStyle/>
          <a:p>
            <a:r>
              <a:rPr lang="en-US" sz="3600" dirty="0"/>
              <a:t>“To the exclusion of all others”</a:t>
            </a:r>
          </a:p>
        </p:txBody>
      </p:sp>
      <p:sp>
        <p:nvSpPr>
          <p:cNvPr id="182275" name="Content Placeholder 2"/>
          <p:cNvSpPr>
            <a:spLocks noGrp="1"/>
          </p:cNvSpPr>
          <p:nvPr>
            <p:ph idx="4294967295"/>
          </p:nvPr>
        </p:nvSpPr>
        <p:spPr>
          <a:xfrm>
            <a:off x="381000" y="1524000"/>
            <a:ext cx="8229600" cy="5029200"/>
          </a:xfrm>
        </p:spPr>
        <p:txBody>
          <a:bodyPr vert="horz">
            <a:normAutofit fontScale="92500" lnSpcReduction="20000"/>
          </a:bodyPr>
          <a:lstStyle/>
          <a:p>
            <a:pPr marL="547688" indent="-411163"/>
            <a:r>
              <a:rPr lang="en-US" dirty="0"/>
              <a:t>Can latent prints be attributed to a particular source to the exclusion of all other sources</a:t>
            </a:r>
            <a:r>
              <a:rPr lang="en-US" dirty="0" smtClean="0"/>
              <a:t>? </a:t>
            </a:r>
          </a:p>
          <a:p>
            <a:pPr marL="136525" indent="0">
              <a:buNone/>
            </a:pPr>
            <a:endParaRPr lang="en-US" dirty="0" smtClean="0"/>
          </a:p>
          <a:p>
            <a:pPr marL="547688" indent="-411163"/>
            <a:r>
              <a:rPr lang="en-US" dirty="0" smtClean="0"/>
              <a:t>How </a:t>
            </a:r>
            <a:r>
              <a:rPr lang="en-US" dirty="0"/>
              <a:t>do you know, with absolute certainty, that there isn’t another area of friction ridge skin on another individual that could have left a similar looking latent print?</a:t>
            </a:r>
          </a:p>
          <a:p>
            <a:pPr marL="547688" indent="-411163"/>
            <a:endParaRPr lang="en-US" dirty="0" smtClean="0"/>
          </a:p>
          <a:p>
            <a:pPr marL="913448" lvl="1" indent="-411163"/>
            <a:r>
              <a:rPr lang="en-US" dirty="0"/>
              <a:t>Until we have a way to quantify sufficiency, examiners must recognize the hypothetical chance that another area of friction ridge skin could have left a similar looking latent.</a:t>
            </a:r>
          </a:p>
          <a:p>
            <a:pPr marL="547688" indent="-411163"/>
            <a:endParaRPr lang="en-US" dirty="0"/>
          </a:p>
          <a:p>
            <a:pPr marL="913448" lvl="1" indent="-411163"/>
            <a:r>
              <a:rPr lang="en-US" dirty="0"/>
              <a:t>If there’s a realistic chance of this happening, it’s most likely going to be with a borderline print near the sufficiency threshold. </a:t>
            </a:r>
          </a:p>
          <a:p>
            <a:pPr marL="547688" indent="-411163"/>
            <a:endParaRPr lang="en-US" dirty="0"/>
          </a:p>
          <a:p>
            <a:pPr marL="913448" lvl="1" indent="-411163"/>
            <a:endParaRPr lang="en-US" dirty="0"/>
          </a:p>
          <a:p>
            <a:pPr marL="547688" indent="-411163"/>
            <a:endParaRPr lang="en-US" dirty="0"/>
          </a:p>
        </p:txBody>
      </p:sp>
      <p:sp>
        <p:nvSpPr>
          <p:cNvPr id="4" name="Slide Number Placeholder 3"/>
          <p:cNvSpPr txBox="1">
            <a:spLocks noGrp="1"/>
          </p:cNvSpPr>
          <p:nvPr/>
        </p:nvSpPr>
        <p:spPr>
          <a:xfrm>
            <a:off x="7924800" y="6416675"/>
            <a:ext cx="762000" cy="365125"/>
          </a:xfrm>
          <a:prstGeom prst="rect">
            <a:avLst/>
          </a:prstGeom>
          <a:noFill/>
        </p:spPr>
        <p:txBody>
          <a:bodyPr lIns="0" rIns="0" anchor="b"/>
          <a:lstStyle/>
          <a:p>
            <a:pPr algn="r" eaLnBrk="1" fontAlgn="auto" hangingPunct="1">
              <a:spcBef>
                <a:spcPts val="0"/>
              </a:spcBef>
              <a:spcAft>
                <a:spcPts val="0"/>
              </a:spcAft>
              <a:defRPr/>
            </a:pPr>
            <a:fld id="{4DEB0215-3B90-46A4-8A30-502D9C0A424D}" type="slidenum">
              <a:rPr lang="en-US" sz="1200">
                <a:solidFill>
                  <a:schemeClr val="tx1">
                    <a:shade val="50000"/>
                  </a:schemeClr>
                </a:solidFill>
                <a:latin typeface="+mn-lt"/>
              </a:rPr>
              <a:pPr algn="r" eaLnBrk="1" fontAlgn="auto" hangingPunct="1">
                <a:spcBef>
                  <a:spcPts val="0"/>
                </a:spcBef>
                <a:spcAft>
                  <a:spcPts val="0"/>
                </a:spcAft>
                <a:defRPr/>
              </a:pPr>
              <a:t>46</a:t>
            </a:fld>
            <a:endParaRPr lang="en-US" sz="1200">
              <a:solidFill>
                <a:schemeClr val="tx1">
                  <a:shade val="50000"/>
                </a:schemeClr>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2275">
                                            <p:txEl>
                                              <p:pRg st="4" end="4"/>
                                            </p:txEl>
                                          </p:spTgt>
                                        </p:tgtEl>
                                        <p:attrNameLst>
                                          <p:attrName>style.visibility</p:attrName>
                                        </p:attrNameLst>
                                      </p:cBhvr>
                                      <p:to>
                                        <p:strVal val="visible"/>
                                      </p:to>
                                    </p:set>
                                    <p:animEffect transition="in" filter="dissolve">
                                      <p:cBhvr>
                                        <p:cTn id="7" dur="500"/>
                                        <p:tgtEl>
                                          <p:spTgt spid="18227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2275">
                                            <p:txEl>
                                              <p:pRg st="6" end="6"/>
                                            </p:txEl>
                                          </p:spTgt>
                                        </p:tgtEl>
                                        <p:attrNameLst>
                                          <p:attrName>style.visibility</p:attrName>
                                        </p:attrNameLst>
                                      </p:cBhvr>
                                      <p:to>
                                        <p:strVal val="visible"/>
                                      </p:to>
                                    </p:set>
                                    <p:animEffect transition="in" filter="dissolve">
                                      <p:cBhvr>
                                        <p:cTn id="12" dur="500"/>
                                        <p:tgtEl>
                                          <p:spTgt spid="1822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ln w="6350" cap="rnd">
            <a:noFill/>
          </a:ln>
        </p:spPr>
        <p:txBody>
          <a:bodyPr vert="horz" rtlCol="0" anchor="b" anchorCtr="0">
            <a:normAutofit/>
          </a:bodyPr>
          <a:lstStyle/>
          <a:p>
            <a:r>
              <a:rPr lang="en-US" sz="3600" dirty="0"/>
              <a:t>Standard for Identification - SWGFAST</a:t>
            </a:r>
          </a:p>
        </p:txBody>
      </p:sp>
      <p:sp>
        <p:nvSpPr>
          <p:cNvPr id="186371" name="Rectangle 3"/>
          <p:cNvSpPr>
            <a:spLocks noGrp="1" noChangeArrowheads="1"/>
          </p:cNvSpPr>
          <p:nvPr>
            <p:ph idx="4294967295"/>
          </p:nvPr>
        </p:nvSpPr>
        <p:spPr>
          <a:xfrm>
            <a:off x="381000" y="1524000"/>
            <a:ext cx="8229600" cy="4419600"/>
          </a:xfrm>
        </p:spPr>
        <p:txBody>
          <a:bodyPr/>
          <a:lstStyle/>
          <a:p>
            <a:pPr marL="547688" indent="-411163">
              <a:lnSpc>
                <a:spcPct val="90000"/>
              </a:lnSpc>
            </a:pPr>
            <a:r>
              <a:rPr lang="en-US" dirty="0" smtClean="0"/>
              <a:t>“The decision by an examiner that there are sufficient features in agreement to conclude that two areas of friction ridge impressions originated from the same source.  Identification of an impression to one source is the decision that the likelihood the impression was made by another (different) source is so remote that it is considered as a practical impossibility.”</a:t>
            </a:r>
          </a:p>
        </p:txBody>
      </p:sp>
      <p:sp>
        <p:nvSpPr>
          <p:cNvPr id="186372" name="TextBox 4"/>
          <p:cNvSpPr txBox="1">
            <a:spLocks noChangeArrowheads="1"/>
          </p:cNvSpPr>
          <p:nvPr/>
        </p:nvSpPr>
        <p:spPr bwMode="auto">
          <a:xfrm>
            <a:off x="685800" y="5943600"/>
            <a:ext cx="5638800" cy="554038"/>
          </a:xfrm>
          <a:prstGeom prst="rect">
            <a:avLst/>
          </a:prstGeom>
          <a:noFill/>
          <a:ln w="9525">
            <a:noFill/>
            <a:miter lim="800000"/>
            <a:headEnd/>
            <a:tailEnd/>
          </a:ln>
        </p:spPr>
        <p:txBody>
          <a:bodyPr>
            <a:spAutoFit/>
          </a:bodyPr>
          <a:lstStyle/>
          <a:p>
            <a:pPr eaLnBrk="1" hangingPunct="1"/>
            <a:r>
              <a:rPr lang="en-US" sz="1000" dirty="0">
                <a:latin typeface="NewsGoth BT"/>
              </a:rPr>
              <a:t>SWGFAST Standards for Examining Friction Ridge Impressions and Resulting Conclusions</a:t>
            </a:r>
          </a:p>
          <a:p>
            <a:pPr eaLnBrk="1" hangingPunct="1"/>
            <a:r>
              <a:rPr lang="en-US" sz="1000" dirty="0">
                <a:latin typeface="NewsGoth BT"/>
              </a:rPr>
              <a:t>09/13/11 ver. 1.0</a:t>
            </a:r>
          </a:p>
          <a:p>
            <a:pPr eaLnBrk="1" hangingPunct="1"/>
            <a:r>
              <a:rPr lang="en-US" sz="1000" dirty="0">
                <a:latin typeface="NewsGoth BT"/>
              </a:rPr>
              <a:t>Posted: 10/26/11</a:t>
            </a:r>
          </a:p>
        </p:txBody>
      </p:sp>
      <p:sp>
        <p:nvSpPr>
          <p:cNvPr id="15365" name="Slide Number Placeholder 4"/>
          <p:cNvSpPr txBox="1">
            <a:spLocks noGrp="1"/>
          </p:cNvSpPr>
          <p:nvPr/>
        </p:nvSpPr>
        <p:spPr>
          <a:xfrm>
            <a:off x="7924800" y="6416675"/>
            <a:ext cx="762000" cy="365125"/>
          </a:xfrm>
          <a:prstGeom prst="rect">
            <a:avLst/>
          </a:prstGeom>
          <a:noFill/>
        </p:spPr>
        <p:txBody>
          <a:bodyPr lIns="0" rIns="0" anchor="b"/>
          <a:lstStyle/>
          <a:p>
            <a:pPr algn="r" eaLnBrk="1" fontAlgn="auto" hangingPunct="1">
              <a:spcBef>
                <a:spcPts val="0"/>
              </a:spcBef>
              <a:spcAft>
                <a:spcPts val="0"/>
              </a:spcAft>
              <a:defRPr/>
            </a:pPr>
            <a:fld id="{DD4DE343-983A-457B-88ED-68B8F716E5DA}" type="slidenum">
              <a:rPr lang="en-US" sz="1200">
                <a:solidFill>
                  <a:schemeClr val="tx1">
                    <a:shade val="50000"/>
                  </a:schemeClr>
                </a:solidFill>
                <a:latin typeface="+mn-lt"/>
              </a:rPr>
              <a:pPr algn="r" eaLnBrk="1" fontAlgn="auto" hangingPunct="1">
                <a:spcBef>
                  <a:spcPts val="0"/>
                </a:spcBef>
                <a:spcAft>
                  <a:spcPts val="0"/>
                </a:spcAft>
                <a:defRPr/>
              </a:pPr>
              <a:t>47</a:t>
            </a:fld>
            <a:endParaRPr lang="en-US" sz="1200">
              <a:solidFill>
                <a:schemeClr val="tx1">
                  <a:shade val="50000"/>
                </a:schemeClr>
              </a:solidFill>
              <a:latin typeface="+mn-l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6350" cap="rnd">
            <a:noFill/>
          </a:ln>
        </p:spPr>
        <p:txBody>
          <a:bodyPr vert="horz" rtlCol="0" anchor="b" anchorCtr="0">
            <a:normAutofit/>
          </a:bodyPr>
          <a:lstStyle/>
          <a:p>
            <a:r>
              <a:rPr lang="en-US" sz="3600" dirty="0"/>
              <a:t>Bias</a:t>
            </a:r>
          </a:p>
        </p:txBody>
      </p:sp>
      <p:sp>
        <p:nvSpPr>
          <p:cNvPr id="192515" name="Content Placeholder 2"/>
          <p:cNvSpPr>
            <a:spLocks noGrp="1"/>
          </p:cNvSpPr>
          <p:nvPr>
            <p:ph idx="4294967295"/>
          </p:nvPr>
        </p:nvSpPr>
        <p:spPr>
          <a:xfrm>
            <a:off x="457200" y="1981200"/>
            <a:ext cx="8229600" cy="3886200"/>
          </a:xfrm>
        </p:spPr>
        <p:txBody>
          <a:bodyPr vert="horz">
            <a:normAutofit/>
          </a:bodyPr>
          <a:lstStyle/>
          <a:p>
            <a:pPr marL="547688" indent="-411163"/>
            <a:r>
              <a:rPr lang="en-US" dirty="0"/>
              <a:t>Can latent print examiners be affected by bias?</a:t>
            </a:r>
          </a:p>
          <a:p>
            <a:pPr marL="547688" indent="-411163"/>
            <a:endParaRPr lang="en-US" dirty="0"/>
          </a:p>
          <a:p>
            <a:pPr marL="913448" lvl="1" indent="-411163"/>
            <a:r>
              <a:rPr lang="en-US" dirty="0"/>
              <a:t>Potential for bias with any cognitive process	</a:t>
            </a:r>
          </a:p>
          <a:p>
            <a:pPr marL="913448" lvl="1" indent="-411163"/>
            <a:r>
              <a:rPr lang="en-US" dirty="0"/>
              <a:t>Does not necessarily lead to error</a:t>
            </a:r>
          </a:p>
          <a:p>
            <a:pPr marL="913448" lvl="1" indent="-411163"/>
            <a:r>
              <a:rPr lang="en-US" dirty="0"/>
              <a:t>Awareness </a:t>
            </a:r>
            <a:r>
              <a:rPr lang="en-US" dirty="0">
                <a:sym typeface="Wingdings" pitchFamily="2" charset="2"/>
              </a:rPr>
              <a:t> Training  QA measures</a:t>
            </a:r>
            <a:endParaRPr lang="en-US" dirty="0"/>
          </a:p>
        </p:txBody>
      </p:sp>
      <p:sp>
        <p:nvSpPr>
          <p:cNvPr id="4" name="Slide Number Placeholder 3"/>
          <p:cNvSpPr txBox="1">
            <a:spLocks noGrp="1"/>
          </p:cNvSpPr>
          <p:nvPr/>
        </p:nvSpPr>
        <p:spPr>
          <a:xfrm>
            <a:off x="7924800" y="6416675"/>
            <a:ext cx="762000" cy="365125"/>
          </a:xfrm>
          <a:prstGeom prst="rect">
            <a:avLst/>
          </a:prstGeom>
          <a:noFill/>
        </p:spPr>
        <p:txBody>
          <a:bodyPr lIns="0" rIns="0" anchor="b"/>
          <a:lstStyle/>
          <a:p>
            <a:pPr algn="r" eaLnBrk="1" fontAlgn="auto" hangingPunct="1">
              <a:spcBef>
                <a:spcPts val="0"/>
              </a:spcBef>
              <a:spcAft>
                <a:spcPts val="0"/>
              </a:spcAft>
              <a:defRPr/>
            </a:pPr>
            <a:fld id="{FEA2B9B8-0893-4DB3-B2F7-8AAAEB2715E8}" type="slidenum">
              <a:rPr lang="en-US" sz="1200">
                <a:solidFill>
                  <a:schemeClr val="tx1">
                    <a:shade val="50000"/>
                  </a:schemeClr>
                </a:solidFill>
                <a:latin typeface="+mn-lt"/>
              </a:rPr>
              <a:pPr algn="r" eaLnBrk="1" fontAlgn="auto" hangingPunct="1">
                <a:spcBef>
                  <a:spcPts val="0"/>
                </a:spcBef>
                <a:spcAft>
                  <a:spcPts val="0"/>
                </a:spcAft>
                <a:defRPr/>
              </a:pPr>
              <a:t>48</a:t>
            </a:fld>
            <a:endParaRPr lang="en-US" sz="1200">
              <a:solidFill>
                <a:schemeClr val="tx1">
                  <a:shade val="50000"/>
                </a:schemeClr>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2515">
                                            <p:txEl>
                                              <p:pRg st="2" end="2"/>
                                            </p:txEl>
                                          </p:spTgt>
                                        </p:tgtEl>
                                        <p:attrNameLst>
                                          <p:attrName>style.visibility</p:attrName>
                                        </p:attrNameLst>
                                      </p:cBhvr>
                                      <p:to>
                                        <p:strVal val="visible"/>
                                      </p:to>
                                    </p:set>
                                    <p:animEffect transition="in" filter="dissolve">
                                      <p:cBhvr>
                                        <p:cTn id="7" dur="500"/>
                                        <p:tgtEl>
                                          <p:spTgt spid="19251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92515">
                                            <p:txEl>
                                              <p:pRg st="3" end="3"/>
                                            </p:txEl>
                                          </p:spTgt>
                                        </p:tgtEl>
                                        <p:attrNameLst>
                                          <p:attrName>style.visibility</p:attrName>
                                        </p:attrNameLst>
                                      </p:cBhvr>
                                      <p:to>
                                        <p:strVal val="visible"/>
                                      </p:to>
                                    </p:set>
                                    <p:animEffect transition="in" filter="dissolve">
                                      <p:cBhvr>
                                        <p:cTn id="12" dur="500"/>
                                        <p:tgtEl>
                                          <p:spTgt spid="19251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2515">
                                            <p:txEl>
                                              <p:pRg st="4" end="4"/>
                                            </p:txEl>
                                          </p:spTgt>
                                        </p:tgtEl>
                                        <p:attrNameLst>
                                          <p:attrName>style.visibility</p:attrName>
                                        </p:attrNameLst>
                                      </p:cBhvr>
                                      <p:to>
                                        <p:strVal val="visible"/>
                                      </p:to>
                                    </p:set>
                                    <p:animEffect transition="in" filter="dissolve">
                                      <p:cBhvr>
                                        <p:cTn id="17" dur="500"/>
                                        <p:tgtEl>
                                          <p:spTgt spid="1925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Slide Number Placeholder 6"/>
          <p:cNvSpPr>
            <a:spLocks noGrp="1"/>
          </p:cNvSpPr>
          <p:nvPr>
            <p:ph type="sldNum" sz="quarter" idx="12"/>
          </p:nvPr>
        </p:nvSpPr>
        <p:spPr>
          <a:noFill/>
        </p:spPr>
        <p:txBody>
          <a:bodyPr/>
          <a:lstStyle/>
          <a:p>
            <a:fld id="{D6328E2F-8C08-4738-914E-7A65EA5E9C18}" type="slidenum">
              <a:rPr lang="en-US" smtClean="0">
                <a:solidFill>
                  <a:schemeClr val="tx1"/>
                </a:solidFill>
                <a:latin typeface="Arial" pitchFamily="34" charset="0"/>
              </a:rPr>
              <a:pPr/>
              <a:t>49</a:t>
            </a:fld>
            <a:endParaRPr lang="en-US" smtClean="0">
              <a:solidFill>
                <a:schemeClr val="tx1"/>
              </a:solidFill>
              <a:latin typeface="Arial" pitchFamily="34" charset="0"/>
            </a:endParaRPr>
          </a:p>
        </p:txBody>
      </p:sp>
      <p:sp>
        <p:nvSpPr>
          <p:cNvPr id="64514" name="Rectangle 2"/>
          <p:cNvSpPr>
            <a:spLocks noGrp="1" noChangeArrowheads="1"/>
          </p:cNvSpPr>
          <p:nvPr>
            <p:ph type="title"/>
          </p:nvPr>
        </p:nvSpPr>
        <p:spPr/>
        <p:txBody>
          <a:bodyPr/>
          <a:lstStyle/>
          <a:p>
            <a:pPr eaLnBrk="1" hangingPunct="1"/>
            <a:r>
              <a:rPr lang="en-US" smtClean="0"/>
              <a:t>Ensuring Quality</a:t>
            </a:r>
          </a:p>
        </p:txBody>
      </p:sp>
      <p:sp>
        <p:nvSpPr>
          <p:cNvPr id="64515" name="Rectangle 3"/>
          <p:cNvSpPr>
            <a:spLocks noGrp="1" noChangeArrowheads="1"/>
          </p:cNvSpPr>
          <p:nvPr>
            <p:ph sz="half" idx="1"/>
          </p:nvPr>
        </p:nvSpPr>
        <p:spPr/>
        <p:txBody>
          <a:bodyPr>
            <a:normAutofit/>
          </a:bodyPr>
          <a:lstStyle/>
          <a:p>
            <a:pPr eaLnBrk="1" hangingPunct="1"/>
            <a:r>
              <a:rPr lang="en-US" dirty="0" smtClean="0"/>
              <a:t>Qualifications of Examiner</a:t>
            </a:r>
          </a:p>
          <a:p>
            <a:pPr lvl="1" eaLnBrk="1" hangingPunct="1"/>
            <a:r>
              <a:rPr lang="en-US" sz="1800" dirty="0" smtClean="0"/>
              <a:t>Training</a:t>
            </a:r>
          </a:p>
          <a:p>
            <a:pPr lvl="2" eaLnBrk="1" hangingPunct="1"/>
            <a:r>
              <a:rPr lang="en-US" sz="1800" dirty="0" smtClean="0"/>
              <a:t>duration</a:t>
            </a:r>
          </a:p>
          <a:p>
            <a:pPr lvl="2" eaLnBrk="1" hangingPunct="1"/>
            <a:r>
              <a:rPr lang="en-US" sz="1800" dirty="0" smtClean="0"/>
              <a:t>comparisons</a:t>
            </a:r>
          </a:p>
          <a:p>
            <a:pPr lvl="1" eaLnBrk="1" hangingPunct="1"/>
            <a:r>
              <a:rPr lang="en-US" sz="1800" dirty="0" smtClean="0"/>
              <a:t>Qualification/Certification</a:t>
            </a:r>
          </a:p>
          <a:p>
            <a:pPr lvl="2" eaLnBrk="1" hangingPunct="1"/>
            <a:r>
              <a:rPr lang="en-US" sz="1800" dirty="0" smtClean="0"/>
              <a:t>Internal</a:t>
            </a:r>
          </a:p>
          <a:p>
            <a:pPr lvl="2" eaLnBrk="1" hangingPunct="1"/>
            <a:r>
              <a:rPr lang="en-US" sz="1800" dirty="0" smtClean="0"/>
              <a:t>External</a:t>
            </a:r>
          </a:p>
          <a:p>
            <a:pPr lvl="1" eaLnBrk="1" hangingPunct="1"/>
            <a:r>
              <a:rPr lang="en-US" sz="1800" dirty="0" smtClean="0"/>
              <a:t>Proficiency Tests</a:t>
            </a:r>
          </a:p>
          <a:p>
            <a:pPr lvl="2" eaLnBrk="1" hangingPunct="1"/>
            <a:r>
              <a:rPr lang="en-US" sz="1800" dirty="0" smtClean="0"/>
              <a:t>Internal</a:t>
            </a:r>
          </a:p>
          <a:p>
            <a:pPr lvl="2" eaLnBrk="1" hangingPunct="1"/>
            <a:r>
              <a:rPr lang="en-US" sz="1800" dirty="0" smtClean="0"/>
              <a:t>External (CTS)</a:t>
            </a:r>
          </a:p>
          <a:p>
            <a:pPr lvl="1" eaLnBrk="1" hangingPunct="1"/>
            <a:r>
              <a:rPr lang="en-US" sz="1800" dirty="0" smtClean="0"/>
              <a:t>Past Performance</a:t>
            </a:r>
          </a:p>
          <a:p>
            <a:pPr lvl="2" eaLnBrk="1" hangingPunct="1"/>
            <a:r>
              <a:rPr lang="en-US" sz="1800" dirty="0" smtClean="0"/>
              <a:t>personnel records</a:t>
            </a:r>
          </a:p>
          <a:p>
            <a:pPr lvl="2" eaLnBrk="1" hangingPunct="1"/>
            <a:endParaRPr lang="en-US" sz="1800" dirty="0" smtClean="0"/>
          </a:p>
        </p:txBody>
      </p:sp>
      <p:sp>
        <p:nvSpPr>
          <p:cNvPr id="64516" name="Rectangle 4"/>
          <p:cNvSpPr>
            <a:spLocks noGrp="1" noChangeArrowheads="1"/>
          </p:cNvSpPr>
          <p:nvPr>
            <p:ph sz="half" idx="2"/>
          </p:nvPr>
        </p:nvSpPr>
        <p:spPr/>
        <p:txBody>
          <a:bodyPr>
            <a:normAutofit/>
          </a:bodyPr>
          <a:lstStyle/>
          <a:p>
            <a:pPr eaLnBrk="1" hangingPunct="1"/>
            <a:r>
              <a:rPr lang="en-US" dirty="0" smtClean="0"/>
              <a:t>Qualifications of Laboratory</a:t>
            </a:r>
          </a:p>
          <a:p>
            <a:pPr lvl="1" eaLnBrk="1" hangingPunct="1"/>
            <a:r>
              <a:rPr lang="en-US" sz="1800" dirty="0" smtClean="0"/>
              <a:t>Accreditation</a:t>
            </a:r>
          </a:p>
          <a:p>
            <a:pPr lvl="2" eaLnBrk="1" hangingPunct="1"/>
            <a:r>
              <a:rPr lang="en-US" sz="1800" dirty="0" smtClean="0"/>
              <a:t>ISO 17025</a:t>
            </a:r>
          </a:p>
          <a:p>
            <a:pPr lvl="1" eaLnBrk="1" hangingPunct="1"/>
            <a:r>
              <a:rPr lang="en-US" sz="1800" dirty="0" smtClean="0"/>
              <a:t>Quality System</a:t>
            </a:r>
          </a:p>
          <a:p>
            <a:pPr lvl="2" eaLnBrk="1" hangingPunct="1"/>
            <a:r>
              <a:rPr lang="en-US" sz="1800" dirty="0" smtClean="0"/>
              <a:t>SWGFAST guidelines and standards</a:t>
            </a:r>
          </a:p>
          <a:p>
            <a:pPr lvl="2" eaLnBrk="1" hangingPunct="1"/>
            <a:r>
              <a:rPr lang="en-US" sz="1800" dirty="0" smtClean="0"/>
              <a:t>Verification policy</a:t>
            </a:r>
          </a:p>
          <a:p>
            <a:pPr lvl="2" eaLnBrk="1" hangingPunct="1"/>
            <a:r>
              <a:rPr lang="en-US" sz="1800" dirty="0" smtClean="0"/>
              <a:t>Technical &amp; Administrative Reviews</a:t>
            </a:r>
          </a:p>
          <a:p>
            <a:pPr lvl="2" eaLnBrk="1" hangingPunct="1"/>
            <a:r>
              <a:rPr lang="en-US" sz="1800" dirty="0" smtClean="0"/>
              <a:t>Case file audits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Known Fingerprints</a:t>
            </a:r>
            <a:endParaRPr lang="en-US" dirty="0"/>
          </a:p>
        </p:txBody>
      </p:sp>
      <p:sp>
        <p:nvSpPr>
          <p:cNvPr id="3" name="Text Placeholder 2"/>
          <p:cNvSpPr>
            <a:spLocks noGrp="1"/>
          </p:cNvSpPr>
          <p:nvPr>
            <p:ph type="body" sz="half" idx="1"/>
          </p:nvPr>
        </p:nvSpPr>
        <p:spPr>
          <a:xfrm>
            <a:off x="457200" y="2895600"/>
            <a:ext cx="4038600" cy="3235325"/>
          </a:xfrm>
        </p:spPr>
        <p:txBody>
          <a:bodyPr/>
          <a:lstStyle/>
          <a:p>
            <a:r>
              <a:rPr lang="en-US" dirty="0"/>
              <a:t>Also referred to as:</a:t>
            </a:r>
          </a:p>
          <a:p>
            <a:pPr lvl="1"/>
            <a:r>
              <a:rPr lang="en-US" dirty="0" smtClean="0"/>
              <a:t>Standard 10-print card</a:t>
            </a:r>
          </a:p>
          <a:p>
            <a:pPr lvl="1"/>
            <a:r>
              <a:rPr lang="en-US" dirty="0" smtClean="0"/>
              <a:t>Inked fingerprints</a:t>
            </a:r>
          </a:p>
          <a:p>
            <a:pPr lvl="1"/>
            <a:r>
              <a:rPr lang="en-US" dirty="0" smtClean="0"/>
              <a:t>Known exemplar</a:t>
            </a:r>
          </a:p>
          <a:p>
            <a:endParaRPr lang="en-US" dirty="0"/>
          </a:p>
        </p:txBody>
      </p:sp>
      <p:sp>
        <p:nvSpPr>
          <p:cNvPr id="5" name="Slide Number Placeholder 4"/>
          <p:cNvSpPr>
            <a:spLocks noGrp="1"/>
          </p:cNvSpPr>
          <p:nvPr>
            <p:ph type="sldNum" sz="quarter" idx="12"/>
          </p:nvPr>
        </p:nvSpPr>
        <p:spPr/>
        <p:txBody>
          <a:bodyPr/>
          <a:lstStyle/>
          <a:p>
            <a:pPr>
              <a:defRPr/>
            </a:pPr>
            <a:fld id="{4F11427F-1606-42CD-AE5B-0C228626D93E}" type="slidenum">
              <a:rPr lang="en-US" smtClean="0"/>
              <a:pPr>
                <a:defRPr/>
              </a:pPr>
              <a:t>5</a:t>
            </a:fld>
            <a:endParaRPr lang="en-US"/>
          </a:p>
        </p:txBody>
      </p:sp>
      <p:sp>
        <p:nvSpPr>
          <p:cNvPr id="6" name="TextBox 5"/>
          <p:cNvSpPr txBox="1"/>
          <p:nvPr/>
        </p:nvSpPr>
        <p:spPr>
          <a:xfrm>
            <a:off x="457200" y="1676400"/>
            <a:ext cx="8229600" cy="830997"/>
          </a:xfrm>
          <a:prstGeom prst="rect">
            <a:avLst/>
          </a:prstGeom>
          <a:noFill/>
        </p:spPr>
        <p:txBody>
          <a:bodyPr wrap="square" rtlCol="0">
            <a:spAutoFit/>
          </a:bodyPr>
          <a:lstStyle/>
          <a:p>
            <a:r>
              <a:rPr lang="en-US" sz="2400" dirty="0" smtClean="0">
                <a:latin typeface="+mn-lt"/>
              </a:rPr>
              <a:t>Intentional reproduction of the friction ridge arrangement present on the end joints of the fingers. </a:t>
            </a:r>
            <a:endParaRPr lang="en-US" sz="2400" dirty="0">
              <a:latin typeface="+mn-lt"/>
            </a:endParaRPr>
          </a:p>
        </p:txBody>
      </p:sp>
      <p:pic>
        <p:nvPicPr>
          <p:cNvPr id="7" name="Picture 10" descr="Known Card Color 500"/>
          <p:cNvPicPr>
            <a:picLocks noGrp="1" noChangeAspect="1" noChangeArrowheads="1"/>
          </p:cNvPicPr>
          <p:nvPr>
            <p:ph sz="half" idx="2"/>
          </p:nvPr>
        </p:nvPicPr>
        <p:blipFill>
          <a:blip r:embed="rId3" cstate="print"/>
          <a:srcRect l="-11900" r="-11900"/>
          <a:stretch>
            <a:fillRect/>
          </a:stretch>
        </p:blipFill>
        <p:spPr>
          <a:xfrm>
            <a:off x="4648200" y="2895600"/>
            <a:ext cx="4038600" cy="3235325"/>
          </a:xfrm>
          <a:noFill/>
        </p:spPr>
      </p:pic>
    </p:spTree>
    <p:extLst>
      <p:ext uri="{BB962C8B-B14F-4D97-AF65-F5344CB8AC3E}">
        <p14:creationId xmlns:p14="http://schemas.microsoft.com/office/powerpoint/2010/main" xmlns="" val="290523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r>
              <a:rPr lang="en-US" dirty="0" smtClean="0"/>
              <a:t>Questions?</a:t>
            </a:r>
            <a:endParaRPr lang="en-US" dirty="0"/>
          </a:p>
        </p:txBody>
      </p:sp>
      <p:sp>
        <p:nvSpPr>
          <p:cNvPr id="4" name="Slide Number Placeholder 3"/>
          <p:cNvSpPr>
            <a:spLocks noGrp="1"/>
          </p:cNvSpPr>
          <p:nvPr>
            <p:ph type="sldNum" sz="quarter" idx="11"/>
          </p:nvPr>
        </p:nvSpPr>
        <p:spPr/>
        <p:txBody>
          <a:bodyPr/>
          <a:lstStyle/>
          <a:p>
            <a:fld id="{2754ED01-E2A0-4C1E-8E21-014B99041579}" type="slidenum">
              <a:rPr lang="en-US" smtClean="0"/>
              <a:pPr/>
              <a:t>50</a:t>
            </a:fld>
            <a:endParaRPr lang="en-US"/>
          </a:p>
        </p:txBody>
      </p:sp>
    </p:spTree>
    <p:extLst>
      <p:ext uri="{BB962C8B-B14F-4D97-AF65-F5344CB8AC3E}">
        <p14:creationId xmlns:p14="http://schemas.microsoft.com/office/powerpoint/2010/main" xmlns="" val="72266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Latent Prints</a:t>
            </a:r>
            <a:endParaRPr lang="en-US" dirty="0"/>
          </a:p>
        </p:txBody>
      </p:sp>
      <p:sp>
        <p:nvSpPr>
          <p:cNvPr id="3" name="Text Placeholder 2"/>
          <p:cNvSpPr>
            <a:spLocks noGrp="1"/>
          </p:cNvSpPr>
          <p:nvPr>
            <p:ph type="body" sz="half" idx="1"/>
          </p:nvPr>
        </p:nvSpPr>
        <p:spPr>
          <a:xfrm>
            <a:off x="457200" y="2895600"/>
            <a:ext cx="4038600" cy="3235325"/>
          </a:xfrm>
        </p:spPr>
        <p:txBody>
          <a:bodyPr/>
          <a:lstStyle/>
          <a:p>
            <a:r>
              <a:rPr lang="en-US" dirty="0"/>
              <a:t>Also referred to as:</a:t>
            </a:r>
          </a:p>
          <a:p>
            <a:pPr lvl="1"/>
            <a:r>
              <a:rPr lang="en-US" dirty="0"/>
              <a:t>Unknown prints</a:t>
            </a:r>
          </a:p>
          <a:p>
            <a:pPr lvl="1"/>
            <a:r>
              <a:rPr lang="en-US" dirty="0"/>
              <a:t>Partial prints</a:t>
            </a:r>
          </a:p>
          <a:p>
            <a:pPr lvl="1"/>
            <a:r>
              <a:rPr lang="en-US" dirty="0"/>
              <a:t>Patent prints</a:t>
            </a:r>
          </a:p>
          <a:p>
            <a:endParaRPr lang="en-US" dirty="0"/>
          </a:p>
        </p:txBody>
      </p:sp>
      <p:sp>
        <p:nvSpPr>
          <p:cNvPr id="5" name="Slide Number Placeholder 4"/>
          <p:cNvSpPr>
            <a:spLocks noGrp="1"/>
          </p:cNvSpPr>
          <p:nvPr>
            <p:ph type="sldNum" sz="quarter" idx="12"/>
          </p:nvPr>
        </p:nvSpPr>
        <p:spPr/>
        <p:txBody>
          <a:bodyPr/>
          <a:lstStyle/>
          <a:p>
            <a:pPr>
              <a:defRPr/>
            </a:pPr>
            <a:fld id="{4F11427F-1606-42CD-AE5B-0C228626D93E}" type="slidenum">
              <a:rPr lang="en-US" smtClean="0"/>
              <a:pPr>
                <a:defRPr/>
              </a:pPr>
              <a:t>6</a:t>
            </a:fld>
            <a:endParaRPr lang="en-US"/>
          </a:p>
        </p:txBody>
      </p:sp>
      <p:sp>
        <p:nvSpPr>
          <p:cNvPr id="6" name="TextBox 5"/>
          <p:cNvSpPr txBox="1"/>
          <p:nvPr/>
        </p:nvSpPr>
        <p:spPr>
          <a:xfrm>
            <a:off x="457200" y="1524000"/>
            <a:ext cx="8229600" cy="1200328"/>
          </a:xfrm>
          <a:prstGeom prst="rect">
            <a:avLst/>
          </a:prstGeom>
          <a:noFill/>
        </p:spPr>
        <p:txBody>
          <a:bodyPr wrap="square" rtlCol="0">
            <a:spAutoFit/>
          </a:bodyPr>
          <a:lstStyle/>
          <a:p>
            <a:r>
              <a:rPr lang="en-US" sz="2400" dirty="0">
                <a:latin typeface="+mn-lt"/>
              </a:rPr>
              <a:t>Reproduction of the friction ridges left behind in perspiration or other material, such as oil, grease, dirt, blood, or paint, that may cover the surface of the </a:t>
            </a:r>
            <a:r>
              <a:rPr lang="en-US" sz="2400" dirty="0" smtClean="0">
                <a:latin typeface="+mn-lt"/>
              </a:rPr>
              <a:t>ridges.</a:t>
            </a:r>
            <a:endParaRPr lang="en-US" sz="2400" dirty="0">
              <a:latin typeface="+mn-lt"/>
            </a:endParaRPr>
          </a:p>
        </p:txBody>
      </p:sp>
      <p:pic>
        <p:nvPicPr>
          <p:cNvPr id="8" name="Picture 4" descr="adlp4"/>
          <p:cNvPicPr>
            <a:picLocks noChangeAspect="1" noChangeArrowheads="1"/>
          </p:cNvPicPr>
          <p:nvPr/>
        </p:nvPicPr>
        <p:blipFill>
          <a:blip r:embed="rId3" cstate="print">
            <a:lum bright="12000"/>
          </a:blip>
          <a:srcRect/>
          <a:stretch>
            <a:fillRect/>
          </a:stretch>
        </p:blipFill>
        <p:spPr>
          <a:xfrm>
            <a:off x="4267200" y="3048000"/>
            <a:ext cx="1828800" cy="1447800"/>
          </a:xfrm>
          <a:prstGeom prst="rect">
            <a:avLst/>
          </a:prstGeom>
          <a:noFill/>
          <a:ln w="38100">
            <a:solidFill>
              <a:schemeClr val="accent2">
                <a:lumMod val="75000"/>
              </a:schemeClr>
            </a:solidFill>
          </a:ln>
        </p:spPr>
      </p:pic>
      <p:pic>
        <p:nvPicPr>
          <p:cNvPr id="9" name="Content Placeholder 8" descr="Latent print"/>
          <p:cNvPicPr>
            <a:picLocks noGrp="1" noChangeAspect="1" noChangeArrowheads="1"/>
          </p:cNvPicPr>
          <p:nvPr>
            <p:ph sz="quarter" idx="2"/>
          </p:nvPr>
        </p:nvPicPr>
        <p:blipFill>
          <a:blip r:embed="rId4" cstate="print"/>
          <a:srcRect l="8260" t="6923" r="6354" b="6923"/>
          <a:stretch>
            <a:fillRect/>
          </a:stretch>
        </p:blipFill>
        <p:spPr>
          <a:xfrm>
            <a:off x="4284663" y="4800600"/>
            <a:ext cx="1811337" cy="1828800"/>
          </a:xfrm>
          <a:noFill/>
          <a:ln w="38100">
            <a:solidFill>
              <a:srgbClr val="953735"/>
            </a:solidFill>
          </a:ln>
        </p:spPr>
      </p:pic>
      <p:pic>
        <p:nvPicPr>
          <p:cNvPr id="10" name="Picture 23" descr="Rev Color Latent Fife #1"/>
          <p:cNvPicPr>
            <a:picLocks noChangeAspect="1" noChangeArrowheads="1"/>
          </p:cNvPicPr>
          <p:nvPr/>
        </p:nvPicPr>
        <p:blipFill>
          <a:blip r:embed="rId5" cstate="print"/>
          <a:srcRect/>
          <a:stretch>
            <a:fillRect/>
          </a:stretch>
        </p:blipFill>
        <p:spPr bwMode="auto">
          <a:xfrm>
            <a:off x="6477000" y="3048000"/>
            <a:ext cx="2289175" cy="3581400"/>
          </a:xfrm>
          <a:prstGeom prst="rect">
            <a:avLst/>
          </a:prstGeom>
          <a:noFill/>
          <a:ln w="38100">
            <a:solidFill>
              <a:srgbClr val="953735"/>
            </a:solidFill>
            <a:miter lim="800000"/>
            <a:headEnd/>
            <a:tailEnd/>
          </a:ln>
        </p:spPr>
      </p:pic>
    </p:spTree>
    <p:extLst>
      <p:ext uri="{BB962C8B-B14F-4D97-AF65-F5344CB8AC3E}">
        <p14:creationId xmlns:p14="http://schemas.microsoft.com/office/powerpoint/2010/main" xmlns="" val="10647990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18435" name="Rectangle 7"/>
          <p:cNvSpPr>
            <a:spLocks noGrp="1" noChangeArrowheads="1"/>
          </p:cNvSpPr>
          <p:nvPr>
            <p:ph type="ctrTitle"/>
          </p:nvPr>
        </p:nvSpPr>
        <p:spPr/>
        <p:txBody>
          <a:bodyPr/>
          <a:lstStyle/>
          <a:p>
            <a:pPr algn="ctr" eaLnBrk="1" hangingPunct="1"/>
            <a:r>
              <a:rPr lang="en-US" dirty="0" smtClean="0"/>
              <a:t>Comparison Process</a:t>
            </a:r>
          </a:p>
        </p:txBody>
      </p:sp>
      <p:sp>
        <p:nvSpPr>
          <p:cNvPr id="18434" name="Rectangle 7"/>
          <p:cNvSpPr>
            <a:spLocks noGrp="1" noChangeArrowheads="1"/>
          </p:cNvSpPr>
          <p:nvPr>
            <p:ph type="sldNum" sz="quarter" idx="11"/>
          </p:nvPr>
        </p:nvSpPr>
        <p:spPr>
          <a:noFill/>
        </p:spPr>
        <p:txBody>
          <a:bodyPr/>
          <a:lstStyle/>
          <a:p>
            <a:fld id="{B94343ED-DAED-495F-94C3-9616E82066FC}" type="slidenum">
              <a:rPr lang="en-US" smtClean="0">
                <a:solidFill>
                  <a:schemeClr val="tx1"/>
                </a:solidFill>
                <a:latin typeface="Arial" pitchFamily="34" charset="0"/>
              </a:rPr>
              <a:pPr/>
              <a:t>7</a:t>
            </a:fld>
            <a:endParaRPr lang="en-US" smtClean="0">
              <a:solidFill>
                <a:schemeClr val="tx1"/>
              </a:solidFill>
              <a:latin typeface="Arial" pitchFamily="34" charset="0"/>
            </a:endParaRPr>
          </a:p>
        </p:txBody>
      </p:sp>
    </p:spTree>
    <p:extLst>
      <p:ext uri="{BB962C8B-B14F-4D97-AF65-F5344CB8AC3E}">
        <p14:creationId xmlns:p14="http://schemas.microsoft.com/office/powerpoint/2010/main" xmlns="" val="12228467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10"/>
          <p:cNvSpPr>
            <a:spLocks noChangeArrowheads="1"/>
          </p:cNvSpPr>
          <p:nvPr/>
        </p:nvSpPr>
        <p:spPr bwMode="auto">
          <a:xfrm>
            <a:off x="228600" y="152400"/>
            <a:ext cx="8686800" cy="990600"/>
          </a:xfrm>
          <a:prstGeom prst="rect">
            <a:avLst/>
          </a:prstGeom>
          <a:noFill/>
          <a:ln w="9525">
            <a:noFill/>
            <a:miter lim="800000"/>
            <a:headEnd/>
            <a:tailEnd/>
          </a:ln>
        </p:spPr>
        <p:txBody>
          <a:bodyPr anchor="ctr"/>
          <a:lstStyle/>
          <a:p>
            <a:r>
              <a:rPr lang="en-US" sz="6000">
                <a:solidFill>
                  <a:srgbClr val="FFFF00"/>
                </a:solidFill>
              </a:rPr>
              <a:t/>
            </a:r>
            <a:br>
              <a:rPr lang="en-US" sz="6000">
                <a:solidFill>
                  <a:srgbClr val="FFFF00"/>
                </a:solidFill>
              </a:rPr>
            </a:br>
            <a:endParaRPr lang="en-US" sz="3200">
              <a:solidFill>
                <a:srgbClr val="FFFF00"/>
              </a:solidFill>
            </a:endParaRPr>
          </a:p>
        </p:txBody>
      </p:sp>
      <p:sp>
        <p:nvSpPr>
          <p:cNvPr id="792579" name="Rectangle 3"/>
          <p:cNvSpPr>
            <a:spLocks noChangeArrowheads="1"/>
          </p:cNvSpPr>
          <p:nvPr/>
        </p:nvSpPr>
        <p:spPr bwMode="auto">
          <a:xfrm>
            <a:off x="2895600" y="1676400"/>
            <a:ext cx="3352800" cy="4525963"/>
          </a:xfrm>
          <a:prstGeom prst="rect">
            <a:avLst/>
          </a:prstGeom>
          <a:noFill/>
          <a:ln w="9525">
            <a:noFill/>
            <a:miter lim="800000"/>
            <a:headEnd/>
            <a:tailEnd/>
          </a:ln>
        </p:spPr>
        <p:txBody>
          <a:bodyPr/>
          <a:lstStyle/>
          <a:p>
            <a:pPr marL="342900" indent="-342900">
              <a:lnSpc>
                <a:spcPct val="130000"/>
              </a:lnSpc>
              <a:spcBef>
                <a:spcPct val="20000"/>
              </a:spcBef>
              <a:defRPr/>
            </a:pPr>
            <a:r>
              <a:rPr lang="en-US" sz="4400" b="1" dirty="0">
                <a:ln w="17780" cmpd="sng">
                  <a:solidFill>
                    <a:srgbClr val="FFFFFF"/>
                  </a:solidFill>
                  <a:prstDash val="solid"/>
                  <a:miter lim="800000"/>
                </a:ln>
                <a:solidFill>
                  <a:schemeClr val="accent2"/>
                </a:solidFill>
                <a:effectLst>
                  <a:outerShdw blurRad="50800" algn="tl" rotWithShape="0">
                    <a:srgbClr val="000000"/>
                  </a:outerShdw>
                </a:effectLst>
                <a:latin typeface="+mj-lt"/>
              </a:rPr>
              <a:t>A</a:t>
            </a:r>
            <a:r>
              <a:rPr lang="en-US" sz="4400" dirty="0" smtClean="0">
                <a:latin typeface="+mj-lt"/>
              </a:rPr>
              <a:t>nalysis</a:t>
            </a:r>
            <a:endParaRPr lang="en-US" sz="4400" dirty="0">
              <a:latin typeface="+mj-lt"/>
            </a:endParaRPr>
          </a:p>
          <a:p>
            <a:pPr marL="342900" indent="-342900">
              <a:lnSpc>
                <a:spcPct val="130000"/>
              </a:lnSpc>
              <a:spcBef>
                <a:spcPct val="20000"/>
              </a:spcBef>
              <a:defRPr/>
            </a:pPr>
            <a:r>
              <a:rPr lang="en-US" sz="4400" b="1" dirty="0">
                <a:ln w="17780" cmpd="sng">
                  <a:solidFill>
                    <a:srgbClr val="FFFFFF"/>
                  </a:solidFill>
                  <a:prstDash val="solid"/>
                  <a:miter lim="800000"/>
                </a:ln>
                <a:solidFill>
                  <a:srgbClr val="C0504D"/>
                </a:solidFill>
                <a:effectLst>
                  <a:outerShdw blurRad="50800" algn="tl" rotWithShape="0">
                    <a:srgbClr val="000000"/>
                  </a:outerShdw>
                </a:effectLst>
                <a:latin typeface="+mj-lt"/>
              </a:rPr>
              <a:t>C</a:t>
            </a:r>
            <a:r>
              <a:rPr lang="en-US" sz="4400" dirty="0">
                <a:latin typeface="+mj-lt"/>
              </a:rPr>
              <a:t>omparison</a:t>
            </a:r>
          </a:p>
          <a:p>
            <a:pPr marL="342900" indent="-342900">
              <a:lnSpc>
                <a:spcPct val="130000"/>
              </a:lnSpc>
              <a:spcBef>
                <a:spcPct val="20000"/>
              </a:spcBef>
              <a:defRPr/>
            </a:pPr>
            <a:r>
              <a:rPr lang="en-US" sz="4400" b="1" dirty="0">
                <a:ln w="17780" cmpd="sng">
                  <a:solidFill>
                    <a:srgbClr val="FFFFFF"/>
                  </a:solidFill>
                  <a:prstDash val="solid"/>
                  <a:miter lim="800000"/>
                </a:ln>
                <a:solidFill>
                  <a:srgbClr val="C0504D"/>
                </a:solidFill>
                <a:effectLst>
                  <a:outerShdw blurRad="50800" algn="tl" rotWithShape="0">
                    <a:srgbClr val="000000"/>
                  </a:outerShdw>
                </a:effectLst>
                <a:latin typeface="+mj-lt"/>
              </a:rPr>
              <a:t>E</a:t>
            </a:r>
            <a:r>
              <a:rPr lang="en-US" sz="4400" dirty="0">
                <a:latin typeface="+mj-lt"/>
              </a:rPr>
              <a:t>valuation</a:t>
            </a:r>
          </a:p>
          <a:p>
            <a:pPr marL="342900" indent="-342900">
              <a:lnSpc>
                <a:spcPct val="130000"/>
              </a:lnSpc>
              <a:spcBef>
                <a:spcPct val="20000"/>
              </a:spcBef>
              <a:defRPr/>
            </a:pPr>
            <a:r>
              <a:rPr lang="en-US" sz="4400" b="1" dirty="0">
                <a:ln w="17780" cmpd="sng">
                  <a:solidFill>
                    <a:srgbClr val="FFFFFF"/>
                  </a:solidFill>
                  <a:prstDash val="solid"/>
                  <a:miter lim="800000"/>
                </a:ln>
                <a:solidFill>
                  <a:srgbClr val="C0504D"/>
                </a:solidFill>
                <a:effectLst>
                  <a:outerShdw blurRad="50800" algn="tl" rotWithShape="0">
                    <a:srgbClr val="000000"/>
                  </a:outerShdw>
                </a:effectLst>
                <a:latin typeface="+mj-lt"/>
              </a:rPr>
              <a:t>V</a:t>
            </a:r>
            <a:r>
              <a:rPr lang="en-US" sz="4400" dirty="0">
                <a:latin typeface="+mj-lt"/>
              </a:rPr>
              <a:t>erification</a:t>
            </a:r>
          </a:p>
        </p:txBody>
      </p:sp>
      <p:sp>
        <p:nvSpPr>
          <p:cNvPr id="23557" name="Slide Number Placeholder 8"/>
          <p:cNvSpPr>
            <a:spLocks noGrp="1"/>
          </p:cNvSpPr>
          <p:nvPr>
            <p:ph type="sldNum" sz="quarter" idx="15"/>
          </p:nvPr>
        </p:nvSpPr>
        <p:spPr>
          <a:noFill/>
        </p:spPr>
        <p:txBody>
          <a:bodyPr/>
          <a:lstStyle/>
          <a:p>
            <a:pPr algn="l"/>
            <a:fld id="{A15819A9-982B-400B-B2BA-80DCA4565828}" type="slidenum">
              <a:rPr lang="en-US" smtClean="0">
                <a:latin typeface="Arial" pitchFamily="34" charset="0"/>
                <a:cs typeface="Arial" pitchFamily="34" charset="0"/>
              </a:rPr>
              <a:pPr algn="l"/>
              <a:t>8</a:t>
            </a:fld>
            <a:endParaRPr lang="en-US" smtClean="0">
              <a:latin typeface="Arial" pitchFamily="34" charset="0"/>
              <a:cs typeface="Arial" pitchFamily="34" charset="0"/>
            </a:endParaRPr>
          </a:p>
        </p:txBody>
      </p:sp>
      <p:sp>
        <p:nvSpPr>
          <p:cNvPr id="2" name="Title 1"/>
          <p:cNvSpPr>
            <a:spLocks noGrp="1"/>
          </p:cNvSpPr>
          <p:nvPr>
            <p:ph type="title"/>
          </p:nvPr>
        </p:nvSpPr>
        <p:spPr>
          <a:xfrm>
            <a:off x="457200" y="152400"/>
            <a:ext cx="8229600" cy="1219200"/>
          </a:xfrm>
        </p:spPr>
        <p:txBody>
          <a:bodyPr/>
          <a:lstStyle/>
          <a:p>
            <a:r>
              <a:rPr lang="en-US" dirty="0" smtClean="0"/>
              <a:t>Comparison Process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2579">
                                            <p:txEl>
                                              <p:pRg st="0" end="0"/>
                                            </p:txEl>
                                          </p:spTgt>
                                        </p:tgtEl>
                                        <p:attrNameLst>
                                          <p:attrName>style.visibility</p:attrName>
                                        </p:attrNameLst>
                                      </p:cBhvr>
                                      <p:to>
                                        <p:strVal val="visible"/>
                                      </p:to>
                                    </p:set>
                                    <p:animEffect transition="in" filter="wipe(left)">
                                      <p:cBhvr>
                                        <p:cTn id="7" dur="1000"/>
                                        <p:tgtEl>
                                          <p:spTgt spid="792579">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792579">
                                            <p:txEl>
                                              <p:pRg st="1" end="1"/>
                                            </p:txEl>
                                          </p:spTgt>
                                        </p:tgtEl>
                                        <p:attrNameLst>
                                          <p:attrName>style.visibility</p:attrName>
                                        </p:attrNameLst>
                                      </p:cBhvr>
                                      <p:to>
                                        <p:strVal val="visible"/>
                                      </p:to>
                                    </p:set>
                                    <p:animEffect transition="in" filter="wipe(left)">
                                      <p:cBhvr>
                                        <p:cTn id="11" dur="1000"/>
                                        <p:tgtEl>
                                          <p:spTgt spid="792579">
                                            <p:txEl>
                                              <p:pRg st="1" end="1"/>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792579">
                                            <p:txEl>
                                              <p:pRg st="2" end="2"/>
                                            </p:txEl>
                                          </p:spTgt>
                                        </p:tgtEl>
                                        <p:attrNameLst>
                                          <p:attrName>style.visibility</p:attrName>
                                        </p:attrNameLst>
                                      </p:cBhvr>
                                      <p:to>
                                        <p:strVal val="visible"/>
                                      </p:to>
                                    </p:set>
                                    <p:animEffect transition="in" filter="wipe(left)">
                                      <p:cBhvr>
                                        <p:cTn id="15" dur="1000"/>
                                        <p:tgtEl>
                                          <p:spTgt spid="792579">
                                            <p:txEl>
                                              <p:pRg st="2" end="2"/>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792579">
                                            <p:txEl>
                                              <p:pRg st="3" end="3"/>
                                            </p:txEl>
                                          </p:spTgt>
                                        </p:tgtEl>
                                        <p:attrNameLst>
                                          <p:attrName>style.visibility</p:attrName>
                                        </p:attrNameLst>
                                      </p:cBhvr>
                                      <p:to>
                                        <p:strVal val="visible"/>
                                      </p:to>
                                    </p:set>
                                    <p:animEffect transition="in" filter="wipe(left)">
                                      <p:cBhvr>
                                        <p:cTn id="19" dur="1000"/>
                                        <p:tgtEl>
                                          <p:spTgt spid="792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2"/>
          </p:nvPr>
        </p:nvSpPr>
        <p:spPr>
          <a:noFill/>
        </p:spPr>
        <p:txBody>
          <a:bodyPr/>
          <a:lstStyle/>
          <a:p>
            <a:fld id="{F7C2E814-F66D-4EF3-9BDD-C3F8729AC641}" type="slidenum">
              <a:rPr lang="en-US" smtClean="0"/>
              <a:pPr/>
              <a:t>9</a:t>
            </a:fld>
            <a:endParaRPr lang="en-US" smtClean="0"/>
          </a:p>
        </p:txBody>
      </p:sp>
      <p:pic>
        <p:nvPicPr>
          <p:cNvPr id="136194" name="Picture 5" descr="DawnDFOSweat1"/>
          <p:cNvPicPr>
            <a:picLocks noChangeAspect="1" noChangeArrowheads="1"/>
          </p:cNvPicPr>
          <p:nvPr/>
        </p:nvPicPr>
        <p:blipFill>
          <a:blip r:embed="rId3" cstate="print"/>
          <a:srcRect/>
          <a:stretch>
            <a:fillRect/>
          </a:stretch>
        </p:blipFill>
        <p:spPr bwMode="auto">
          <a:xfrm>
            <a:off x="7315200" y="2819400"/>
            <a:ext cx="1379538" cy="2106613"/>
          </a:xfrm>
          <a:prstGeom prst="rect">
            <a:avLst/>
          </a:prstGeom>
          <a:noFill/>
          <a:ln w="38100">
            <a:solidFill>
              <a:srgbClr val="C0504D"/>
            </a:solidFill>
            <a:miter lim="800000"/>
            <a:headEnd/>
            <a:tailEnd/>
          </a:ln>
        </p:spPr>
      </p:pic>
      <p:sp>
        <p:nvSpPr>
          <p:cNvPr id="136195" name="Text Box 6"/>
          <p:cNvSpPr txBox="1">
            <a:spLocks noChangeArrowheads="1"/>
          </p:cNvSpPr>
          <p:nvPr/>
        </p:nvSpPr>
        <p:spPr bwMode="auto">
          <a:xfrm>
            <a:off x="7315200" y="4953000"/>
            <a:ext cx="1371600" cy="336550"/>
          </a:xfrm>
          <a:prstGeom prst="rect">
            <a:avLst/>
          </a:prstGeom>
          <a:noFill/>
          <a:ln w="9525">
            <a:noFill/>
            <a:miter lim="800000"/>
            <a:headEnd/>
            <a:tailEnd/>
          </a:ln>
        </p:spPr>
        <p:txBody>
          <a:bodyPr>
            <a:spAutoFit/>
          </a:bodyPr>
          <a:lstStyle/>
          <a:p>
            <a:pPr algn="ctr" eaLnBrk="1" hangingPunct="1">
              <a:spcBef>
                <a:spcPct val="50000"/>
              </a:spcBef>
            </a:pPr>
            <a:r>
              <a:rPr lang="en-US" sz="1600" dirty="0">
                <a:latin typeface="+mn-lt"/>
                <a:cs typeface="Arial" pitchFamily="34" charset="0"/>
              </a:rPr>
              <a:t>Sweat</a:t>
            </a:r>
          </a:p>
        </p:txBody>
      </p:sp>
      <p:pic>
        <p:nvPicPr>
          <p:cNvPr id="136196" name="Picture 4" descr="HeatherBumpySGOil"/>
          <p:cNvPicPr>
            <a:picLocks noChangeAspect="1" noChangeArrowheads="1"/>
          </p:cNvPicPr>
          <p:nvPr/>
        </p:nvPicPr>
        <p:blipFill>
          <a:blip r:embed="rId4" cstate="print"/>
          <a:srcRect/>
          <a:stretch>
            <a:fillRect/>
          </a:stretch>
        </p:blipFill>
        <p:spPr bwMode="auto">
          <a:xfrm>
            <a:off x="457200" y="1524000"/>
            <a:ext cx="1270000" cy="2098675"/>
          </a:xfrm>
          <a:prstGeom prst="rect">
            <a:avLst/>
          </a:prstGeom>
          <a:noFill/>
          <a:ln w="38100">
            <a:solidFill>
              <a:schemeClr val="accent2"/>
            </a:solidFill>
            <a:miter lim="800000"/>
            <a:headEnd/>
            <a:tailEnd/>
          </a:ln>
        </p:spPr>
      </p:pic>
      <p:sp>
        <p:nvSpPr>
          <p:cNvPr id="136197" name="Text Box 5"/>
          <p:cNvSpPr txBox="1">
            <a:spLocks noChangeArrowheads="1"/>
          </p:cNvSpPr>
          <p:nvPr/>
        </p:nvSpPr>
        <p:spPr bwMode="auto">
          <a:xfrm>
            <a:off x="457200" y="3657600"/>
            <a:ext cx="1295400" cy="581025"/>
          </a:xfrm>
          <a:prstGeom prst="rect">
            <a:avLst/>
          </a:prstGeom>
          <a:noFill/>
          <a:ln w="9525">
            <a:noFill/>
            <a:miter lim="800000"/>
            <a:headEnd/>
            <a:tailEnd/>
          </a:ln>
        </p:spPr>
        <p:txBody>
          <a:bodyPr>
            <a:spAutoFit/>
          </a:bodyPr>
          <a:lstStyle/>
          <a:p>
            <a:pPr algn="ctr" eaLnBrk="1" hangingPunct="1">
              <a:spcBef>
                <a:spcPct val="50000"/>
              </a:spcBef>
            </a:pPr>
            <a:r>
              <a:rPr lang="en-US" sz="1600" dirty="0">
                <a:latin typeface="+mn-lt"/>
                <a:cs typeface="Arial" pitchFamily="34" charset="0"/>
              </a:rPr>
              <a:t>Textured Glass Bottle</a:t>
            </a:r>
          </a:p>
        </p:txBody>
      </p:sp>
      <p:sp>
        <p:nvSpPr>
          <p:cNvPr id="136198" name="Rectangle 110"/>
          <p:cNvSpPr>
            <a:spLocks noChangeArrowheads="1"/>
          </p:cNvSpPr>
          <p:nvPr/>
        </p:nvSpPr>
        <p:spPr bwMode="auto">
          <a:xfrm>
            <a:off x="228600" y="609600"/>
            <a:ext cx="8686800" cy="838200"/>
          </a:xfrm>
          <a:prstGeom prst="rect">
            <a:avLst/>
          </a:prstGeom>
          <a:ln w="6350" cap="rnd">
            <a:noFill/>
          </a:ln>
        </p:spPr>
        <p:txBody>
          <a:bodyPr vert="horz" rtlCol="0" anchor="b" anchorCtr="0">
            <a:normAutofit fontScale="85000" lnSpcReduction="10000"/>
          </a:bodyPr>
          <a:lstStyle/>
          <a:p>
            <a:pPr eaLnBrk="1" hangingPunct="1"/>
            <a:r>
              <a:rPr lang="en-US" sz="4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rPr>
              <a:t>Substrate, Matrix and Development Medium</a:t>
            </a:r>
          </a:p>
        </p:txBody>
      </p:sp>
      <p:sp>
        <p:nvSpPr>
          <p:cNvPr id="264206" name="Rectangle 14"/>
          <p:cNvSpPr>
            <a:spLocks noChangeArrowheads="1"/>
          </p:cNvSpPr>
          <p:nvPr/>
        </p:nvSpPr>
        <p:spPr bwMode="auto">
          <a:xfrm>
            <a:off x="1981200" y="1828800"/>
            <a:ext cx="6248400" cy="914400"/>
          </a:xfrm>
          <a:prstGeom prst="rect">
            <a:avLst/>
          </a:prstGeom>
          <a:noFill/>
          <a:ln w="9525">
            <a:noFill/>
            <a:miter lim="800000"/>
            <a:headEnd/>
            <a:tailEnd/>
          </a:ln>
        </p:spPr>
        <p:txBody>
          <a:bodyPr anchor="ctr"/>
          <a:lstStyle/>
          <a:p>
            <a:pPr algn="ctr" eaLnBrk="1" hangingPunct="1"/>
            <a:r>
              <a:rPr lang="en-US" sz="2400" i="1" u="sng" dirty="0">
                <a:latin typeface="+mn-lt"/>
                <a:cs typeface="Arial" pitchFamily="34" charset="0"/>
              </a:rPr>
              <a:t>Substrate</a:t>
            </a:r>
            <a:r>
              <a:rPr lang="en-US" sz="2400" i="1" dirty="0">
                <a:latin typeface="+mn-lt"/>
                <a:cs typeface="Arial" pitchFamily="34" charset="0"/>
              </a:rPr>
              <a:t> is the surface on which a friction ridge impression is deposited</a:t>
            </a:r>
          </a:p>
        </p:txBody>
      </p:sp>
      <p:sp>
        <p:nvSpPr>
          <p:cNvPr id="260109" name="Rectangle 13"/>
          <p:cNvSpPr>
            <a:spLocks noChangeArrowheads="1"/>
          </p:cNvSpPr>
          <p:nvPr/>
        </p:nvSpPr>
        <p:spPr bwMode="auto">
          <a:xfrm>
            <a:off x="2514600" y="3429000"/>
            <a:ext cx="4267200" cy="1143000"/>
          </a:xfrm>
          <a:prstGeom prst="rect">
            <a:avLst/>
          </a:prstGeom>
          <a:noFill/>
          <a:ln w="9525">
            <a:noFill/>
            <a:miter lim="800000"/>
            <a:headEnd/>
            <a:tailEnd/>
          </a:ln>
        </p:spPr>
        <p:txBody>
          <a:bodyPr anchor="ctr"/>
          <a:lstStyle/>
          <a:p>
            <a:pPr algn="ctr" eaLnBrk="1" hangingPunct="1"/>
            <a:r>
              <a:rPr lang="en-US" sz="2400" i="1" u="sng" dirty="0">
                <a:latin typeface="+mn-lt"/>
                <a:cs typeface="Arial" pitchFamily="34" charset="0"/>
              </a:rPr>
              <a:t>Matrix</a:t>
            </a:r>
            <a:r>
              <a:rPr lang="en-US" sz="2400" i="1" dirty="0">
                <a:latin typeface="+mn-lt"/>
                <a:cs typeface="Arial" pitchFamily="34" charset="0"/>
              </a:rPr>
              <a:t> is the material coating the friction ridges that can be deposited by the finger.</a:t>
            </a:r>
          </a:p>
        </p:txBody>
      </p:sp>
      <p:pic>
        <p:nvPicPr>
          <p:cNvPr id="136201" name="Picture 7" descr="DawnCDSGOil"/>
          <p:cNvPicPr>
            <a:picLocks noChangeAspect="1" noChangeArrowheads="1"/>
          </p:cNvPicPr>
          <p:nvPr/>
        </p:nvPicPr>
        <p:blipFill>
          <a:blip r:embed="rId5" cstate="print"/>
          <a:srcRect/>
          <a:stretch>
            <a:fillRect/>
          </a:stretch>
        </p:blipFill>
        <p:spPr bwMode="auto">
          <a:xfrm>
            <a:off x="457200" y="4343400"/>
            <a:ext cx="1262063" cy="2106613"/>
          </a:xfrm>
          <a:prstGeom prst="rect">
            <a:avLst/>
          </a:prstGeom>
          <a:noFill/>
          <a:ln w="38100">
            <a:solidFill>
              <a:srgbClr val="C0504D"/>
            </a:solidFill>
            <a:miter lim="800000"/>
            <a:headEnd/>
            <a:tailEnd/>
          </a:ln>
        </p:spPr>
      </p:pic>
      <p:sp>
        <p:nvSpPr>
          <p:cNvPr id="136202" name="Text Box 8"/>
          <p:cNvSpPr txBox="1">
            <a:spLocks noChangeArrowheads="1"/>
          </p:cNvSpPr>
          <p:nvPr/>
        </p:nvSpPr>
        <p:spPr bwMode="auto">
          <a:xfrm>
            <a:off x="457200" y="6461125"/>
            <a:ext cx="1295400" cy="336550"/>
          </a:xfrm>
          <a:prstGeom prst="rect">
            <a:avLst/>
          </a:prstGeom>
          <a:noFill/>
          <a:ln w="9525">
            <a:noFill/>
            <a:miter lim="800000"/>
            <a:headEnd/>
            <a:tailEnd/>
          </a:ln>
        </p:spPr>
        <p:txBody>
          <a:bodyPr>
            <a:spAutoFit/>
          </a:bodyPr>
          <a:lstStyle/>
          <a:p>
            <a:pPr algn="ctr" eaLnBrk="1" hangingPunct="1">
              <a:spcBef>
                <a:spcPct val="50000"/>
              </a:spcBef>
            </a:pPr>
            <a:r>
              <a:rPr lang="en-US" sz="1600" dirty="0">
                <a:latin typeface="+mn-lt"/>
                <a:cs typeface="Arial" pitchFamily="34" charset="0"/>
              </a:rPr>
              <a:t>Superglue</a:t>
            </a:r>
          </a:p>
        </p:txBody>
      </p:sp>
      <p:sp>
        <p:nvSpPr>
          <p:cNvPr id="136203" name="Rectangle 13"/>
          <p:cNvSpPr>
            <a:spLocks noChangeArrowheads="1"/>
          </p:cNvSpPr>
          <p:nvPr/>
        </p:nvSpPr>
        <p:spPr bwMode="auto">
          <a:xfrm>
            <a:off x="1981200" y="5410200"/>
            <a:ext cx="7010400" cy="946150"/>
          </a:xfrm>
          <a:prstGeom prst="rect">
            <a:avLst/>
          </a:prstGeom>
          <a:noFill/>
          <a:ln w="9525">
            <a:noFill/>
            <a:miter lim="800000"/>
            <a:headEnd/>
            <a:tailEnd/>
          </a:ln>
        </p:spPr>
        <p:txBody>
          <a:bodyPr/>
          <a:lstStyle/>
          <a:p>
            <a:pPr algn="ctr" eaLnBrk="1" hangingPunct="1"/>
            <a:r>
              <a:rPr lang="en-US" sz="2400" i="1" u="sng" dirty="0">
                <a:latin typeface="+mn-lt"/>
                <a:cs typeface="Arial" pitchFamily="34" charset="0"/>
              </a:rPr>
              <a:t>Development medium</a:t>
            </a:r>
            <a:r>
              <a:rPr lang="en-US" sz="2400" i="1" dirty="0">
                <a:latin typeface="+mn-lt"/>
                <a:cs typeface="Arial" pitchFamily="34" charset="0"/>
              </a:rPr>
              <a:t> is the substance with which the matrix reacts that makes the print visible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4206"/>
                                        </p:tgtEl>
                                        <p:attrNameLst>
                                          <p:attrName>style.visibility</p:attrName>
                                        </p:attrNameLst>
                                      </p:cBhvr>
                                      <p:to>
                                        <p:strVal val="visible"/>
                                      </p:to>
                                    </p:set>
                                    <p:animEffect transition="in" filter="fade">
                                      <p:cBhvr>
                                        <p:cTn id="7" dur="1000"/>
                                        <p:tgtEl>
                                          <p:spTgt spid="264206"/>
                                        </p:tgtEl>
                                      </p:cBhvr>
                                    </p:animEffect>
                                  </p:childTnLst>
                                </p:cTn>
                              </p:par>
                              <p:par>
                                <p:cTn id="8" presetID="10" presetClass="entr" presetSubtype="0" fill="hold" nodeType="withEffect">
                                  <p:stCondLst>
                                    <p:cond delay="0"/>
                                  </p:stCondLst>
                                  <p:childTnLst>
                                    <p:set>
                                      <p:cBhvr>
                                        <p:cTn id="9" dur="1" fill="hold">
                                          <p:stCondLst>
                                            <p:cond delay="0"/>
                                          </p:stCondLst>
                                        </p:cTn>
                                        <p:tgtEl>
                                          <p:spTgt spid="136196"/>
                                        </p:tgtEl>
                                        <p:attrNameLst>
                                          <p:attrName>style.visibility</p:attrName>
                                        </p:attrNameLst>
                                      </p:cBhvr>
                                      <p:to>
                                        <p:strVal val="visible"/>
                                      </p:to>
                                    </p:set>
                                    <p:animEffect transition="in" filter="fade">
                                      <p:cBhvr>
                                        <p:cTn id="10" dur="1000"/>
                                        <p:tgtEl>
                                          <p:spTgt spid="13619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6197"/>
                                        </p:tgtEl>
                                        <p:attrNameLst>
                                          <p:attrName>style.visibility</p:attrName>
                                        </p:attrNameLst>
                                      </p:cBhvr>
                                      <p:to>
                                        <p:strVal val="visible"/>
                                      </p:to>
                                    </p:set>
                                    <p:animEffect transition="in" filter="fade">
                                      <p:cBhvr>
                                        <p:cTn id="13" dur="1000"/>
                                        <p:tgtEl>
                                          <p:spTgt spid="13619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60109"/>
                                        </p:tgtEl>
                                        <p:attrNameLst>
                                          <p:attrName>style.visibility</p:attrName>
                                        </p:attrNameLst>
                                      </p:cBhvr>
                                      <p:to>
                                        <p:strVal val="visible"/>
                                      </p:to>
                                    </p:set>
                                    <p:animEffect transition="in" filter="fade">
                                      <p:cBhvr>
                                        <p:cTn id="18" dur="1000"/>
                                        <p:tgtEl>
                                          <p:spTgt spid="260109"/>
                                        </p:tgtEl>
                                      </p:cBhvr>
                                    </p:animEffect>
                                  </p:childTnLst>
                                </p:cTn>
                              </p:par>
                              <p:par>
                                <p:cTn id="19" presetID="10" presetClass="entr" presetSubtype="0" fill="hold" nodeType="withEffect">
                                  <p:stCondLst>
                                    <p:cond delay="0"/>
                                  </p:stCondLst>
                                  <p:childTnLst>
                                    <p:set>
                                      <p:cBhvr>
                                        <p:cTn id="20" dur="1" fill="hold">
                                          <p:stCondLst>
                                            <p:cond delay="0"/>
                                          </p:stCondLst>
                                        </p:cTn>
                                        <p:tgtEl>
                                          <p:spTgt spid="136194"/>
                                        </p:tgtEl>
                                        <p:attrNameLst>
                                          <p:attrName>style.visibility</p:attrName>
                                        </p:attrNameLst>
                                      </p:cBhvr>
                                      <p:to>
                                        <p:strVal val="visible"/>
                                      </p:to>
                                    </p:set>
                                    <p:animEffect transition="in" filter="fade">
                                      <p:cBhvr>
                                        <p:cTn id="21" dur="1000"/>
                                        <p:tgtEl>
                                          <p:spTgt spid="13619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6195"/>
                                        </p:tgtEl>
                                        <p:attrNameLst>
                                          <p:attrName>style.visibility</p:attrName>
                                        </p:attrNameLst>
                                      </p:cBhvr>
                                      <p:to>
                                        <p:strVal val="visible"/>
                                      </p:to>
                                    </p:set>
                                    <p:animEffect transition="in" filter="fade">
                                      <p:cBhvr>
                                        <p:cTn id="24" dur="1000"/>
                                        <p:tgtEl>
                                          <p:spTgt spid="13619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6201"/>
                                        </p:tgtEl>
                                        <p:attrNameLst>
                                          <p:attrName>style.visibility</p:attrName>
                                        </p:attrNameLst>
                                      </p:cBhvr>
                                      <p:to>
                                        <p:strVal val="visible"/>
                                      </p:to>
                                    </p:set>
                                    <p:animEffect transition="in" filter="fade">
                                      <p:cBhvr>
                                        <p:cTn id="29" dur="1000"/>
                                        <p:tgtEl>
                                          <p:spTgt spid="13620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6202"/>
                                        </p:tgtEl>
                                        <p:attrNameLst>
                                          <p:attrName>style.visibility</p:attrName>
                                        </p:attrNameLst>
                                      </p:cBhvr>
                                      <p:to>
                                        <p:strVal val="visible"/>
                                      </p:to>
                                    </p:set>
                                    <p:animEffect transition="in" filter="fade">
                                      <p:cBhvr>
                                        <p:cTn id="32" dur="1000"/>
                                        <p:tgtEl>
                                          <p:spTgt spid="13620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6203"/>
                                        </p:tgtEl>
                                        <p:attrNameLst>
                                          <p:attrName>style.visibility</p:attrName>
                                        </p:attrNameLst>
                                      </p:cBhvr>
                                      <p:to>
                                        <p:strVal val="visible"/>
                                      </p:to>
                                    </p:set>
                                    <p:animEffect transition="in" filter="fade">
                                      <p:cBhvr>
                                        <p:cTn id="35" dur="1000"/>
                                        <p:tgtEl>
                                          <p:spTgt spid="136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p:bldP spid="136197" grpId="0"/>
      <p:bldP spid="264206" grpId="0"/>
      <p:bldP spid="260109" grpId="0"/>
      <p:bldP spid="136202" grpId="0"/>
      <p:bldP spid="136203"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1681</TotalTime>
  <Words>5470</Words>
  <Application>Microsoft Office PowerPoint</Application>
  <PresentationFormat>On-screen Show (4:3)</PresentationFormat>
  <Paragraphs>639</Paragraphs>
  <Slides>50</Slides>
  <Notes>28</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Paper</vt:lpstr>
      <vt:lpstr>Recent Trends in Fingerprint Evidence</vt:lpstr>
      <vt:lpstr>Agenda</vt:lpstr>
      <vt:lpstr>Fingerprints 101</vt:lpstr>
      <vt:lpstr>Biological Basis</vt:lpstr>
      <vt:lpstr>Known Fingerprints</vt:lpstr>
      <vt:lpstr>Latent Prints</vt:lpstr>
      <vt:lpstr>Comparison Process</vt:lpstr>
      <vt:lpstr>Comparison Process</vt:lpstr>
      <vt:lpstr>Slide 9</vt:lpstr>
      <vt:lpstr>Slide 10</vt:lpstr>
      <vt:lpstr>Individual Characteristic Information</vt:lpstr>
      <vt:lpstr>Slide 12</vt:lpstr>
      <vt:lpstr>Three Conclusions of Evaluation</vt:lpstr>
      <vt:lpstr>Verification &amp; Blind Verification</vt:lpstr>
      <vt:lpstr>Testifying to Verification</vt:lpstr>
      <vt:lpstr>Madrid Error</vt:lpstr>
      <vt:lpstr>Madrid Error</vt:lpstr>
      <vt:lpstr>Prints in Question</vt:lpstr>
      <vt:lpstr>OIG Conclusions</vt:lpstr>
      <vt:lpstr>Action Items</vt:lpstr>
      <vt:lpstr>Review previous cases</vt:lpstr>
      <vt:lpstr>SOP for Examining Friction Ridge Impressions</vt:lpstr>
      <vt:lpstr>SOP for Examining Friction Ridge Impressions</vt:lpstr>
      <vt:lpstr>Blind Verification Policy</vt:lpstr>
      <vt:lpstr>Blind Verification Policy</vt:lpstr>
      <vt:lpstr>NAS Report</vt:lpstr>
      <vt:lpstr>Strengthening Forensic Science in the United States: A Path Forward</vt:lpstr>
      <vt:lpstr>NAS Recommendations</vt:lpstr>
      <vt:lpstr>NAS Recommendations</vt:lpstr>
      <vt:lpstr>NAS Report Key Findings</vt:lpstr>
      <vt:lpstr>NIST Report</vt:lpstr>
      <vt:lpstr>Expert Working Group on Human Factors in Latent Print Analysis</vt:lpstr>
      <vt:lpstr>Working Group Members</vt:lpstr>
      <vt:lpstr>ACE-V</vt:lpstr>
      <vt:lpstr>Latent Print Examination and Human Factors: Improving the Practice through a Systems Approach</vt:lpstr>
      <vt:lpstr>Human Factors in Interpretation</vt:lpstr>
      <vt:lpstr>Research Needs</vt:lpstr>
      <vt:lpstr>Summary</vt:lpstr>
      <vt:lpstr>Hot Topics</vt:lpstr>
      <vt:lpstr>Error Rate</vt:lpstr>
      <vt:lpstr>Slide 41</vt:lpstr>
      <vt:lpstr>Validity Testing</vt:lpstr>
      <vt:lpstr>Accuracy &amp; Reliability of Forensic Latent Fingerprint Decisions</vt:lpstr>
      <vt:lpstr>Accuracy &amp; Reliability of Forensic Latent Fingerprint Decisions</vt:lpstr>
      <vt:lpstr>Absolute Certainty</vt:lpstr>
      <vt:lpstr>“To the exclusion of all others”</vt:lpstr>
      <vt:lpstr>Standard for Identification - SWGFAST</vt:lpstr>
      <vt:lpstr>Bias</vt:lpstr>
      <vt:lpstr>Ensuring Quality</vt:lpstr>
      <vt:lpstr>Questions?</vt:lpstr>
    </vt:vector>
  </TitlesOfParts>
  <Company>fbi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mrgische</dc:creator>
  <cp:lastModifiedBy>Leigh Tomlin</cp:lastModifiedBy>
  <cp:revision>210</cp:revision>
  <dcterms:created xsi:type="dcterms:W3CDTF">2010-07-27T15:03:17Z</dcterms:created>
  <dcterms:modified xsi:type="dcterms:W3CDTF">2012-06-07T13:45:25Z</dcterms:modified>
</cp:coreProperties>
</file>