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7"/>
  </p:notesMasterIdLst>
  <p:handoutMasterIdLst>
    <p:handoutMasterId r:id="rId68"/>
  </p:handoutMasterIdLst>
  <p:sldIdLst>
    <p:sldId id="256" r:id="rId2"/>
    <p:sldId id="257" r:id="rId3"/>
    <p:sldId id="285" r:id="rId4"/>
    <p:sldId id="260" r:id="rId5"/>
    <p:sldId id="335" r:id="rId6"/>
    <p:sldId id="328" r:id="rId7"/>
    <p:sldId id="261" r:id="rId8"/>
    <p:sldId id="263" r:id="rId9"/>
    <p:sldId id="336" r:id="rId10"/>
    <p:sldId id="337" r:id="rId11"/>
    <p:sldId id="286" r:id="rId12"/>
    <p:sldId id="259" r:id="rId13"/>
    <p:sldId id="265" r:id="rId14"/>
    <p:sldId id="270" r:id="rId15"/>
    <p:sldId id="287" r:id="rId16"/>
    <p:sldId id="288" r:id="rId17"/>
    <p:sldId id="289" r:id="rId18"/>
    <p:sldId id="290" r:id="rId19"/>
    <p:sldId id="291" r:id="rId20"/>
    <p:sldId id="275" r:id="rId21"/>
    <p:sldId id="276" r:id="rId22"/>
    <p:sldId id="277" r:id="rId23"/>
    <p:sldId id="278" r:id="rId24"/>
    <p:sldId id="279" r:id="rId25"/>
    <p:sldId id="280" r:id="rId26"/>
    <p:sldId id="281" r:id="rId27"/>
    <p:sldId id="301" r:id="rId28"/>
    <p:sldId id="284" r:id="rId29"/>
    <p:sldId id="283" r:id="rId30"/>
    <p:sldId id="293" r:id="rId31"/>
    <p:sldId id="318" r:id="rId32"/>
    <p:sldId id="294" r:id="rId33"/>
    <p:sldId id="302" r:id="rId34"/>
    <p:sldId id="292" r:id="rId35"/>
    <p:sldId id="295" r:id="rId36"/>
    <p:sldId id="296" r:id="rId37"/>
    <p:sldId id="297" r:id="rId38"/>
    <p:sldId id="299" r:id="rId39"/>
    <p:sldId id="298" r:id="rId40"/>
    <p:sldId id="303" r:id="rId41"/>
    <p:sldId id="304" r:id="rId42"/>
    <p:sldId id="300" r:id="rId43"/>
    <p:sldId id="307" r:id="rId44"/>
    <p:sldId id="329" r:id="rId45"/>
    <p:sldId id="330" r:id="rId46"/>
    <p:sldId id="308" r:id="rId47"/>
    <p:sldId id="331" r:id="rId48"/>
    <p:sldId id="305" r:id="rId49"/>
    <p:sldId id="306" r:id="rId50"/>
    <p:sldId id="310" r:id="rId51"/>
    <p:sldId id="311" r:id="rId52"/>
    <p:sldId id="312" r:id="rId53"/>
    <p:sldId id="313" r:id="rId54"/>
    <p:sldId id="309" r:id="rId55"/>
    <p:sldId id="314" r:id="rId56"/>
    <p:sldId id="316" r:id="rId57"/>
    <p:sldId id="315" r:id="rId58"/>
    <p:sldId id="332" r:id="rId59"/>
    <p:sldId id="333" r:id="rId60"/>
    <p:sldId id="334" r:id="rId61"/>
    <p:sldId id="317" r:id="rId62"/>
    <p:sldId id="325" r:id="rId63"/>
    <p:sldId id="326" r:id="rId64"/>
    <p:sldId id="327" r:id="rId65"/>
    <p:sldId id="321"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B1B"/>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89" d="100"/>
          <a:sy n="89" d="100"/>
        </p:scale>
        <p:origin x="-125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13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F168FBD-54CC-40D9-A35C-FE1CC6D2A29F}" type="slidenum">
              <a:rPr lang="en-US"/>
              <a:pPr>
                <a:defRPr/>
              </a:pPr>
              <a:t>‹#›</a:t>
            </a:fld>
            <a:endParaRPr lang="en-US"/>
          </a:p>
        </p:txBody>
      </p:sp>
    </p:spTree>
    <p:extLst>
      <p:ext uri="{BB962C8B-B14F-4D97-AF65-F5344CB8AC3E}">
        <p14:creationId xmlns:p14="http://schemas.microsoft.com/office/powerpoint/2010/main" val="3183724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DFF4FB0-BA08-463C-9DAD-DA553102B449}" type="datetimeFigureOut">
              <a:rPr lang="en-US"/>
              <a:pPr>
                <a:defRPr/>
              </a:pPr>
              <a:t>2/26/2016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79689A5-2D2A-467B-9CA6-576EFA28FBC0}" type="slidenum">
              <a:rPr lang="en-US"/>
              <a:pPr>
                <a:defRPr/>
              </a:pPr>
              <a:t>‹#›</a:t>
            </a:fld>
            <a:endParaRPr lang="en-US"/>
          </a:p>
        </p:txBody>
      </p:sp>
    </p:spTree>
    <p:extLst>
      <p:ext uri="{BB962C8B-B14F-4D97-AF65-F5344CB8AC3E}">
        <p14:creationId xmlns:p14="http://schemas.microsoft.com/office/powerpoint/2010/main" val="32864885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1DE552-823C-4C61-B226-44943DCE65B2}" type="slidenum">
              <a:rPr lang="en-US" altLang="en-US"/>
              <a:pPr eaLnBrk="1" hangingPunct="1"/>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F5A8E1-E4DD-41C7-81EF-588129CDF1C2}" type="slidenum">
              <a:rPr lang="en-US" altLang="en-US"/>
              <a:pPr eaLnBrk="1" hangingPunct="1"/>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baseline="0">
                <a:solidFill>
                  <a:schemeClr val="tx2">
                    <a:lumMod val="20000"/>
                    <a:lumOff val="8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46FDAA6-7E69-4000-A6E0-F8D538A0DD55}" type="datetimeFigureOut">
              <a:rPr lang="en-US"/>
              <a:pPr>
                <a:defRPr/>
              </a:pPr>
              <a:t>2/26/2016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F3811A-5DB1-4C64-B593-B4DB774840CB}" type="slidenum">
              <a:rPr lang="en-US"/>
              <a:pPr>
                <a:defRPr/>
              </a:pPr>
              <a:t>‹#›</a:t>
            </a:fld>
            <a:endParaRPr lang="en-US"/>
          </a:p>
        </p:txBody>
      </p:sp>
    </p:spTree>
    <p:extLst>
      <p:ext uri="{BB962C8B-B14F-4D97-AF65-F5344CB8AC3E}">
        <p14:creationId xmlns:p14="http://schemas.microsoft.com/office/powerpoint/2010/main" val="100734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1222BA-2544-4EFD-AD70-F2DD9940094F}" type="datetimeFigureOut">
              <a:rPr lang="en-US"/>
              <a:pPr>
                <a:defRPr/>
              </a:pPr>
              <a:t>2/26/2016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D3FC66-89B1-4981-AA12-7250C781767C}" type="slidenum">
              <a:rPr lang="en-US"/>
              <a:pPr>
                <a:defRPr/>
              </a:pPr>
              <a:t>‹#›</a:t>
            </a:fld>
            <a:endParaRPr lang="en-US"/>
          </a:p>
        </p:txBody>
      </p:sp>
    </p:spTree>
    <p:extLst>
      <p:ext uri="{BB962C8B-B14F-4D97-AF65-F5344CB8AC3E}">
        <p14:creationId xmlns:p14="http://schemas.microsoft.com/office/powerpoint/2010/main" val="2255892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74A453-5326-41F2-862A-923D8950E6C5}" type="datetimeFigureOut">
              <a:rPr lang="en-US"/>
              <a:pPr>
                <a:defRPr/>
              </a:pPr>
              <a:t>2/26/2016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8AA74D-14E2-4622-BE85-5B5919C08B9C}" type="slidenum">
              <a:rPr lang="en-US"/>
              <a:pPr>
                <a:defRPr/>
              </a:pPr>
              <a:t>‹#›</a:t>
            </a:fld>
            <a:endParaRPr lang="en-US"/>
          </a:p>
        </p:txBody>
      </p:sp>
    </p:spTree>
    <p:extLst>
      <p:ext uri="{BB962C8B-B14F-4D97-AF65-F5344CB8AC3E}">
        <p14:creationId xmlns:p14="http://schemas.microsoft.com/office/powerpoint/2010/main" val="190791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1">
                    <a:lumMod val="40000"/>
                    <a:lumOff val="6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0339851-835F-434A-983A-410A2A6D0766}" type="datetimeFigureOut">
              <a:rPr lang="en-US"/>
              <a:pPr>
                <a:defRPr/>
              </a:pPr>
              <a:t>2/26/2016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730E71-1C4F-4807-8468-D7E3A0DEA81A}" type="slidenum">
              <a:rPr lang="en-US"/>
              <a:pPr>
                <a:defRPr/>
              </a:pPr>
              <a:t>‹#›</a:t>
            </a:fld>
            <a:endParaRPr lang="en-US"/>
          </a:p>
        </p:txBody>
      </p:sp>
    </p:spTree>
    <p:extLst>
      <p:ext uri="{BB962C8B-B14F-4D97-AF65-F5344CB8AC3E}">
        <p14:creationId xmlns:p14="http://schemas.microsoft.com/office/powerpoint/2010/main" val="418010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0E55D8-0160-41CE-8533-7C61C971A427}" type="datetimeFigureOut">
              <a:rPr lang="en-US"/>
              <a:pPr>
                <a:defRPr/>
              </a:pPr>
              <a:t>2/26/2016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4C8583-A33E-4815-9E1A-76ED4D4FDD4D}" type="slidenum">
              <a:rPr lang="en-US"/>
              <a:pPr>
                <a:defRPr/>
              </a:pPr>
              <a:t>‹#›</a:t>
            </a:fld>
            <a:endParaRPr lang="en-US"/>
          </a:p>
        </p:txBody>
      </p:sp>
    </p:spTree>
    <p:extLst>
      <p:ext uri="{BB962C8B-B14F-4D97-AF65-F5344CB8AC3E}">
        <p14:creationId xmlns:p14="http://schemas.microsoft.com/office/powerpoint/2010/main" val="208565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79742E-8F86-4790-855C-2C4DC95849D2}" type="datetimeFigureOut">
              <a:rPr lang="en-US"/>
              <a:pPr>
                <a:defRPr/>
              </a:pPr>
              <a:t>2/26/2016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4DD325-2A6E-4CDE-84BD-6FA442FC59CC}" type="slidenum">
              <a:rPr lang="en-US"/>
              <a:pPr>
                <a:defRPr/>
              </a:pPr>
              <a:t>‹#›</a:t>
            </a:fld>
            <a:endParaRPr lang="en-US"/>
          </a:p>
        </p:txBody>
      </p:sp>
    </p:spTree>
    <p:extLst>
      <p:ext uri="{BB962C8B-B14F-4D97-AF65-F5344CB8AC3E}">
        <p14:creationId xmlns:p14="http://schemas.microsoft.com/office/powerpoint/2010/main" val="54235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C6531B-2F24-49C5-8944-88CCED3A869C}" type="datetimeFigureOut">
              <a:rPr lang="en-US"/>
              <a:pPr>
                <a:defRPr/>
              </a:pPr>
              <a:t>2/26/2016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62A625-6447-43FD-8EC8-F4D83E864139}" type="slidenum">
              <a:rPr lang="en-US"/>
              <a:pPr>
                <a:defRPr/>
              </a:pPr>
              <a:t>‹#›</a:t>
            </a:fld>
            <a:endParaRPr lang="en-US"/>
          </a:p>
        </p:txBody>
      </p:sp>
    </p:spTree>
    <p:extLst>
      <p:ext uri="{BB962C8B-B14F-4D97-AF65-F5344CB8AC3E}">
        <p14:creationId xmlns:p14="http://schemas.microsoft.com/office/powerpoint/2010/main" val="192511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79A849-5897-4D64-ABBC-A1A1AD29B548}" type="datetimeFigureOut">
              <a:rPr lang="en-US"/>
              <a:pPr>
                <a:defRPr/>
              </a:pPr>
              <a:t>2/26/2016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9CAEA1-DD73-4C52-A3B4-E248195F7869}" type="slidenum">
              <a:rPr lang="en-US"/>
              <a:pPr>
                <a:defRPr/>
              </a:pPr>
              <a:t>‹#›</a:t>
            </a:fld>
            <a:endParaRPr lang="en-US"/>
          </a:p>
        </p:txBody>
      </p:sp>
    </p:spTree>
    <p:extLst>
      <p:ext uri="{BB962C8B-B14F-4D97-AF65-F5344CB8AC3E}">
        <p14:creationId xmlns:p14="http://schemas.microsoft.com/office/powerpoint/2010/main" val="429045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2DF2EA-1324-4D4E-8D1E-5F811C7FEB3F}" type="datetimeFigureOut">
              <a:rPr lang="en-US"/>
              <a:pPr>
                <a:defRPr/>
              </a:pPr>
              <a:t>2/26/2016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148A97-A109-4DBC-A9CA-72B39FF87381}" type="slidenum">
              <a:rPr lang="en-US"/>
              <a:pPr>
                <a:defRPr/>
              </a:pPr>
              <a:t>‹#›</a:t>
            </a:fld>
            <a:endParaRPr lang="en-US"/>
          </a:p>
        </p:txBody>
      </p:sp>
    </p:spTree>
    <p:extLst>
      <p:ext uri="{BB962C8B-B14F-4D97-AF65-F5344CB8AC3E}">
        <p14:creationId xmlns:p14="http://schemas.microsoft.com/office/powerpoint/2010/main" val="339484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787345-00D9-4D56-8AD4-6EEC913A0BC1}" type="datetimeFigureOut">
              <a:rPr lang="en-US"/>
              <a:pPr>
                <a:defRPr/>
              </a:pPr>
              <a:t>2/26/2016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2FB899-A43A-4811-92AC-5C3DA65B775E}" type="slidenum">
              <a:rPr lang="en-US"/>
              <a:pPr>
                <a:defRPr/>
              </a:pPr>
              <a:t>‹#›</a:t>
            </a:fld>
            <a:endParaRPr lang="en-US"/>
          </a:p>
        </p:txBody>
      </p:sp>
    </p:spTree>
    <p:extLst>
      <p:ext uri="{BB962C8B-B14F-4D97-AF65-F5344CB8AC3E}">
        <p14:creationId xmlns:p14="http://schemas.microsoft.com/office/powerpoint/2010/main" val="2878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76AE73-A13B-4C6A-A134-4DE503FCB617}" type="datetimeFigureOut">
              <a:rPr lang="en-US"/>
              <a:pPr>
                <a:defRPr/>
              </a:pPr>
              <a:t>2/26/2016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6C7140-384E-4FB0-B71B-B372FCF1F9C0}" type="slidenum">
              <a:rPr lang="en-US"/>
              <a:pPr>
                <a:defRPr/>
              </a:pPr>
              <a:t>‹#›</a:t>
            </a:fld>
            <a:endParaRPr lang="en-US"/>
          </a:p>
        </p:txBody>
      </p:sp>
    </p:spTree>
    <p:extLst>
      <p:ext uri="{BB962C8B-B14F-4D97-AF65-F5344CB8AC3E}">
        <p14:creationId xmlns:p14="http://schemas.microsoft.com/office/powerpoint/2010/main" val="331471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90979"/>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A147B1A-0DAC-43C2-AAB4-8A8AC91C4A0C}" type="datetimeFigureOut">
              <a:rPr lang="en-US"/>
              <a:pPr>
                <a:defRPr/>
              </a:pPr>
              <a:t>2/26/2016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7DAB742-589E-4C47-AFF2-5131E3D819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rgbClr val="C6D9F1"/>
          </a:solidFill>
          <a:latin typeface="+mj-lt"/>
          <a:ea typeface="+mj-ea"/>
          <a:cs typeface="+mj-cs"/>
        </a:defRPr>
      </a:lvl1pPr>
      <a:lvl2pPr algn="ctr" rtl="0" eaLnBrk="0" fontAlgn="base" hangingPunct="0">
        <a:spcBef>
          <a:spcPct val="0"/>
        </a:spcBef>
        <a:spcAft>
          <a:spcPct val="0"/>
        </a:spcAft>
        <a:defRPr sz="4400">
          <a:solidFill>
            <a:srgbClr val="C6D9F1"/>
          </a:solidFill>
          <a:latin typeface="Calibri" pitchFamily="34" charset="0"/>
        </a:defRPr>
      </a:lvl2pPr>
      <a:lvl3pPr algn="ctr" rtl="0" eaLnBrk="0" fontAlgn="base" hangingPunct="0">
        <a:spcBef>
          <a:spcPct val="0"/>
        </a:spcBef>
        <a:spcAft>
          <a:spcPct val="0"/>
        </a:spcAft>
        <a:defRPr sz="4400">
          <a:solidFill>
            <a:srgbClr val="C6D9F1"/>
          </a:solidFill>
          <a:latin typeface="Calibri" pitchFamily="34" charset="0"/>
        </a:defRPr>
      </a:lvl3pPr>
      <a:lvl4pPr algn="ctr" rtl="0" eaLnBrk="0" fontAlgn="base" hangingPunct="0">
        <a:spcBef>
          <a:spcPct val="0"/>
        </a:spcBef>
        <a:spcAft>
          <a:spcPct val="0"/>
        </a:spcAft>
        <a:defRPr sz="4400">
          <a:solidFill>
            <a:srgbClr val="C6D9F1"/>
          </a:solidFill>
          <a:latin typeface="Calibri" pitchFamily="34" charset="0"/>
        </a:defRPr>
      </a:lvl4pPr>
      <a:lvl5pPr algn="ctr" rtl="0" eaLnBrk="0" fontAlgn="base" hangingPunct="0">
        <a:spcBef>
          <a:spcPct val="0"/>
        </a:spcBef>
        <a:spcAft>
          <a:spcPct val="0"/>
        </a:spcAft>
        <a:defRPr sz="4400">
          <a:solidFill>
            <a:srgbClr val="C6D9F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7F7F7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7F7F7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7F7F7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7F7F7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1.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image" Target="../media/image1.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1.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1.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1.emf"/></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1.emf"/></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1.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e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1.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1.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1.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1.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51.vml"/><Relationship Id="rId4" Type="http://schemas.openxmlformats.org/officeDocument/2006/relationships/image" Target="../media/image1.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52.v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rtlCol="0">
            <a:normAutofit/>
          </a:bodyPr>
          <a:lstStyle/>
          <a:p>
            <a:pPr eaLnBrk="1" fontAlgn="auto" hangingPunct="1">
              <a:spcAft>
                <a:spcPts val="0"/>
              </a:spcAft>
              <a:defRPr/>
            </a:pPr>
            <a:r>
              <a:rPr lang="en-US" dirty="0" smtClean="0">
                <a:solidFill>
                  <a:schemeClr val="accent1">
                    <a:lumMod val="40000"/>
                    <a:lumOff val="60000"/>
                  </a:schemeClr>
                </a:solidFill>
              </a:rPr>
              <a:t>Evidence Preservation and Storage</a:t>
            </a:r>
          </a:p>
        </p:txBody>
      </p:sp>
      <p:sp>
        <p:nvSpPr>
          <p:cNvPr id="3" name="Subtitle 2"/>
          <p:cNvSpPr>
            <a:spLocks noGrp="1"/>
          </p:cNvSpPr>
          <p:nvPr>
            <p:ph type="subTitle" idx="1"/>
          </p:nvPr>
        </p:nvSpPr>
        <p:spPr>
          <a:xfrm>
            <a:off x="1219200" y="4114800"/>
            <a:ext cx="6629400" cy="1371600"/>
          </a:xfrm>
        </p:spPr>
        <p:txBody>
          <a:bodyPr rtlCol="0">
            <a:normAutofit fontScale="47500" lnSpcReduction="20000"/>
          </a:bodyPr>
          <a:lstStyle/>
          <a:p>
            <a:pPr>
              <a:defRPr/>
            </a:pPr>
            <a:r>
              <a:rPr lang="en-US" sz="5000" dirty="0" smtClean="0">
                <a:solidFill>
                  <a:schemeClr val="bg1">
                    <a:lumMod val="75000"/>
                  </a:schemeClr>
                </a:solidFill>
              </a:rPr>
              <a:t>D. Jody Koehler, M.S.</a:t>
            </a:r>
          </a:p>
          <a:p>
            <a:pPr>
              <a:defRPr/>
            </a:pPr>
            <a:r>
              <a:rPr lang="en-US" sz="3800" dirty="0" smtClean="0">
                <a:solidFill>
                  <a:schemeClr val="bg1">
                    <a:lumMod val="75000"/>
                  </a:schemeClr>
                </a:solidFill>
              </a:rPr>
              <a:t>DNA Section Manager</a:t>
            </a:r>
            <a:endParaRPr lang="en-US" sz="4200" dirty="0" smtClean="0">
              <a:solidFill>
                <a:schemeClr val="bg1">
                  <a:lumMod val="75000"/>
                </a:schemeClr>
              </a:solidFill>
            </a:endParaRPr>
          </a:p>
          <a:p>
            <a:pPr eaLnBrk="1" fontAlgn="auto" hangingPunct="1">
              <a:spcAft>
                <a:spcPts val="0"/>
              </a:spcAft>
              <a:buFont typeface="Arial" pitchFamily="34" charset="0"/>
              <a:buNone/>
              <a:defRPr/>
            </a:pPr>
            <a:r>
              <a:rPr lang="en-US" sz="4200" dirty="0" smtClean="0">
                <a:solidFill>
                  <a:schemeClr val="bg1">
                    <a:lumMod val="75000"/>
                  </a:schemeClr>
                </a:solidFill>
              </a:rPr>
              <a:t>Texas Department of Public Safety </a:t>
            </a:r>
          </a:p>
          <a:p>
            <a:pPr eaLnBrk="1" fontAlgn="auto" hangingPunct="1">
              <a:spcAft>
                <a:spcPts val="0"/>
              </a:spcAft>
              <a:buFont typeface="Arial" pitchFamily="34" charset="0"/>
              <a:buNone/>
              <a:defRPr/>
            </a:pPr>
            <a:r>
              <a:rPr lang="en-US" sz="4200" dirty="0" smtClean="0">
                <a:solidFill>
                  <a:schemeClr val="bg1">
                    <a:lumMod val="75000"/>
                  </a:schemeClr>
                </a:solidFill>
              </a:rPr>
              <a:t>Crime Laboratory Service Austin</a:t>
            </a:r>
          </a:p>
          <a:p>
            <a:pPr eaLnBrk="1" fontAlgn="auto" hangingPunct="1">
              <a:spcAft>
                <a:spcPts val="0"/>
              </a:spcAft>
              <a:buFont typeface="Arial" pitchFamily="34" charset="0"/>
              <a:buNone/>
              <a:defRPr/>
            </a:pPr>
            <a:endParaRPr lang="en-US" dirty="0" smtClean="0">
              <a:solidFill>
                <a:schemeClr val="bg1">
                  <a:lumMod val="75000"/>
                </a:schemeClr>
              </a:solidFill>
            </a:endParaRPr>
          </a:p>
        </p:txBody>
      </p:sp>
      <p:graphicFrame>
        <p:nvGraphicFramePr>
          <p:cNvPr id="2052" name="Object 6"/>
          <p:cNvGraphicFramePr>
            <a:graphicFrameLocks noChangeAspect="1"/>
          </p:cNvGraphicFramePr>
          <p:nvPr/>
        </p:nvGraphicFramePr>
        <p:xfrm>
          <a:off x="2667000" y="0"/>
          <a:ext cx="3810000" cy="2757488"/>
        </p:xfrm>
        <a:graphic>
          <a:graphicData uri="http://schemas.openxmlformats.org/presentationml/2006/ole">
            <mc:AlternateContent xmlns:mc="http://schemas.openxmlformats.org/markup-compatibility/2006">
              <mc:Choice xmlns:v="urn:schemas-microsoft-com:vml" Requires="v">
                <p:oleObj spid="_x0000_s2058" name="Slide" r:id="rId4" imgW="4549874" imgH="3394541" progId="PowerPoint.Slide.8">
                  <p:embed/>
                </p:oleObj>
              </mc:Choice>
              <mc:Fallback>
                <p:oleObj name="Slide" r:id="rId4" imgW="4549874" imgH="3394541" progId="PowerPoint.Slide.8">
                  <p:embed/>
                  <p:pic>
                    <p:nvPicPr>
                      <p:cNvPr id="0" name="Object 6"/>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667000" y="0"/>
                        <a:ext cx="3810000" cy="275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2800" dirty="0" smtClean="0"/>
              <a:t>Code of Criminal Procedure</a:t>
            </a:r>
            <a:br>
              <a:rPr lang="en-US" sz="2800" dirty="0" smtClean="0"/>
            </a:br>
            <a:r>
              <a:rPr lang="en-US" sz="2800" dirty="0" smtClean="0"/>
              <a:t>Art. 2.21. Duty of Clerks</a:t>
            </a:r>
          </a:p>
        </p:txBody>
      </p:sp>
      <p:sp>
        <p:nvSpPr>
          <p:cNvPr id="3" name="Content Placeholder 2"/>
          <p:cNvSpPr>
            <a:spLocks noGrp="1"/>
          </p:cNvSpPr>
          <p:nvPr>
            <p:ph idx="1"/>
          </p:nvPr>
        </p:nvSpPr>
        <p:spPr>
          <a:xfrm>
            <a:off x="228600" y="1371600"/>
            <a:ext cx="8686800" cy="5105400"/>
          </a:xfrm>
        </p:spPr>
        <p:txBody>
          <a:bodyPr rtlCol="0">
            <a:normAutofit fontScale="92500" lnSpcReduction="20000"/>
          </a:bodyPr>
          <a:lstStyle/>
          <a:p>
            <a:pPr marL="514350" indent="-514350" eaLnBrk="1" fontAlgn="auto" hangingPunct="1">
              <a:spcAft>
                <a:spcPts val="0"/>
              </a:spcAft>
              <a:buFont typeface="+mj-lt"/>
              <a:buAutoNum type="alphaLcParenR" startAt="5"/>
              <a:defRPr/>
            </a:pPr>
            <a:r>
              <a:rPr lang="en-US" sz="2800" u="sng" dirty="0" smtClean="0">
                <a:solidFill>
                  <a:schemeClr val="accent6">
                    <a:lumMod val="60000"/>
                    <a:lumOff val="40000"/>
                  </a:schemeClr>
                </a:solidFill>
              </a:rPr>
              <a:t>An </a:t>
            </a:r>
            <a:r>
              <a:rPr lang="en-US" sz="2800" u="sng" dirty="0">
                <a:solidFill>
                  <a:schemeClr val="accent6">
                    <a:lumMod val="60000"/>
                    <a:lumOff val="40000"/>
                  </a:schemeClr>
                </a:solidFill>
              </a:rPr>
              <a:t>eligible exhibit may be disposed of as provided by this article</a:t>
            </a:r>
            <a:r>
              <a:rPr lang="en-US" sz="2800" u="sng" dirty="0" smtClean="0">
                <a:solidFill>
                  <a:schemeClr val="accent6">
                    <a:lumMod val="60000"/>
                    <a:lumOff val="40000"/>
                  </a:schemeClr>
                </a:solidFill>
              </a:rPr>
              <a:t>:</a:t>
            </a:r>
          </a:p>
          <a:p>
            <a:pPr marL="914400" lvl="1" indent="-514350" eaLnBrk="1" fontAlgn="auto" hangingPunct="1">
              <a:spcAft>
                <a:spcPts val="0"/>
              </a:spcAft>
              <a:buFont typeface="+mj-lt"/>
              <a:buAutoNum type="arabicPeriod"/>
              <a:defRPr/>
            </a:pPr>
            <a:r>
              <a:rPr lang="en-US" u="sng" dirty="0" smtClean="0">
                <a:solidFill>
                  <a:schemeClr val="accent6">
                    <a:lumMod val="60000"/>
                    <a:lumOff val="40000"/>
                  </a:schemeClr>
                </a:solidFill>
              </a:rPr>
              <a:t>on </a:t>
            </a:r>
            <a:r>
              <a:rPr lang="en-US" u="sng" dirty="0">
                <a:solidFill>
                  <a:schemeClr val="accent6">
                    <a:lumMod val="60000"/>
                    <a:lumOff val="40000"/>
                  </a:schemeClr>
                </a:solidFill>
              </a:rPr>
              <a:t>or after the </a:t>
            </a:r>
            <a:r>
              <a:rPr lang="en-US" u="sng" dirty="0" smtClean="0">
                <a:solidFill>
                  <a:schemeClr val="accent6">
                    <a:lumMod val="60000"/>
                    <a:lumOff val="40000"/>
                  </a:schemeClr>
                </a:solidFill>
              </a:rPr>
              <a:t>1st </a:t>
            </a:r>
            <a:r>
              <a:rPr lang="en-US" u="sng" dirty="0">
                <a:solidFill>
                  <a:schemeClr val="accent6">
                    <a:lumMod val="60000"/>
                    <a:lumOff val="40000"/>
                  </a:schemeClr>
                </a:solidFill>
              </a:rPr>
              <a:t>anniversary of the date on which a conviction becomes final in the case, if the case is a misdemeanor or a felony for which the sentence imposed by the court is </a:t>
            </a:r>
            <a:r>
              <a:rPr lang="en-US" u="sng" dirty="0" smtClean="0">
                <a:solidFill>
                  <a:schemeClr val="accent6">
                    <a:lumMod val="60000"/>
                    <a:lumOff val="40000"/>
                  </a:schemeClr>
                </a:solidFill>
              </a:rPr>
              <a:t>5 </a:t>
            </a:r>
            <a:r>
              <a:rPr lang="en-US" u="sng" dirty="0">
                <a:solidFill>
                  <a:schemeClr val="accent6">
                    <a:lumMod val="60000"/>
                    <a:lumOff val="40000"/>
                  </a:schemeClr>
                </a:solidFill>
              </a:rPr>
              <a:t>years or </a:t>
            </a:r>
            <a:r>
              <a:rPr lang="en-US" u="sng" dirty="0" smtClean="0">
                <a:solidFill>
                  <a:schemeClr val="accent6">
                    <a:lumMod val="60000"/>
                    <a:lumOff val="40000"/>
                  </a:schemeClr>
                </a:solidFill>
              </a:rPr>
              <a:t>less;</a:t>
            </a:r>
          </a:p>
          <a:p>
            <a:pPr marL="914400" lvl="1" indent="-514350" eaLnBrk="1" fontAlgn="auto" hangingPunct="1">
              <a:spcAft>
                <a:spcPts val="0"/>
              </a:spcAft>
              <a:buFont typeface="+mj-lt"/>
              <a:buAutoNum type="arabicPeriod"/>
              <a:defRPr/>
            </a:pPr>
            <a:r>
              <a:rPr lang="en-US" u="sng" dirty="0" smtClean="0">
                <a:solidFill>
                  <a:schemeClr val="accent6">
                    <a:lumMod val="60000"/>
                    <a:lumOff val="40000"/>
                  </a:schemeClr>
                </a:solidFill>
              </a:rPr>
              <a:t>on </a:t>
            </a:r>
            <a:r>
              <a:rPr lang="en-US" u="sng" dirty="0">
                <a:solidFill>
                  <a:schemeClr val="accent6">
                    <a:lumMod val="60000"/>
                    <a:lumOff val="40000"/>
                  </a:schemeClr>
                </a:solidFill>
              </a:rPr>
              <a:t>or after the </a:t>
            </a:r>
            <a:r>
              <a:rPr lang="en-US" u="sng" dirty="0" smtClean="0">
                <a:solidFill>
                  <a:schemeClr val="accent6">
                    <a:lumMod val="60000"/>
                    <a:lumOff val="40000"/>
                  </a:schemeClr>
                </a:solidFill>
              </a:rPr>
              <a:t>2nd </a:t>
            </a:r>
            <a:r>
              <a:rPr lang="en-US" u="sng" dirty="0">
                <a:solidFill>
                  <a:schemeClr val="accent6">
                    <a:lumMod val="60000"/>
                    <a:lumOff val="40000"/>
                  </a:schemeClr>
                </a:solidFill>
              </a:rPr>
              <a:t>anniversary of the date on which a conviction becomes final in the case, if the case is a non-capital felony for which the sentence imposed by the court is greater than </a:t>
            </a:r>
            <a:r>
              <a:rPr lang="en-US" u="sng" dirty="0" smtClean="0">
                <a:solidFill>
                  <a:schemeClr val="accent6">
                    <a:lumMod val="60000"/>
                    <a:lumOff val="40000"/>
                  </a:schemeClr>
                </a:solidFill>
              </a:rPr>
              <a:t>5 years;</a:t>
            </a:r>
          </a:p>
          <a:p>
            <a:pPr marL="914400" lvl="1" indent="-514350" eaLnBrk="1" fontAlgn="auto" hangingPunct="1">
              <a:spcAft>
                <a:spcPts val="0"/>
              </a:spcAft>
              <a:buFont typeface="+mj-lt"/>
              <a:buAutoNum type="arabicPeriod"/>
              <a:defRPr/>
            </a:pPr>
            <a:r>
              <a:rPr lang="en-US" u="sng" dirty="0" smtClean="0">
                <a:solidFill>
                  <a:schemeClr val="accent6">
                    <a:lumMod val="60000"/>
                    <a:lumOff val="40000"/>
                  </a:schemeClr>
                </a:solidFill>
              </a:rPr>
              <a:t>on </a:t>
            </a:r>
            <a:r>
              <a:rPr lang="en-US" u="sng" dirty="0">
                <a:solidFill>
                  <a:schemeClr val="accent6">
                    <a:lumMod val="60000"/>
                    <a:lumOff val="40000"/>
                  </a:schemeClr>
                </a:solidFill>
              </a:rPr>
              <a:t>or after the </a:t>
            </a:r>
            <a:r>
              <a:rPr lang="en-US" u="sng" dirty="0" smtClean="0">
                <a:solidFill>
                  <a:schemeClr val="accent6">
                    <a:lumMod val="60000"/>
                    <a:lumOff val="40000"/>
                  </a:schemeClr>
                </a:solidFill>
              </a:rPr>
              <a:t>1st </a:t>
            </a:r>
            <a:r>
              <a:rPr lang="en-US" u="sng" dirty="0">
                <a:solidFill>
                  <a:schemeClr val="accent6">
                    <a:lumMod val="60000"/>
                    <a:lumOff val="40000"/>
                  </a:schemeClr>
                </a:solidFill>
              </a:rPr>
              <a:t>anniversary of the date of the acquittal of a defendant; </a:t>
            </a:r>
            <a:r>
              <a:rPr lang="en-US" b="1" u="sng" dirty="0" smtClean="0">
                <a:solidFill>
                  <a:schemeClr val="accent6">
                    <a:lumMod val="60000"/>
                    <a:lumOff val="40000"/>
                  </a:schemeClr>
                </a:solidFill>
              </a:rPr>
              <a:t>or</a:t>
            </a:r>
          </a:p>
          <a:p>
            <a:pPr marL="914400" lvl="1" indent="-514350" eaLnBrk="1" fontAlgn="auto" hangingPunct="1">
              <a:spcAft>
                <a:spcPts val="0"/>
              </a:spcAft>
              <a:buFont typeface="+mj-lt"/>
              <a:buAutoNum type="arabicPeriod"/>
              <a:defRPr/>
            </a:pPr>
            <a:r>
              <a:rPr lang="en-US" u="sng" dirty="0" smtClean="0">
                <a:solidFill>
                  <a:schemeClr val="accent6">
                    <a:lumMod val="60000"/>
                    <a:lumOff val="40000"/>
                  </a:schemeClr>
                </a:solidFill>
              </a:rPr>
              <a:t>on </a:t>
            </a:r>
            <a:r>
              <a:rPr lang="en-US" u="sng" dirty="0">
                <a:solidFill>
                  <a:schemeClr val="accent6">
                    <a:lumMod val="60000"/>
                    <a:lumOff val="40000"/>
                  </a:schemeClr>
                </a:solidFill>
              </a:rPr>
              <a:t>or after the </a:t>
            </a:r>
            <a:r>
              <a:rPr lang="en-US" u="sng" dirty="0" smtClean="0">
                <a:solidFill>
                  <a:schemeClr val="accent6">
                    <a:lumMod val="60000"/>
                    <a:lumOff val="40000"/>
                  </a:schemeClr>
                </a:solidFill>
              </a:rPr>
              <a:t>1st </a:t>
            </a:r>
            <a:r>
              <a:rPr lang="en-US" u="sng" dirty="0">
                <a:solidFill>
                  <a:schemeClr val="accent6">
                    <a:lumMod val="60000"/>
                    <a:lumOff val="40000"/>
                  </a:schemeClr>
                </a:solidFill>
              </a:rPr>
              <a:t>anniversary of the date of the death of a defendant.</a:t>
            </a:r>
          </a:p>
          <a:p>
            <a:pPr eaLnBrk="1" fontAlgn="auto" hangingPunct="1">
              <a:spcAft>
                <a:spcPts val="0"/>
              </a:spcAft>
              <a:buFont typeface="Arial" pitchFamily="34" charset="0"/>
              <a:buNone/>
              <a:defRPr/>
            </a:pPr>
            <a:endParaRPr lang="en-US" sz="2900" dirty="0" smtClean="0">
              <a:solidFill>
                <a:schemeClr val="accent1">
                  <a:lumMod val="20000"/>
                  <a:lumOff val="80000"/>
                </a:schemeClr>
              </a:solidFill>
            </a:endParaRPr>
          </a:p>
        </p:txBody>
      </p:sp>
    </p:spTree>
    <p:extLst>
      <p:ext uri="{BB962C8B-B14F-4D97-AF65-F5344CB8AC3E}">
        <p14:creationId xmlns:p14="http://schemas.microsoft.com/office/powerpoint/2010/main" val="1033942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a:defRPr/>
            </a:pPr>
            <a:r>
              <a:rPr lang="en-US" dirty="0" smtClean="0"/>
              <a:t>“So how do I know what to keep and how to store it?”</a:t>
            </a:r>
            <a:endParaRPr lang="en-US" dirty="0"/>
          </a:p>
        </p:txBody>
      </p:sp>
      <p:graphicFrame>
        <p:nvGraphicFramePr>
          <p:cNvPr id="9219" name="Object 2"/>
          <p:cNvGraphicFramePr>
            <a:graphicFrameLocks noChangeAspect="1"/>
          </p:cNvGraphicFramePr>
          <p:nvPr/>
        </p:nvGraphicFramePr>
        <p:xfrm>
          <a:off x="6477000" y="4800600"/>
          <a:ext cx="2211388" cy="1600200"/>
        </p:xfrm>
        <a:graphic>
          <a:graphicData uri="http://schemas.openxmlformats.org/presentationml/2006/ole">
            <mc:AlternateContent xmlns:mc="http://schemas.openxmlformats.org/markup-compatibility/2006">
              <mc:Choice xmlns:v="urn:schemas-microsoft-com:vml" Requires="v">
                <p:oleObj spid="_x0000_s9225" name="Slide" r:id="rId3" imgW="4549874" imgH="3394541" progId="PowerPoint.Slide.8">
                  <p:embed/>
                </p:oleObj>
              </mc:Choice>
              <mc:Fallback>
                <p:oleObj name="Slide" r:id="rId3" imgW="4549874" imgH="3394541" progId="PowerPoint.Slide.8">
                  <p:embed/>
                  <p:pic>
                    <p:nvPicPr>
                      <p:cNvPr id="0" name="Object 2"/>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477000" y="4800600"/>
                        <a:ext cx="221138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Defining the Evidence</a:t>
            </a:r>
            <a:endParaRPr lang="en-US" dirty="0"/>
          </a:p>
        </p:txBody>
      </p:sp>
      <p:sp>
        <p:nvSpPr>
          <p:cNvPr id="10243" name="Content Placeholder 2"/>
          <p:cNvSpPr>
            <a:spLocks noGrp="1"/>
          </p:cNvSpPr>
          <p:nvPr>
            <p:ph idx="1"/>
          </p:nvPr>
        </p:nvSpPr>
        <p:spPr/>
        <p:txBody>
          <a:bodyPr/>
          <a:lstStyle/>
          <a:p>
            <a:pPr eaLnBrk="1" hangingPunct="1">
              <a:defRPr/>
            </a:pPr>
            <a:r>
              <a:rPr lang="en-US" dirty="0" smtClean="0">
                <a:solidFill>
                  <a:schemeClr val="bg1">
                    <a:lumMod val="75000"/>
                  </a:schemeClr>
                </a:solidFill>
              </a:rPr>
              <a:t>What is Physical Evidence?</a:t>
            </a:r>
          </a:p>
          <a:p>
            <a:pPr lvl="1" eaLnBrk="1" hangingPunct="1">
              <a:buFont typeface="Arial" charset="0"/>
              <a:buNone/>
              <a:defRPr/>
            </a:pPr>
            <a:r>
              <a:rPr lang="en-US" dirty="0" smtClean="0">
                <a:solidFill>
                  <a:schemeClr val="bg1">
                    <a:lumMod val="75000"/>
                  </a:schemeClr>
                </a:solidFill>
              </a:rPr>
              <a:t>“…any and all objects that can establish that a crime has been committed or can provide a link between a crime and its victim or a crime and its perpetrator.” </a:t>
            </a:r>
          </a:p>
          <a:p>
            <a:pPr lvl="1" eaLnBrk="1" hangingPunct="1">
              <a:buFont typeface="Arial" charset="0"/>
              <a:buNone/>
              <a:defRPr/>
            </a:pPr>
            <a:r>
              <a:rPr lang="en-US" dirty="0" smtClean="0">
                <a:solidFill>
                  <a:schemeClr val="bg1">
                    <a:lumMod val="75000"/>
                  </a:schemeClr>
                </a:solidFill>
              </a:rPr>
              <a:t>	</a:t>
            </a:r>
            <a:r>
              <a:rPr lang="en-US" sz="1800" dirty="0" smtClean="0">
                <a:solidFill>
                  <a:schemeClr val="bg1">
                    <a:lumMod val="75000"/>
                  </a:schemeClr>
                </a:solidFill>
              </a:rPr>
              <a:t>- Richard </a:t>
            </a:r>
            <a:r>
              <a:rPr lang="en-US" sz="1800" dirty="0" err="1" smtClean="0">
                <a:solidFill>
                  <a:schemeClr val="bg1">
                    <a:lumMod val="75000"/>
                  </a:schemeClr>
                </a:solidFill>
              </a:rPr>
              <a:t>Saferstein</a:t>
            </a:r>
            <a:r>
              <a:rPr lang="en-US" sz="1800" dirty="0" smtClean="0">
                <a:solidFill>
                  <a:schemeClr val="bg1">
                    <a:lumMod val="75000"/>
                  </a:schemeClr>
                </a:solidFill>
              </a:rPr>
              <a:t>, </a:t>
            </a:r>
            <a:r>
              <a:rPr lang="en-US" sz="1800" dirty="0" err="1" smtClean="0">
                <a:solidFill>
                  <a:schemeClr val="bg1">
                    <a:lumMod val="75000"/>
                  </a:schemeClr>
                </a:solidFill>
              </a:rPr>
              <a:t>Criminalistics</a:t>
            </a:r>
            <a:r>
              <a:rPr lang="en-US" sz="1800" dirty="0" smtClean="0">
                <a:solidFill>
                  <a:schemeClr val="bg1">
                    <a:lumMod val="75000"/>
                  </a:schemeClr>
                </a:solidFill>
              </a:rPr>
              <a:t>: An Introduction to Forensic Science, 7</a:t>
            </a:r>
            <a:r>
              <a:rPr lang="en-US" sz="1800" baseline="30000" dirty="0" smtClean="0">
                <a:solidFill>
                  <a:schemeClr val="bg1">
                    <a:lumMod val="75000"/>
                  </a:schemeClr>
                </a:solidFill>
              </a:rPr>
              <a:t>th</a:t>
            </a:r>
            <a:r>
              <a:rPr lang="en-US" sz="1800" dirty="0" smtClean="0">
                <a:solidFill>
                  <a:schemeClr val="bg1">
                    <a:lumMod val="75000"/>
                  </a:schemeClr>
                </a:solidFill>
              </a:rPr>
              <a:t> </a:t>
            </a:r>
            <a:r>
              <a:rPr lang="en-US" sz="1800" dirty="0" err="1" smtClean="0">
                <a:solidFill>
                  <a:schemeClr val="bg1">
                    <a:lumMod val="75000"/>
                  </a:schemeClr>
                </a:solidFill>
              </a:rPr>
              <a:t>ed</a:t>
            </a:r>
            <a:endParaRPr lang="en-US" dirty="0" smtClean="0">
              <a:solidFill>
                <a:schemeClr val="bg1">
                  <a:lumMod val="75000"/>
                </a:schemeClr>
              </a:solidFill>
            </a:endParaRPr>
          </a:p>
        </p:txBody>
      </p:sp>
      <p:graphicFrame>
        <p:nvGraphicFramePr>
          <p:cNvPr id="10244" name="Object 4"/>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10250"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4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 calcmode="lin" valueType="num">
                                      <p:cBhvr>
                                        <p:cTn id="14"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24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243">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p:cTn id="19"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4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eaLnBrk="1" hangingPunct="1">
              <a:defRPr/>
            </a:pPr>
            <a:r>
              <a:rPr lang="en-US" dirty="0" smtClean="0"/>
              <a:t>Defining the Evidence</a:t>
            </a:r>
            <a:endParaRPr lang="en-US" dirty="0"/>
          </a:p>
        </p:txBody>
      </p:sp>
      <p:sp>
        <p:nvSpPr>
          <p:cNvPr id="3" name="Content Placeholder 2"/>
          <p:cNvSpPr>
            <a:spLocks noGrp="1"/>
          </p:cNvSpPr>
          <p:nvPr>
            <p:ph idx="1"/>
          </p:nvPr>
        </p:nvSpPr>
        <p:spPr>
          <a:xfrm>
            <a:off x="457200" y="1066800"/>
            <a:ext cx="8229600" cy="4525963"/>
          </a:xfrm>
        </p:spPr>
        <p:txBody>
          <a:bodyPr/>
          <a:lstStyle/>
          <a:p>
            <a:pPr eaLnBrk="1" hangingPunct="1">
              <a:defRPr/>
            </a:pPr>
            <a:r>
              <a:rPr lang="en-US" sz="2800" dirty="0" smtClean="0">
                <a:solidFill>
                  <a:schemeClr val="bg1">
                    <a:lumMod val="75000"/>
                  </a:schemeClr>
                </a:solidFill>
              </a:rPr>
              <a:t>Examples of biological evidence</a:t>
            </a:r>
          </a:p>
          <a:p>
            <a:pPr lvl="1" eaLnBrk="1" hangingPunct="1">
              <a:defRPr/>
            </a:pPr>
            <a:r>
              <a:rPr lang="en-US" sz="2000" dirty="0" smtClean="0">
                <a:solidFill>
                  <a:schemeClr val="accent6">
                    <a:lumMod val="60000"/>
                    <a:lumOff val="40000"/>
                  </a:schemeClr>
                </a:solidFill>
                <a:effectLst>
                  <a:outerShdw blurRad="38100" dist="38100" dir="2700000" algn="tl">
                    <a:srgbClr val="000000">
                      <a:alpha val="43137"/>
                    </a:srgbClr>
                  </a:outerShdw>
                </a:effectLst>
              </a:rPr>
              <a:t>Blood, semen, saliva, other body fluids, skin cells…</a:t>
            </a:r>
          </a:p>
          <a:p>
            <a:pPr lvl="1" eaLnBrk="1" hangingPunct="1">
              <a:defRPr/>
            </a:pPr>
            <a:r>
              <a:rPr lang="en-US" sz="2000" dirty="0" smtClean="0">
                <a:solidFill>
                  <a:schemeClr val="bg1">
                    <a:lumMod val="75000"/>
                  </a:schemeClr>
                </a:solidFill>
              </a:rPr>
              <a:t>Sexual assault kits from suspects and/or victims</a:t>
            </a:r>
          </a:p>
          <a:p>
            <a:pPr lvl="1" eaLnBrk="1" hangingPunct="1">
              <a:defRPr/>
            </a:pPr>
            <a:r>
              <a:rPr lang="en-US" sz="2000" dirty="0" smtClean="0">
                <a:solidFill>
                  <a:schemeClr val="accent6">
                    <a:lumMod val="60000"/>
                    <a:lumOff val="40000"/>
                  </a:schemeClr>
                </a:solidFill>
                <a:effectLst>
                  <a:outerShdw blurRad="38100" dist="38100" dir="2700000" algn="tl">
                    <a:srgbClr val="000000">
                      <a:alpha val="43137"/>
                    </a:srgbClr>
                  </a:outerShdw>
                </a:effectLst>
              </a:rPr>
              <a:t>Hair</a:t>
            </a:r>
            <a:endParaRPr lang="en-US" sz="2000" dirty="0" smtClean="0">
              <a:solidFill>
                <a:schemeClr val="bg1">
                  <a:lumMod val="75000"/>
                </a:schemeClr>
              </a:solidFill>
            </a:endParaRPr>
          </a:p>
          <a:p>
            <a:pPr lvl="1" eaLnBrk="1" hangingPunct="1">
              <a:defRPr/>
            </a:pPr>
            <a:r>
              <a:rPr lang="en-US" sz="2000" dirty="0" smtClean="0">
                <a:solidFill>
                  <a:schemeClr val="bg1">
                    <a:lumMod val="75000"/>
                  </a:schemeClr>
                </a:solidFill>
              </a:rPr>
              <a:t>Clothing, hats, masks, eyeglasses, jewelry, gloves from involved individuals</a:t>
            </a:r>
            <a:endParaRPr lang="en-US" sz="2000" dirty="0" smtClean="0">
              <a:solidFill>
                <a:schemeClr val="accent6">
                  <a:lumMod val="60000"/>
                  <a:lumOff val="40000"/>
                </a:schemeClr>
              </a:solidFill>
              <a:effectLst>
                <a:outerShdw blurRad="38100" dist="38100" dir="2700000" algn="tl">
                  <a:srgbClr val="000000">
                    <a:alpha val="43137"/>
                  </a:srgbClr>
                </a:outerShdw>
              </a:effectLst>
            </a:endParaRPr>
          </a:p>
          <a:p>
            <a:pPr lvl="1" eaLnBrk="1" hangingPunct="1">
              <a:defRPr/>
            </a:pPr>
            <a:r>
              <a:rPr lang="en-US" sz="2000" dirty="0" smtClean="0">
                <a:solidFill>
                  <a:schemeClr val="bg1">
                    <a:lumMod val="75000"/>
                  </a:schemeClr>
                </a:solidFill>
              </a:rPr>
              <a:t>Ligatures such as ropes, belts, tape, and cords</a:t>
            </a:r>
          </a:p>
          <a:p>
            <a:pPr lvl="1" eaLnBrk="1" hangingPunct="1">
              <a:defRPr/>
            </a:pPr>
            <a:r>
              <a:rPr lang="en-US" sz="2000" dirty="0" smtClean="0">
                <a:solidFill>
                  <a:schemeClr val="bg1">
                    <a:lumMod val="75000"/>
                  </a:schemeClr>
                </a:solidFill>
              </a:rPr>
              <a:t>Bedding such as sheets, blankets, comforters, pillow cases, </a:t>
            </a:r>
            <a:r>
              <a:rPr lang="en-US" sz="2000" dirty="0" err="1" smtClean="0">
                <a:solidFill>
                  <a:schemeClr val="bg1">
                    <a:lumMod val="75000"/>
                  </a:schemeClr>
                </a:solidFill>
              </a:rPr>
              <a:t>etc</a:t>
            </a:r>
            <a:endParaRPr lang="en-US" sz="2000" dirty="0" smtClean="0">
              <a:solidFill>
                <a:schemeClr val="bg1">
                  <a:lumMod val="75000"/>
                </a:schemeClr>
              </a:solidFill>
            </a:endParaRPr>
          </a:p>
          <a:p>
            <a:pPr lvl="1" eaLnBrk="1" hangingPunct="1">
              <a:defRPr/>
            </a:pPr>
            <a:r>
              <a:rPr lang="en-US" sz="2000" dirty="0" smtClean="0">
                <a:solidFill>
                  <a:schemeClr val="bg1">
                    <a:lumMod val="75000"/>
                  </a:schemeClr>
                </a:solidFill>
              </a:rPr>
              <a:t>Towels, used tissues, toilet paper, and paper towels</a:t>
            </a:r>
          </a:p>
          <a:p>
            <a:pPr lvl="1" eaLnBrk="1" hangingPunct="1">
              <a:defRPr/>
            </a:pPr>
            <a:r>
              <a:rPr lang="en-US" sz="2000" dirty="0" smtClean="0">
                <a:solidFill>
                  <a:schemeClr val="bg1">
                    <a:lumMod val="75000"/>
                  </a:schemeClr>
                </a:solidFill>
              </a:rPr>
              <a:t>Condoms</a:t>
            </a:r>
          </a:p>
          <a:p>
            <a:pPr lvl="1" eaLnBrk="1" hangingPunct="1">
              <a:defRPr/>
            </a:pPr>
            <a:r>
              <a:rPr lang="en-US" sz="2000" dirty="0" smtClean="0">
                <a:solidFill>
                  <a:schemeClr val="bg1">
                    <a:lumMod val="75000"/>
                  </a:schemeClr>
                </a:solidFill>
              </a:rPr>
              <a:t>Cigarette butts, cups, cans, and bottles</a:t>
            </a:r>
          </a:p>
          <a:p>
            <a:pPr lvl="1" eaLnBrk="1" hangingPunct="1">
              <a:defRPr/>
            </a:pPr>
            <a:r>
              <a:rPr lang="en-US" sz="2000" dirty="0" smtClean="0">
                <a:solidFill>
                  <a:schemeClr val="bg1">
                    <a:lumMod val="75000"/>
                  </a:schemeClr>
                </a:solidFill>
              </a:rPr>
              <a:t>Biological standards such as </a:t>
            </a:r>
            <a:r>
              <a:rPr lang="en-US" sz="2000" dirty="0" err="1" smtClean="0">
                <a:solidFill>
                  <a:schemeClr val="bg1">
                    <a:lumMod val="75000"/>
                  </a:schemeClr>
                </a:solidFill>
              </a:rPr>
              <a:t>buccal</a:t>
            </a:r>
            <a:r>
              <a:rPr lang="en-US" sz="2000" dirty="0" smtClean="0">
                <a:solidFill>
                  <a:schemeClr val="bg1">
                    <a:lumMod val="75000"/>
                  </a:schemeClr>
                </a:solidFill>
              </a:rPr>
              <a:t> swabs from</a:t>
            </a:r>
          </a:p>
          <a:p>
            <a:pPr marL="457200" lvl="1" indent="0" eaLnBrk="1" hangingPunct="1">
              <a:buFont typeface="Arial" charset="0"/>
              <a:buNone/>
              <a:defRPr/>
            </a:pPr>
            <a:r>
              <a:rPr lang="en-US" sz="2000" dirty="0">
                <a:solidFill>
                  <a:schemeClr val="bg1">
                    <a:lumMod val="75000"/>
                  </a:schemeClr>
                </a:solidFill>
              </a:rPr>
              <a:t>i</a:t>
            </a:r>
            <a:r>
              <a:rPr lang="en-US" sz="2000" dirty="0" smtClean="0">
                <a:solidFill>
                  <a:schemeClr val="bg1">
                    <a:lumMod val="75000"/>
                  </a:schemeClr>
                </a:solidFill>
              </a:rPr>
              <a:t>ndividuals involved</a:t>
            </a:r>
          </a:p>
          <a:p>
            <a:pPr lvl="1" eaLnBrk="1" hangingPunct="1">
              <a:defRPr/>
            </a:pPr>
            <a:r>
              <a:rPr lang="en-US" sz="2000" dirty="0" smtClean="0">
                <a:solidFill>
                  <a:schemeClr val="bg1">
                    <a:lumMod val="75000"/>
                  </a:schemeClr>
                </a:solidFill>
              </a:rPr>
              <a:t>Whole blood from DWI suspects are NOT considered </a:t>
            </a:r>
          </a:p>
          <a:p>
            <a:pPr marL="457200" lvl="1" indent="0" eaLnBrk="1" hangingPunct="1">
              <a:buFont typeface="Arial" charset="0"/>
              <a:buNone/>
              <a:defRPr/>
            </a:pPr>
            <a:r>
              <a:rPr lang="en-US" sz="2000" dirty="0">
                <a:solidFill>
                  <a:schemeClr val="bg1">
                    <a:lumMod val="75000"/>
                  </a:schemeClr>
                </a:solidFill>
              </a:rPr>
              <a:t>b</a:t>
            </a:r>
            <a:r>
              <a:rPr lang="en-US" sz="2000" dirty="0" smtClean="0">
                <a:solidFill>
                  <a:schemeClr val="bg1">
                    <a:lumMod val="75000"/>
                  </a:schemeClr>
                </a:solidFill>
              </a:rPr>
              <a:t>iological evidence</a:t>
            </a:r>
          </a:p>
          <a:p>
            <a:pPr lvl="1" eaLnBrk="1" hangingPunct="1">
              <a:defRPr/>
            </a:pPr>
            <a:endParaRPr lang="en-US" dirty="0"/>
          </a:p>
        </p:txBody>
      </p:sp>
      <p:graphicFrame>
        <p:nvGraphicFramePr>
          <p:cNvPr id="11268" name="Object 4"/>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11274" name="Slide" r:id="rId4" imgW="4549874" imgH="3394541" progId="PowerPoint.Slide.8">
                  <p:embed/>
                </p:oleObj>
              </mc:Choice>
              <mc:Fallback>
                <p:oleObj name="Slide" r:id="rId4" imgW="4549874" imgH="3394541" progId="PowerPoint.Slide.8">
                  <p:embed/>
                  <p:pic>
                    <p:nvPicPr>
                      <p:cNvPr id="0" name="Object 4"/>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Other Evidence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None/>
              <a:defRPr/>
            </a:pPr>
            <a:r>
              <a:rPr lang="en-US" dirty="0" smtClean="0">
                <a:solidFill>
                  <a:schemeClr val="bg1">
                    <a:lumMod val="75000"/>
                  </a:schemeClr>
                </a:solidFill>
              </a:rPr>
              <a:t>Trace Evidence</a:t>
            </a:r>
          </a:p>
          <a:p>
            <a:pPr lvl="1" eaLnBrk="1" fontAlgn="auto" hangingPunct="1">
              <a:spcAft>
                <a:spcPts val="0"/>
              </a:spcAft>
              <a:defRPr/>
            </a:pPr>
            <a:r>
              <a:rPr lang="en-US" dirty="0" smtClean="0">
                <a:solidFill>
                  <a:schemeClr val="bg1">
                    <a:lumMod val="75000"/>
                  </a:schemeClr>
                </a:solidFill>
              </a:rPr>
              <a:t>May already be lost after initial examinations or has already been preserved by the laboratory</a:t>
            </a:r>
          </a:p>
          <a:p>
            <a:pPr lvl="1" eaLnBrk="1" fontAlgn="auto" hangingPunct="1">
              <a:spcAft>
                <a:spcPts val="0"/>
              </a:spcAft>
              <a:defRPr/>
            </a:pPr>
            <a:r>
              <a:rPr lang="en-US" dirty="0" smtClean="0">
                <a:solidFill>
                  <a:schemeClr val="bg1">
                    <a:lumMod val="75000"/>
                  </a:schemeClr>
                </a:solidFill>
              </a:rPr>
              <a:t>For the purpose of preserving for future (post-conviction) testing this will most likely be </a:t>
            </a:r>
            <a:r>
              <a:rPr lang="en-US" u="sng" dirty="0" smtClean="0">
                <a:solidFill>
                  <a:schemeClr val="accent6">
                    <a:lumMod val="60000"/>
                    <a:lumOff val="40000"/>
                  </a:schemeClr>
                </a:solidFill>
              </a:rPr>
              <a:t>hair </a:t>
            </a:r>
            <a:r>
              <a:rPr lang="en-US" dirty="0" smtClean="0">
                <a:solidFill>
                  <a:schemeClr val="bg1">
                    <a:lumMod val="75000"/>
                  </a:schemeClr>
                </a:solidFill>
              </a:rPr>
              <a:t>or</a:t>
            </a:r>
            <a:r>
              <a:rPr lang="en-US" dirty="0" smtClean="0"/>
              <a:t> </a:t>
            </a:r>
            <a:r>
              <a:rPr lang="en-US" u="sng" dirty="0" smtClean="0">
                <a:solidFill>
                  <a:schemeClr val="accent6">
                    <a:lumMod val="60000"/>
                    <a:lumOff val="40000"/>
                  </a:schemeClr>
                </a:solidFill>
              </a:rPr>
              <a:t>fingernail scrapings </a:t>
            </a:r>
            <a:r>
              <a:rPr lang="en-US" dirty="0" smtClean="0">
                <a:solidFill>
                  <a:schemeClr val="bg1">
                    <a:lumMod val="75000"/>
                  </a:schemeClr>
                </a:solidFill>
              </a:rPr>
              <a:t>that can be used for </a:t>
            </a:r>
            <a:r>
              <a:rPr lang="en-US" u="sng" dirty="0" smtClean="0">
                <a:solidFill>
                  <a:schemeClr val="accent6">
                    <a:lumMod val="60000"/>
                    <a:lumOff val="40000"/>
                  </a:schemeClr>
                </a:solidFill>
              </a:rPr>
              <a:t>DNA testing </a:t>
            </a:r>
          </a:p>
          <a:p>
            <a:pPr eaLnBrk="1" fontAlgn="auto" hangingPunct="1">
              <a:spcAft>
                <a:spcPts val="0"/>
              </a:spcAft>
              <a:buFont typeface="Arial" pitchFamily="34" charset="0"/>
              <a:buNone/>
              <a:defRPr/>
            </a:pPr>
            <a:endParaRPr lang="en-US" dirty="0" smtClean="0"/>
          </a:p>
        </p:txBody>
      </p:sp>
      <p:graphicFrame>
        <p:nvGraphicFramePr>
          <p:cNvPr id="12292" name="Object 4"/>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12298"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Evidence Handling</a:t>
            </a:r>
          </a:p>
        </p:txBody>
      </p:sp>
      <p:sp>
        <p:nvSpPr>
          <p:cNvPr id="3" name="Content Placeholder 2"/>
          <p:cNvSpPr>
            <a:spLocks noGrp="1"/>
          </p:cNvSpPr>
          <p:nvPr>
            <p:ph idx="1"/>
          </p:nvPr>
        </p:nvSpPr>
        <p:spPr>
          <a:xfrm>
            <a:off x="533400" y="2057400"/>
            <a:ext cx="8305800" cy="4495800"/>
          </a:xfrm>
        </p:spPr>
        <p:txBody>
          <a:bodyPr rtlCol="0">
            <a:normAutofit fontScale="77500" lnSpcReduction="20000"/>
          </a:bodyPr>
          <a:lstStyle/>
          <a:p>
            <a:pPr marL="342900" lvl="1" indent="-342900" eaLnBrk="1" fontAlgn="auto" hangingPunct="1">
              <a:spcAft>
                <a:spcPts val="0"/>
              </a:spcAft>
              <a:buFont typeface="Arial" charset="0"/>
              <a:buNone/>
              <a:defRPr/>
            </a:pPr>
            <a:r>
              <a:rPr lang="en-US" sz="4800" dirty="0" smtClean="0">
                <a:solidFill>
                  <a:schemeClr val="bg1">
                    <a:lumMod val="75000"/>
                  </a:schemeClr>
                </a:solidFill>
              </a:rPr>
              <a:t>Governing principle in Forensic Science…</a:t>
            </a:r>
          </a:p>
          <a:p>
            <a:pPr marL="342900" lvl="1" indent="-342900" eaLnBrk="1" fontAlgn="auto" hangingPunct="1">
              <a:spcAft>
                <a:spcPts val="0"/>
              </a:spcAft>
              <a:buFont typeface="Arial" charset="0"/>
              <a:buNone/>
              <a:defRPr/>
            </a:pPr>
            <a:endParaRPr lang="en-US" sz="4800" dirty="0" smtClean="0">
              <a:solidFill>
                <a:schemeClr val="bg1">
                  <a:lumMod val="75000"/>
                </a:schemeClr>
              </a:solidFill>
            </a:endParaRPr>
          </a:p>
          <a:p>
            <a:pPr marL="342900" lvl="1" indent="-342900" eaLnBrk="1" fontAlgn="auto" hangingPunct="1">
              <a:spcAft>
                <a:spcPts val="0"/>
              </a:spcAft>
              <a:buFont typeface="Arial" charset="0"/>
              <a:buNone/>
              <a:defRPr/>
            </a:pPr>
            <a:r>
              <a:rPr lang="en-US" sz="4800" dirty="0" smtClean="0">
                <a:solidFill>
                  <a:schemeClr val="bg1">
                    <a:lumMod val="75000"/>
                  </a:schemeClr>
                </a:solidFill>
              </a:rPr>
              <a:t>“Every contact leaves a trace”</a:t>
            </a:r>
          </a:p>
          <a:p>
            <a:pPr marL="742950" lvl="2" indent="-342900" eaLnBrk="1" fontAlgn="auto" hangingPunct="1">
              <a:spcAft>
                <a:spcPts val="0"/>
              </a:spcAft>
              <a:buFont typeface="Arial" charset="0"/>
              <a:buNone/>
              <a:defRPr/>
            </a:pPr>
            <a:r>
              <a:rPr lang="en-US" sz="3500" dirty="0" smtClean="0">
                <a:solidFill>
                  <a:schemeClr val="bg1">
                    <a:lumMod val="75000"/>
                  </a:schemeClr>
                </a:solidFill>
              </a:rPr>
              <a:t>				</a:t>
            </a:r>
            <a:r>
              <a:rPr lang="en-US" dirty="0" err="1" smtClean="0">
                <a:solidFill>
                  <a:schemeClr val="bg1">
                    <a:lumMod val="75000"/>
                  </a:schemeClr>
                </a:solidFill>
              </a:rPr>
              <a:t>Locard’s</a:t>
            </a:r>
            <a:r>
              <a:rPr lang="en-US" dirty="0" smtClean="0">
                <a:solidFill>
                  <a:schemeClr val="bg1">
                    <a:lumMod val="75000"/>
                  </a:schemeClr>
                </a:solidFill>
              </a:rPr>
              <a:t> Exchange Principle</a:t>
            </a:r>
            <a:endParaRPr lang="en-US" sz="3500" dirty="0" smtClean="0">
              <a:solidFill>
                <a:schemeClr val="bg1">
                  <a:lumMod val="75000"/>
                </a:schemeClr>
              </a:solidFill>
            </a:endParaRPr>
          </a:p>
          <a:p>
            <a:pPr lvl="1" eaLnBrk="1" fontAlgn="auto" hangingPunct="1">
              <a:spcAft>
                <a:spcPts val="0"/>
              </a:spcAft>
              <a:buFont typeface="Arial" charset="0"/>
              <a:buNone/>
              <a:defRPr/>
            </a:pPr>
            <a:endParaRPr lang="en-US" sz="4800" dirty="0" smtClean="0">
              <a:solidFill>
                <a:schemeClr val="bg1">
                  <a:lumMod val="75000"/>
                </a:schemeClr>
              </a:solidFill>
            </a:endParaRPr>
          </a:p>
          <a:p>
            <a:pPr lvl="1" eaLnBrk="1" fontAlgn="auto" hangingPunct="1">
              <a:spcAft>
                <a:spcPts val="0"/>
              </a:spcAft>
              <a:buFont typeface="Arial" charset="0"/>
              <a:buNone/>
              <a:defRPr/>
            </a:pPr>
            <a:endParaRPr lang="en-US" sz="4700" dirty="0" smtClean="0">
              <a:solidFill>
                <a:schemeClr val="bg1">
                  <a:lumMod val="75000"/>
                </a:schemeClr>
              </a:solidFill>
            </a:endParaRPr>
          </a:p>
          <a:p>
            <a:pPr eaLnBrk="1" fontAlgn="auto" hangingPunct="1">
              <a:spcAft>
                <a:spcPts val="0"/>
              </a:spcAft>
              <a:buFont typeface="Arial" charset="0"/>
              <a:buNone/>
              <a:defRPr/>
            </a:pPr>
            <a:r>
              <a:rPr lang="en-US" sz="4000" dirty="0" smtClean="0">
                <a:solidFill>
                  <a:schemeClr val="bg1">
                    <a:lumMod val="75000"/>
                  </a:schemeClr>
                </a:solidFill>
              </a:rPr>
              <a:t> </a:t>
            </a:r>
          </a:p>
          <a:p>
            <a:pPr eaLnBrk="1" fontAlgn="auto" hangingPunct="1">
              <a:spcAft>
                <a:spcPts val="0"/>
              </a:spcAft>
              <a:buFont typeface="Arial" charset="0"/>
              <a:buNone/>
              <a:defRPr/>
            </a:pPr>
            <a:endParaRPr lang="en-US" sz="4000" dirty="0" smtClean="0">
              <a:solidFill>
                <a:schemeClr val="bg1">
                  <a:lumMod val="75000"/>
                </a:schemeClr>
              </a:solidFill>
            </a:endParaRPr>
          </a:p>
          <a:p>
            <a:pPr eaLnBrk="1" fontAlgn="auto" hangingPunct="1">
              <a:spcAft>
                <a:spcPts val="0"/>
              </a:spcAft>
              <a:buFont typeface="Arial" charset="0"/>
              <a:buNone/>
              <a:defRPr/>
            </a:pPr>
            <a:endParaRPr lang="en-US" sz="4000" dirty="0" smtClean="0">
              <a:solidFill>
                <a:schemeClr val="bg1">
                  <a:lumMod val="75000"/>
                </a:schemeClr>
              </a:solidFill>
            </a:endParaRPr>
          </a:p>
        </p:txBody>
      </p:sp>
      <p:graphicFrame>
        <p:nvGraphicFramePr>
          <p:cNvPr id="13316" name="Object 4"/>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13322"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2" end="2"/>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Evidence Handling</a:t>
            </a:r>
          </a:p>
        </p:txBody>
      </p:sp>
      <p:sp>
        <p:nvSpPr>
          <p:cNvPr id="3" name="Content Placeholder 2"/>
          <p:cNvSpPr>
            <a:spLocks noGrp="1"/>
          </p:cNvSpPr>
          <p:nvPr>
            <p:ph idx="1"/>
          </p:nvPr>
        </p:nvSpPr>
        <p:spPr>
          <a:xfrm>
            <a:off x="381000" y="1524000"/>
            <a:ext cx="8305800" cy="4495800"/>
          </a:xfrm>
        </p:spPr>
        <p:txBody>
          <a:bodyPr rtlCol="0">
            <a:normAutofit/>
          </a:bodyPr>
          <a:lstStyle/>
          <a:p>
            <a:pPr eaLnBrk="1" fontAlgn="auto" hangingPunct="1">
              <a:spcAft>
                <a:spcPts val="0"/>
              </a:spcAft>
              <a:buFont typeface="Arial" charset="0"/>
              <a:buNone/>
              <a:defRPr/>
            </a:pPr>
            <a:r>
              <a:rPr lang="en-US" sz="4000" dirty="0" smtClean="0">
                <a:solidFill>
                  <a:schemeClr val="bg1">
                    <a:lumMod val="75000"/>
                  </a:schemeClr>
                </a:solidFill>
              </a:rPr>
              <a:t>We want to ensure that evidence and materials are collected in a manner that prevents contamination and degradation and ensures integrity during all phases of the investigation and litigation. </a:t>
            </a:r>
          </a:p>
          <a:p>
            <a:pPr eaLnBrk="1" fontAlgn="auto" hangingPunct="1">
              <a:spcAft>
                <a:spcPts val="0"/>
              </a:spcAft>
              <a:buFont typeface="Arial" charset="0"/>
              <a:buNone/>
              <a:defRPr/>
            </a:pPr>
            <a:endParaRPr lang="en-US" sz="4000" dirty="0" smtClean="0">
              <a:solidFill>
                <a:schemeClr val="bg1">
                  <a:lumMod val="75000"/>
                </a:schemeClr>
              </a:solidFill>
            </a:endParaRPr>
          </a:p>
          <a:p>
            <a:pPr eaLnBrk="1" fontAlgn="auto" hangingPunct="1">
              <a:spcAft>
                <a:spcPts val="0"/>
              </a:spcAft>
              <a:buFont typeface="Arial" charset="0"/>
              <a:buNone/>
              <a:defRPr/>
            </a:pPr>
            <a:endParaRPr lang="en-US" sz="4000" dirty="0" smtClean="0">
              <a:solidFill>
                <a:schemeClr val="bg1">
                  <a:lumMod val="75000"/>
                </a:schemeClr>
              </a:solidFill>
            </a:endParaRPr>
          </a:p>
        </p:txBody>
      </p:sp>
      <p:graphicFrame>
        <p:nvGraphicFramePr>
          <p:cNvPr id="14340" name="Object 3"/>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14346" name="Slide" r:id="rId3" imgW="4549874" imgH="3394541" progId="PowerPoint.Slide.8">
                  <p:embed/>
                </p:oleObj>
              </mc:Choice>
              <mc:Fallback>
                <p:oleObj name="Slide" r:id="rId3" imgW="4549874" imgH="3394541" progId="PowerPoint.Slide.8">
                  <p:embed/>
                  <p:pic>
                    <p:nvPicPr>
                      <p:cNvPr id="0" name="Object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Evidence Handling</a:t>
            </a:r>
            <a:endParaRPr lang="en-US" dirty="0"/>
          </a:p>
        </p:txBody>
      </p:sp>
      <p:sp>
        <p:nvSpPr>
          <p:cNvPr id="3" name="Content Placeholder 2"/>
          <p:cNvSpPr>
            <a:spLocks noGrp="1"/>
          </p:cNvSpPr>
          <p:nvPr>
            <p:ph idx="1"/>
          </p:nvPr>
        </p:nvSpPr>
        <p:spPr/>
        <p:txBody>
          <a:bodyPr/>
          <a:lstStyle/>
          <a:p>
            <a:pPr>
              <a:defRPr/>
            </a:pPr>
            <a:r>
              <a:rPr lang="en-US" dirty="0" smtClean="0">
                <a:solidFill>
                  <a:schemeClr val="bg1">
                    <a:lumMod val="75000"/>
                  </a:schemeClr>
                </a:solidFill>
              </a:rPr>
              <a:t>That means that YOUR handling or any handling that takes place in the courtroom or after trial can alter or destroy the physical evidence</a:t>
            </a:r>
          </a:p>
          <a:p>
            <a:pPr>
              <a:defRPr/>
            </a:pPr>
            <a:r>
              <a:rPr lang="en-US" dirty="0" smtClean="0">
                <a:solidFill>
                  <a:schemeClr val="bg1">
                    <a:lumMod val="75000"/>
                  </a:schemeClr>
                </a:solidFill>
              </a:rPr>
              <a:t>The attorneys, clerks, or even jurors can through contact with exhibits deposit physical evidence</a:t>
            </a:r>
            <a:endParaRPr lang="en-US" dirty="0">
              <a:solidFill>
                <a:schemeClr val="bg1">
                  <a:lumMod val="75000"/>
                </a:schemeClr>
              </a:solidFill>
            </a:endParaRPr>
          </a:p>
        </p:txBody>
      </p:sp>
      <p:graphicFrame>
        <p:nvGraphicFramePr>
          <p:cNvPr id="15364" name="Object 3"/>
          <p:cNvGraphicFramePr>
            <a:graphicFrameLocks noChangeAspect="1"/>
          </p:cNvGraphicFramePr>
          <p:nvPr/>
        </p:nvGraphicFramePr>
        <p:xfrm>
          <a:off x="6705600" y="5029200"/>
          <a:ext cx="2211388" cy="1600200"/>
        </p:xfrm>
        <a:graphic>
          <a:graphicData uri="http://schemas.openxmlformats.org/presentationml/2006/ole">
            <mc:AlternateContent xmlns:mc="http://schemas.openxmlformats.org/markup-compatibility/2006">
              <mc:Choice xmlns:v="urn:schemas-microsoft-com:vml" Requires="v">
                <p:oleObj spid="_x0000_s15370" name="Slide" r:id="rId3" imgW="4549874" imgH="3394541" progId="PowerPoint.Slide.8">
                  <p:embed/>
                </p:oleObj>
              </mc:Choice>
              <mc:Fallback>
                <p:oleObj name="Slide" r:id="rId3" imgW="4549874" imgH="3394541" progId="PowerPoint.Slide.8">
                  <p:embed/>
                  <p:pic>
                    <p:nvPicPr>
                      <p:cNvPr id="0" name="Object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705600" y="5029200"/>
                        <a:ext cx="221138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Evidence Handling</a:t>
            </a:r>
            <a:endParaRPr lang="en-US" dirty="0"/>
          </a:p>
        </p:txBody>
      </p:sp>
      <p:sp>
        <p:nvSpPr>
          <p:cNvPr id="3" name="Content Placeholder 2"/>
          <p:cNvSpPr>
            <a:spLocks noGrp="1"/>
          </p:cNvSpPr>
          <p:nvPr>
            <p:ph idx="1"/>
          </p:nvPr>
        </p:nvSpPr>
        <p:spPr/>
        <p:txBody>
          <a:bodyPr/>
          <a:lstStyle/>
          <a:p>
            <a:pPr>
              <a:defRPr/>
            </a:pPr>
            <a:r>
              <a:rPr lang="en-US" dirty="0" smtClean="0">
                <a:solidFill>
                  <a:schemeClr val="bg1">
                    <a:lumMod val="75000"/>
                  </a:schemeClr>
                </a:solidFill>
              </a:rPr>
              <a:t>Post-conviction cases</a:t>
            </a:r>
          </a:p>
          <a:p>
            <a:pPr lvl="1">
              <a:defRPr/>
            </a:pPr>
            <a:r>
              <a:rPr lang="en-US" dirty="0" smtClean="0">
                <a:solidFill>
                  <a:schemeClr val="bg1">
                    <a:lumMod val="75000"/>
                  </a:schemeClr>
                </a:solidFill>
              </a:rPr>
              <a:t>The lab often re-examines evidence to rule out a convicted individual and/or to enter any DNA profile into the DNA database to generate an investigative lead</a:t>
            </a:r>
            <a:endParaRPr lang="en-US" dirty="0" smtClean="0"/>
          </a:p>
          <a:p>
            <a:pPr lvl="1">
              <a:defRPr/>
            </a:pPr>
            <a:r>
              <a:rPr lang="en-US" dirty="0" smtClean="0">
                <a:solidFill>
                  <a:schemeClr val="accent6">
                    <a:lumMod val="60000"/>
                    <a:lumOff val="40000"/>
                  </a:schemeClr>
                </a:solidFill>
              </a:rPr>
              <a:t>DNA has been recovered from items of evidence handled during trial that matched one of the attorneys</a:t>
            </a:r>
            <a:endParaRPr lang="en-US" dirty="0">
              <a:solidFill>
                <a:schemeClr val="accent6">
                  <a:lumMod val="60000"/>
                  <a:lumOff val="40000"/>
                </a:schemeClr>
              </a:solidFill>
            </a:endParaRPr>
          </a:p>
        </p:txBody>
      </p:sp>
      <p:graphicFrame>
        <p:nvGraphicFramePr>
          <p:cNvPr id="16388" name="Object 3"/>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16394" name="Slide" r:id="rId3" imgW="4549874" imgH="3394541" progId="PowerPoint.Slide.8">
                  <p:embed/>
                </p:oleObj>
              </mc:Choice>
              <mc:Fallback>
                <p:oleObj name="Slide" r:id="rId3" imgW="4549874" imgH="3394541" progId="PowerPoint.Slide.8">
                  <p:embed/>
                  <p:pic>
                    <p:nvPicPr>
                      <p:cNvPr id="0" name="Object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Evidence Handling</a:t>
            </a:r>
          </a:p>
        </p:txBody>
      </p:sp>
      <p:sp>
        <p:nvSpPr>
          <p:cNvPr id="3" name="Content Placeholder 2"/>
          <p:cNvSpPr>
            <a:spLocks noGrp="1"/>
          </p:cNvSpPr>
          <p:nvPr>
            <p:ph idx="1"/>
          </p:nvPr>
        </p:nvSpPr>
        <p:spPr>
          <a:xfrm>
            <a:off x="1371600" y="2057400"/>
            <a:ext cx="6858000" cy="3048000"/>
          </a:xfrm>
        </p:spPr>
        <p:txBody>
          <a:bodyPr rtlCol="0">
            <a:normAutofit fontScale="62500" lnSpcReduction="20000"/>
          </a:bodyPr>
          <a:lstStyle/>
          <a:p>
            <a:pPr eaLnBrk="1" fontAlgn="auto" hangingPunct="1">
              <a:spcAft>
                <a:spcPts val="0"/>
              </a:spcAft>
              <a:defRPr/>
            </a:pPr>
            <a:r>
              <a:rPr lang="en-US" sz="5100" dirty="0" smtClean="0">
                <a:solidFill>
                  <a:schemeClr val="bg1">
                    <a:lumMod val="75000"/>
                  </a:schemeClr>
                </a:solidFill>
              </a:rPr>
              <a:t>Protect the evidence</a:t>
            </a:r>
          </a:p>
          <a:p>
            <a:pPr eaLnBrk="1" fontAlgn="auto" hangingPunct="1">
              <a:spcAft>
                <a:spcPts val="0"/>
              </a:spcAft>
              <a:defRPr/>
            </a:pPr>
            <a:r>
              <a:rPr lang="en-US" sz="5100" dirty="0" smtClean="0">
                <a:solidFill>
                  <a:schemeClr val="bg1">
                    <a:lumMod val="75000"/>
                  </a:schemeClr>
                </a:solidFill>
              </a:rPr>
              <a:t>Protect yourself</a:t>
            </a:r>
          </a:p>
          <a:p>
            <a:pPr eaLnBrk="1" fontAlgn="auto" hangingPunct="1">
              <a:spcAft>
                <a:spcPts val="0"/>
              </a:spcAft>
              <a:defRPr/>
            </a:pPr>
            <a:endParaRPr lang="en-US" sz="5100" dirty="0" smtClean="0"/>
          </a:p>
          <a:p>
            <a:pPr eaLnBrk="1" fontAlgn="auto" hangingPunct="1">
              <a:spcAft>
                <a:spcPts val="0"/>
              </a:spcAft>
              <a:defRPr/>
            </a:pPr>
            <a:r>
              <a:rPr lang="en-US" sz="5100" dirty="0" smtClean="0">
                <a:solidFill>
                  <a:schemeClr val="accent6">
                    <a:lumMod val="60000"/>
                    <a:lumOff val="40000"/>
                  </a:schemeClr>
                </a:solidFill>
              </a:rPr>
              <a:t>Personal safety and the prevention of evidence contamination go hand-in-hand</a:t>
            </a:r>
          </a:p>
          <a:p>
            <a:pPr eaLnBrk="1" fontAlgn="auto" hangingPunct="1">
              <a:spcAft>
                <a:spcPts val="0"/>
              </a:spcAft>
              <a:buFont typeface="Arial" charset="0"/>
              <a:buNone/>
              <a:defRPr/>
            </a:pPr>
            <a:endParaRPr lang="en-US" sz="4000" dirty="0" smtClean="0"/>
          </a:p>
          <a:p>
            <a:pPr eaLnBrk="1" fontAlgn="auto" hangingPunct="1">
              <a:spcAft>
                <a:spcPts val="0"/>
              </a:spcAft>
              <a:buFont typeface="Arial" charset="0"/>
              <a:buNone/>
              <a:defRPr/>
            </a:pPr>
            <a:endParaRPr lang="en-US" sz="4000" dirty="0" smtClean="0"/>
          </a:p>
        </p:txBody>
      </p:sp>
      <p:graphicFrame>
        <p:nvGraphicFramePr>
          <p:cNvPr id="17412" name="Object 4"/>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17418"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mph" presetSubtype="2" fill="hold" nodeType="afterEffect">
                                  <p:stCondLst>
                                    <p:cond delay="1000"/>
                                  </p:stCondLst>
                                  <p:childTnLst>
                                    <p:anim to="1.5" calcmode="lin" valueType="num">
                                      <p:cBhvr override="childStyle">
                                        <p:cTn id="6" dur="2000" fill="hold"/>
                                        <p:tgtEl>
                                          <p:spTgt spid="3">
                                            <p:txEl>
                                              <p:pRg st="3" end="3"/>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Evidence Preservation and Storage</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None/>
              <a:defRPr/>
            </a:pPr>
            <a:r>
              <a:rPr lang="en-US" sz="4700" dirty="0" smtClean="0">
                <a:solidFill>
                  <a:schemeClr val="bg1">
                    <a:lumMod val="75000"/>
                  </a:schemeClr>
                </a:solidFill>
              </a:rPr>
              <a:t>Scope</a:t>
            </a:r>
          </a:p>
          <a:p>
            <a:pPr lvl="1" eaLnBrk="1" fontAlgn="auto" hangingPunct="1">
              <a:spcAft>
                <a:spcPts val="0"/>
              </a:spcAft>
              <a:defRPr/>
            </a:pPr>
            <a:r>
              <a:rPr lang="en-US" dirty="0" smtClean="0">
                <a:solidFill>
                  <a:schemeClr val="bg1">
                    <a:lumMod val="75000"/>
                  </a:schemeClr>
                </a:solidFill>
              </a:rPr>
              <a:t>DPS was tasked with creating uniform rules with regards to handling biological evidence</a:t>
            </a:r>
          </a:p>
          <a:p>
            <a:pPr lvl="2" eaLnBrk="1" fontAlgn="auto" hangingPunct="1">
              <a:spcAft>
                <a:spcPts val="0"/>
              </a:spcAft>
              <a:defRPr/>
            </a:pPr>
            <a:r>
              <a:rPr lang="en-US" dirty="0" smtClean="0">
                <a:solidFill>
                  <a:schemeClr val="bg1">
                    <a:lumMod val="75000"/>
                  </a:schemeClr>
                </a:solidFill>
              </a:rPr>
              <a:t>These rules went into effect October 30, 2012</a:t>
            </a:r>
          </a:p>
          <a:p>
            <a:pPr lvl="1" eaLnBrk="1" fontAlgn="auto" hangingPunct="1">
              <a:spcAft>
                <a:spcPts val="0"/>
              </a:spcAft>
              <a:defRPr/>
            </a:pPr>
            <a:r>
              <a:rPr lang="en-US" dirty="0" smtClean="0">
                <a:solidFill>
                  <a:schemeClr val="bg1">
                    <a:lumMod val="75000"/>
                  </a:schemeClr>
                </a:solidFill>
              </a:rPr>
              <a:t>Defining/Categorizing evidence (ex. DNA, Trace, </a:t>
            </a:r>
            <a:r>
              <a:rPr lang="en-US" dirty="0" err="1" smtClean="0">
                <a:solidFill>
                  <a:schemeClr val="bg1">
                    <a:lumMod val="75000"/>
                  </a:schemeClr>
                </a:solidFill>
              </a:rPr>
              <a:t>Toolmark</a:t>
            </a:r>
            <a:r>
              <a:rPr lang="en-US" dirty="0" smtClean="0">
                <a:solidFill>
                  <a:schemeClr val="bg1">
                    <a:lumMod val="75000"/>
                  </a:schemeClr>
                </a:solidFill>
              </a:rPr>
              <a:t>)</a:t>
            </a:r>
          </a:p>
          <a:p>
            <a:pPr lvl="2" eaLnBrk="1" fontAlgn="auto" hangingPunct="1">
              <a:spcAft>
                <a:spcPts val="0"/>
              </a:spcAft>
              <a:defRPr/>
            </a:pPr>
            <a:r>
              <a:rPr lang="en-US" dirty="0" smtClean="0">
                <a:solidFill>
                  <a:schemeClr val="bg1">
                    <a:lumMod val="75000"/>
                  </a:schemeClr>
                </a:solidFill>
              </a:rPr>
              <a:t>Primary focus on biological evidence</a:t>
            </a:r>
          </a:p>
          <a:p>
            <a:pPr lvl="1" eaLnBrk="1" fontAlgn="auto" hangingPunct="1">
              <a:spcAft>
                <a:spcPts val="0"/>
              </a:spcAft>
              <a:defRPr/>
            </a:pPr>
            <a:r>
              <a:rPr lang="en-US" dirty="0" smtClean="0">
                <a:solidFill>
                  <a:schemeClr val="bg1">
                    <a:lumMod val="75000"/>
                  </a:schemeClr>
                </a:solidFill>
              </a:rPr>
              <a:t>Considerations when handling evidence </a:t>
            </a:r>
          </a:p>
          <a:p>
            <a:pPr lvl="1" eaLnBrk="1" fontAlgn="auto" hangingPunct="1">
              <a:spcAft>
                <a:spcPts val="0"/>
              </a:spcAft>
              <a:defRPr/>
            </a:pPr>
            <a:r>
              <a:rPr lang="en-US" dirty="0" smtClean="0">
                <a:solidFill>
                  <a:schemeClr val="bg1">
                    <a:lumMod val="75000"/>
                  </a:schemeClr>
                </a:solidFill>
              </a:rPr>
              <a:t>Proper storage</a:t>
            </a:r>
          </a:p>
          <a:p>
            <a:pPr lvl="2" eaLnBrk="1" fontAlgn="auto" hangingPunct="1">
              <a:spcAft>
                <a:spcPts val="0"/>
              </a:spcAft>
              <a:defRPr/>
            </a:pPr>
            <a:r>
              <a:rPr lang="en-US" dirty="0" smtClean="0">
                <a:solidFill>
                  <a:schemeClr val="bg1">
                    <a:lumMod val="75000"/>
                  </a:schemeClr>
                </a:solidFill>
              </a:rPr>
              <a:t>Facility – space, environmental controls, and security </a:t>
            </a:r>
          </a:p>
          <a:p>
            <a:pPr lvl="2" eaLnBrk="1" fontAlgn="auto" hangingPunct="1">
              <a:spcAft>
                <a:spcPts val="0"/>
              </a:spcAft>
              <a:defRPr/>
            </a:pPr>
            <a:r>
              <a:rPr lang="en-US" dirty="0" smtClean="0">
                <a:solidFill>
                  <a:schemeClr val="bg1">
                    <a:lumMod val="75000"/>
                  </a:schemeClr>
                </a:solidFill>
              </a:rPr>
              <a:t>Packaging</a:t>
            </a:r>
          </a:p>
          <a:p>
            <a:pPr lvl="1" eaLnBrk="1" fontAlgn="auto" hangingPunct="1">
              <a:spcAft>
                <a:spcPts val="0"/>
              </a:spcAft>
              <a:defRPr/>
            </a:pPr>
            <a:r>
              <a:rPr lang="en-US" dirty="0" smtClean="0">
                <a:solidFill>
                  <a:schemeClr val="bg1">
                    <a:lumMod val="75000"/>
                  </a:schemeClr>
                </a:solidFill>
              </a:rPr>
              <a:t>Tracking</a:t>
            </a:r>
          </a:p>
          <a:p>
            <a:pPr lvl="2" eaLnBrk="1" fontAlgn="auto" hangingPunct="1">
              <a:spcAft>
                <a:spcPts val="0"/>
              </a:spcAft>
              <a:defRPr/>
            </a:pPr>
            <a:r>
              <a:rPr lang="en-US" dirty="0" smtClean="0">
                <a:solidFill>
                  <a:schemeClr val="bg1">
                    <a:lumMod val="75000"/>
                  </a:schemeClr>
                </a:solidFill>
              </a:rPr>
              <a:t>Chain-of-Custody</a:t>
            </a:r>
          </a:p>
          <a:p>
            <a:pPr lvl="1" eaLnBrk="1" fontAlgn="auto" hangingPunct="1">
              <a:spcAft>
                <a:spcPts val="0"/>
              </a:spcAft>
              <a:defRPr/>
            </a:pPr>
            <a:r>
              <a:rPr lang="en-US" dirty="0" smtClean="0">
                <a:solidFill>
                  <a:schemeClr val="bg1">
                    <a:lumMod val="75000"/>
                  </a:schemeClr>
                </a:solidFill>
              </a:rPr>
              <a:t>Destruction of Evidence</a:t>
            </a:r>
          </a:p>
          <a:p>
            <a:pPr lvl="1" eaLnBrk="1" fontAlgn="auto" hangingPunct="1">
              <a:spcAft>
                <a:spcPts val="0"/>
              </a:spcAft>
              <a:defRPr/>
            </a:pPr>
            <a:r>
              <a:rPr lang="en-US" dirty="0" smtClean="0">
                <a:solidFill>
                  <a:schemeClr val="bg1">
                    <a:lumMod val="75000"/>
                  </a:schemeClr>
                </a:solidFill>
              </a:rPr>
              <a:t>Best Practices </a:t>
            </a:r>
          </a:p>
          <a:p>
            <a:pPr eaLnBrk="1" fontAlgn="auto" hangingPunct="1">
              <a:spcAft>
                <a:spcPts val="0"/>
              </a:spcAft>
              <a:buFont typeface="Arial" pitchFamily="34" charset="0"/>
              <a:buNone/>
              <a:defRPr/>
            </a:pPr>
            <a:endParaRPr lang="en-US" dirty="0" smtClean="0">
              <a:solidFill>
                <a:schemeClr val="bg1">
                  <a:lumMod val="75000"/>
                </a:schemeClr>
              </a:solidFill>
            </a:endParaRPr>
          </a:p>
        </p:txBody>
      </p:sp>
      <p:graphicFrame>
        <p:nvGraphicFramePr>
          <p:cNvPr id="3076" name="Object 4"/>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3082"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defRPr/>
            </a:pPr>
            <a:r>
              <a:rPr lang="en-US" sz="3600" dirty="0" smtClean="0"/>
              <a:t>Universal Precautions Against </a:t>
            </a:r>
            <a:r>
              <a:rPr lang="en-US" sz="3600" dirty="0" err="1" smtClean="0"/>
              <a:t>Bloodborne</a:t>
            </a:r>
            <a:r>
              <a:rPr lang="en-US" sz="3600" dirty="0" smtClean="0"/>
              <a:t> Pathogens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1">
              <a:defRPr/>
            </a:pPr>
            <a:r>
              <a:rPr lang="en-US" sz="2400" dirty="0" smtClean="0">
                <a:solidFill>
                  <a:schemeClr val="bg1">
                    <a:lumMod val="75000"/>
                  </a:schemeClr>
                </a:solidFill>
              </a:rPr>
              <a:t>In 1991, the Occupational Safety and Health Administration (OSHA) issued Title 29, part 1910.1030 of the Code of Federal Regulations (CFR), Occupational Exposure to </a:t>
            </a:r>
            <a:r>
              <a:rPr lang="en-US" sz="2400" dirty="0" err="1" smtClean="0">
                <a:solidFill>
                  <a:schemeClr val="bg1">
                    <a:lumMod val="75000"/>
                  </a:schemeClr>
                </a:solidFill>
              </a:rPr>
              <a:t>Bloodborne</a:t>
            </a:r>
            <a:r>
              <a:rPr lang="en-US" sz="2400" dirty="0" smtClean="0">
                <a:solidFill>
                  <a:schemeClr val="bg1">
                    <a:lumMod val="75000"/>
                  </a:schemeClr>
                </a:solidFill>
              </a:rPr>
              <a:t> Pathogens (BBP).  </a:t>
            </a:r>
          </a:p>
          <a:p>
            <a:pPr lvl="1">
              <a:defRPr/>
            </a:pPr>
            <a:endParaRPr lang="en-US" sz="2400" dirty="0" smtClean="0">
              <a:solidFill>
                <a:schemeClr val="bg1">
                  <a:lumMod val="75000"/>
                </a:schemeClr>
              </a:solidFill>
            </a:endParaRPr>
          </a:p>
          <a:p>
            <a:pPr lvl="1">
              <a:defRPr/>
            </a:pPr>
            <a:r>
              <a:rPr lang="en-US" sz="2400" dirty="0" err="1" smtClean="0">
                <a:solidFill>
                  <a:schemeClr val="bg1">
                    <a:lumMod val="75000"/>
                  </a:schemeClr>
                </a:solidFill>
              </a:rPr>
              <a:t>Bloodborne</a:t>
            </a:r>
            <a:r>
              <a:rPr lang="en-US" sz="2400" dirty="0" smtClean="0">
                <a:solidFill>
                  <a:schemeClr val="bg1">
                    <a:lumMod val="75000"/>
                  </a:schemeClr>
                </a:solidFill>
              </a:rPr>
              <a:t> pathogens are defined as “pathogenic microorganisms that are present in human blood and can cause disease in humans. These pathogens include, but are not limited to, </a:t>
            </a:r>
            <a:r>
              <a:rPr lang="en-US" sz="2400" dirty="0" smtClean="0">
                <a:solidFill>
                  <a:schemeClr val="accent6">
                    <a:lumMod val="60000"/>
                    <a:lumOff val="40000"/>
                  </a:schemeClr>
                </a:solidFill>
              </a:rPr>
              <a:t>hepatitis B virus (HBV), hepatitis C virus (HCV), and human immunodeficiency virus (HIV)</a:t>
            </a:r>
            <a:endParaRPr lang="en-US" sz="1600" dirty="0" smtClean="0">
              <a:solidFill>
                <a:schemeClr val="accent6">
                  <a:lumMod val="60000"/>
                  <a:lumOff val="40000"/>
                </a:schemeClr>
              </a:solidFill>
            </a:endParaRPr>
          </a:p>
          <a:p>
            <a:pPr>
              <a:defRPr/>
            </a:pPr>
            <a:endParaRPr lang="en-US" dirty="0">
              <a:solidFill>
                <a:schemeClr val="bg1">
                  <a:lumMod val="75000"/>
                </a:schemeClr>
              </a:solidFill>
            </a:endParaRPr>
          </a:p>
        </p:txBody>
      </p:sp>
      <p:graphicFrame>
        <p:nvGraphicFramePr>
          <p:cNvPr id="18436" name="Object 4"/>
          <p:cNvGraphicFramePr>
            <a:graphicFrameLocks noChangeAspect="1"/>
          </p:cNvGraphicFramePr>
          <p:nvPr/>
        </p:nvGraphicFramePr>
        <p:xfrm>
          <a:off x="7239000" y="5480050"/>
          <a:ext cx="1905000" cy="1377950"/>
        </p:xfrm>
        <a:graphic>
          <a:graphicData uri="http://schemas.openxmlformats.org/presentationml/2006/ole">
            <mc:AlternateContent xmlns:mc="http://schemas.openxmlformats.org/markup-compatibility/2006">
              <mc:Choice xmlns:v="urn:schemas-microsoft-com:vml" Requires="v">
                <p:oleObj spid="_x0000_s18442"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239000" y="5480050"/>
                        <a:ext cx="190500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defRPr/>
            </a:pPr>
            <a:r>
              <a:rPr lang="en-US" sz="3600" dirty="0" smtClean="0"/>
              <a:t>Universal Precautions Against </a:t>
            </a:r>
            <a:r>
              <a:rPr lang="en-US" sz="3600" dirty="0" err="1" smtClean="0"/>
              <a:t>Bloodbourne</a:t>
            </a:r>
            <a:r>
              <a:rPr lang="en-US" sz="3600" dirty="0" smtClean="0"/>
              <a:t> Pathogens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1">
              <a:defRPr/>
            </a:pPr>
            <a:r>
              <a:rPr lang="en-US" sz="2400" dirty="0" smtClean="0">
                <a:solidFill>
                  <a:schemeClr val="bg1">
                    <a:lumMod val="75000"/>
                  </a:schemeClr>
                </a:solidFill>
              </a:rPr>
              <a:t>This standard forms the primary mechanism for infection control.  </a:t>
            </a:r>
          </a:p>
          <a:p>
            <a:pPr lvl="1">
              <a:defRPr/>
            </a:pPr>
            <a:endParaRPr lang="en-US" sz="2400" dirty="0" smtClean="0"/>
          </a:p>
          <a:p>
            <a:pPr lvl="1">
              <a:defRPr/>
            </a:pPr>
            <a:r>
              <a:rPr lang="en-US" sz="2400" dirty="0" smtClean="0">
                <a:solidFill>
                  <a:schemeClr val="accent6">
                    <a:lumMod val="60000"/>
                    <a:lumOff val="40000"/>
                  </a:schemeClr>
                </a:solidFill>
              </a:rPr>
              <a:t>All human blood, body fluids, or other potentially infectious material must be treated as if infected with hepatitis B virus (HBV), hepatitis C virus (HCV), and human immunodeficiency virus (HIV).   </a:t>
            </a:r>
          </a:p>
          <a:p>
            <a:pPr lvl="1">
              <a:defRPr/>
            </a:pPr>
            <a:endParaRPr lang="en-US" sz="2400" dirty="0" smtClean="0"/>
          </a:p>
          <a:p>
            <a:pPr lvl="2">
              <a:defRPr/>
            </a:pPr>
            <a:r>
              <a:rPr lang="en-US" sz="1800" dirty="0" smtClean="0">
                <a:solidFill>
                  <a:schemeClr val="bg1">
                    <a:lumMod val="75000"/>
                  </a:schemeClr>
                </a:solidFill>
              </a:rPr>
              <a:t>A vaccine exists that may provide some protective from HBV, but no such vaccine exists for either HCV or HIV.  It is recommended that persons in professions with potential contact with BBP, receive HBV vaccinations.  Measures must be taken to avoid direct or indirect contact with potentially infectious materials. </a:t>
            </a:r>
          </a:p>
          <a:p>
            <a:pPr>
              <a:buFont typeface="Arial" charset="0"/>
              <a:buNone/>
              <a:defRPr/>
            </a:pPr>
            <a:endParaRPr lang="en-US" sz="36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Routes of Exposure</a:t>
            </a:r>
            <a:endParaRPr lang="en-US" dirty="0"/>
          </a:p>
        </p:txBody>
      </p:sp>
      <p:sp>
        <p:nvSpPr>
          <p:cNvPr id="3" name="Content Placeholder 2"/>
          <p:cNvSpPr>
            <a:spLocks noGrp="1"/>
          </p:cNvSpPr>
          <p:nvPr>
            <p:ph idx="1"/>
          </p:nvPr>
        </p:nvSpPr>
        <p:spPr>
          <a:xfrm>
            <a:off x="457200" y="1371600"/>
            <a:ext cx="8229600" cy="4525963"/>
          </a:xfrm>
        </p:spPr>
        <p:txBody>
          <a:bodyPr/>
          <a:lstStyle/>
          <a:p>
            <a:pPr>
              <a:defRPr/>
            </a:pPr>
            <a:r>
              <a:rPr lang="en-US" sz="2400" dirty="0" smtClean="0">
                <a:solidFill>
                  <a:schemeClr val="bg1">
                    <a:lumMod val="75000"/>
                  </a:schemeClr>
                </a:solidFill>
              </a:rPr>
              <a:t>Whether the hazard is biological or chemical in nature, the primary routes of exposure are the same.  </a:t>
            </a:r>
            <a:endParaRPr lang="en-US" sz="1800" dirty="0" smtClean="0">
              <a:solidFill>
                <a:schemeClr val="bg1">
                  <a:lumMod val="75000"/>
                </a:schemeClr>
              </a:solidFill>
            </a:endParaRPr>
          </a:p>
          <a:p>
            <a:pPr>
              <a:defRPr/>
            </a:pPr>
            <a:r>
              <a:rPr lang="en-US" sz="2400" dirty="0" smtClean="0">
                <a:solidFill>
                  <a:schemeClr val="bg1">
                    <a:lumMod val="75000"/>
                  </a:schemeClr>
                </a:solidFill>
              </a:rPr>
              <a:t>By being aware of how an exposure can occur, the correct decisions can be made with regards to the proper protective equipment that should be worn and how to properly clean and decontaminate after exposure.</a:t>
            </a:r>
            <a:endParaRPr lang="en-US" sz="2400" dirty="0">
              <a:solidFill>
                <a:schemeClr val="bg1">
                  <a:lumMod val="75000"/>
                </a:schemeClr>
              </a:solidFill>
            </a:endParaRPr>
          </a:p>
          <a:p>
            <a:pPr>
              <a:defRPr/>
            </a:pPr>
            <a:r>
              <a:rPr lang="en-US" sz="2400" dirty="0" smtClean="0">
                <a:solidFill>
                  <a:schemeClr val="bg1">
                    <a:lumMod val="75000"/>
                  </a:schemeClr>
                </a:solidFill>
              </a:rPr>
              <a:t>The most effective way to clean collection equipment and surfaces is with a 10% bleach solution (10 parts water to 10 parts bleach).</a:t>
            </a:r>
          </a:p>
          <a:p>
            <a:pPr>
              <a:defRPr/>
            </a:pPr>
            <a:endParaRPr lang="en-US" sz="1800" dirty="0">
              <a:solidFill>
                <a:schemeClr val="bg1">
                  <a:lumMod val="75000"/>
                </a:schemeClr>
              </a:solidFill>
            </a:endParaRPr>
          </a:p>
        </p:txBody>
      </p:sp>
      <p:graphicFrame>
        <p:nvGraphicFramePr>
          <p:cNvPr id="20484" name="Object 3"/>
          <p:cNvGraphicFramePr>
            <a:graphicFrameLocks noChangeAspect="1"/>
          </p:cNvGraphicFramePr>
          <p:nvPr/>
        </p:nvGraphicFramePr>
        <p:xfrm>
          <a:off x="6858000" y="5219700"/>
          <a:ext cx="2211388" cy="1600200"/>
        </p:xfrm>
        <a:graphic>
          <a:graphicData uri="http://schemas.openxmlformats.org/presentationml/2006/ole">
            <mc:AlternateContent xmlns:mc="http://schemas.openxmlformats.org/markup-compatibility/2006">
              <mc:Choice xmlns:v="urn:schemas-microsoft-com:vml" Requires="v">
                <p:oleObj spid="_x0000_s20490" name="Slide" r:id="rId3" imgW="4549874" imgH="3394541" progId="PowerPoint.Slide.8">
                  <p:embed/>
                </p:oleObj>
              </mc:Choice>
              <mc:Fallback>
                <p:oleObj name="Slide" r:id="rId3" imgW="4549874" imgH="3394541" progId="PowerPoint.Slide.8">
                  <p:embed/>
                  <p:pic>
                    <p:nvPicPr>
                      <p:cNvPr id="0" name="Object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858000" y="5219700"/>
                        <a:ext cx="221138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Routes of Exposure</a:t>
            </a:r>
            <a:endParaRPr lang="en-US" dirty="0"/>
          </a:p>
        </p:txBody>
      </p:sp>
      <p:sp>
        <p:nvSpPr>
          <p:cNvPr id="3" name="Content Placeholder 2"/>
          <p:cNvSpPr>
            <a:spLocks noGrp="1"/>
          </p:cNvSpPr>
          <p:nvPr>
            <p:ph idx="1"/>
          </p:nvPr>
        </p:nvSpPr>
        <p:spPr>
          <a:xfrm>
            <a:off x="457200" y="1143000"/>
            <a:ext cx="8229600" cy="4525963"/>
          </a:xfrm>
        </p:spPr>
        <p:txBody>
          <a:bodyPr/>
          <a:lstStyle/>
          <a:p>
            <a:pPr>
              <a:buFont typeface="Arial" charset="0"/>
              <a:buNone/>
              <a:defRPr/>
            </a:pPr>
            <a:r>
              <a:rPr lang="en-US" sz="2000" dirty="0" smtClean="0">
                <a:solidFill>
                  <a:schemeClr val="accent6">
                    <a:lumMod val="60000"/>
                    <a:lumOff val="40000"/>
                  </a:schemeClr>
                </a:solidFill>
              </a:rPr>
              <a:t> </a:t>
            </a:r>
            <a:r>
              <a:rPr lang="en-US" sz="2400" dirty="0" smtClean="0">
                <a:solidFill>
                  <a:schemeClr val="accent6">
                    <a:lumMod val="60000"/>
                    <a:lumOff val="40000"/>
                  </a:schemeClr>
                </a:solidFill>
              </a:rPr>
              <a:t>Inhalation</a:t>
            </a:r>
            <a:r>
              <a:rPr lang="en-US" sz="2000" dirty="0" smtClean="0">
                <a:solidFill>
                  <a:schemeClr val="accent6">
                    <a:lumMod val="60000"/>
                    <a:lumOff val="40000"/>
                  </a:schemeClr>
                </a:solidFill>
              </a:rPr>
              <a:t> </a:t>
            </a:r>
            <a:endParaRPr lang="en-US" sz="1600" dirty="0" smtClean="0">
              <a:solidFill>
                <a:schemeClr val="accent6">
                  <a:lumMod val="60000"/>
                  <a:lumOff val="40000"/>
                </a:schemeClr>
              </a:solidFill>
            </a:endParaRPr>
          </a:p>
          <a:p>
            <a:pPr>
              <a:buFont typeface="Arial" charset="0"/>
              <a:buNone/>
              <a:defRPr/>
            </a:pPr>
            <a:r>
              <a:rPr lang="en-US" sz="1600" dirty="0" smtClean="0"/>
              <a:t>	</a:t>
            </a:r>
            <a:r>
              <a:rPr lang="en-US" sz="1600" dirty="0" smtClean="0">
                <a:solidFill>
                  <a:schemeClr val="bg1">
                    <a:lumMod val="75000"/>
                  </a:schemeClr>
                </a:solidFill>
              </a:rPr>
              <a:t> Both pathogens and chemicals can enter the body via inhalation.  Examples include pathogens like anthrax or the flu.  Volatile chemicals or aerosolized chemicals like </a:t>
            </a:r>
            <a:r>
              <a:rPr lang="en-US" sz="1600" dirty="0" err="1" smtClean="0">
                <a:solidFill>
                  <a:schemeClr val="bg1">
                    <a:lumMod val="75000"/>
                  </a:schemeClr>
                </a:solidFill>
              </a:rPr>
              <a:t>luminol</a:t>
            </a:r>
            <a:r>
              <a:rPr lang="en-US" sz="1600" dirty="0" smtClean="0">
                <a:solidFill>
                  <a:schemeClr val="bg1">
                    <a:lumMod val="75000"/>
                  </a:schemeClr>
                </a:solidFill>
              </a:rPr>
              <a:t> can also be inhaled.  </a:t>
            </a:r>
          </a:p>
          <a:p>
            <a:pPr>
              <a:buFont typeface="Arial" charset="0"/>
              <a:buNone/>
              <a:defRPr/>
            </a:pPr>
            <a:r>
              <a:rPr lang="en-US" sz="2400" dirty="0" smtClean="0">
                <a:solidFill>
                  <a:schemeClr val="accent6">
                    <a:lumMod val="60000"/>
                    <a:lumOff val="40000"/>
                  </a:schemeClr>
                </a:solidFill>
              </a:rPr>
              <a:t>Contact</a:t>
            </a:r>
            <a:r>
              <a:rPr lang="en-US" sz="2000" dirty="0" smtClean="0">
                <a:solidFill>
                  <a:schemeClr val="accent6">
                    <a:lumMod val="60000"/>
                    <a:lumOff val="40000"/>
                  </a:schemeClr>
                </a:solidFill>
              </a:rPr>
              <a:t> </a:t>
            </a:r>
            <a:r>
              <a:rPr lang="en-US" sz="1600" dirty="0" smtClean="0"/>
              <a:t> </a:t>
            </a:r>
          </a:p>
          <a:p>
            <a:pPr>
              <a:buFont typeface="Arial" charset="0"/>
              <a:buNone/>
              <a:defRPr/>
            </a:pPr>
            <a:r>
              <a:rPr lang="en-US" sz="1600" dirty="0" smtClean="0"/>
              <a:t>	</a:t>
            </a:r>
            <a:r>
              <a:rPr lang="en-US" sz="1600" dirty="0" smtClean="0">
                <a:solidFill>
                  <a:schemeClr val="bg1">
                    <a:lumMod val="75000"/>
                  </a:schemeClr>
                </a:solidFill>
              </a:rPr>
              <a:t>with the skin or mucus membranes- Chemicals can cause local irritation, redness, swelling, burning or damage to the contact tissues. Severity of the reaction depends on the type and concentration of the chemical, and duration of exposure.  Systemic effects can be as minor as dizziness and nausea, and as extreme as organ damage, shock and unconsciousness. </a:t>
            </a:r>
          </a:p>
          <a:p>
            <a:pPr>
              <a:buFont typeface="Arial" charset="0"/>
              <a:buNone/>
              <a:defRPr/>
            </a:pPr>
            <a:r>
              <a:rPr lang="en-US" sz="2400" dirty="0" smtClean="0">
                <a:solidFill>
                  <a:schemeClr val="accent6">
                    <a:lumMod val="60000"/>
                    <a:lumOff val="40000"/>
                  </a:schemeClr>
                </a:solidFill>
              </a:rPr>
              <a:t>Ingestion</a:t>
            </a:r>
            <a:r>
              <a:rPr lang="en-US" sz="1600" dirty="0" smtClean="0"/>
              <a:t>  </a:t>
            </a:r>
          </a:p>
          <a:p>
            <a:pPr>
              <a:buFont typeface="Arial" charset="0"/>
              <a:buNone/>
              <a:defRPr/>
            </a:pPr>
            <a:r>
              <a:rPr lang="en-US" sz="1600" dirty="0" smtClean="0"/>
              <a:t>	</a:t>
            </a:r>
            <a:r>
              <a:rPr lang="en-US" sz="1600" dirty="0" smtClean="0">
                <a:solidFill>
                  <a:schemeClr val="bg1">
                    <a:lumMod val="75000"/>
                  </a:schemeClr>
                </a:solidFill>
              </a:rPr>
              <a:t>Ingested corrosive materials can damage the mouth, throat, and digestive tract. Ingested toxic chemicals are usually absorbed by the body via the stomach and intestines. Regular hand washing and prohibiting the consumption or presence of food or drink in contamination prone areas, including the crime scene, will minimize exposure to chemicals or biological contaminants</a:t>
            </a:r>
            <a:r>
              <a:rPr lang="en-US" sz="1600" dirty="0" smtClean="0"/>
              <a:t>.</a:t>
            </a:r>
          </a:p>
          <a:p>
            <a:pPr>
              <a:buFont typeface="Arial" charset="0"/>
              <a:buNone/>
              <a:defRPr/>
            </a:pPr>
            <a:r>
              <a:rPr lang="en-US" sz="2400" dirty="0" smtClean="0">
                <a:solidFill>
                  <a:schemeClr val="accent6">
                    <a:lumMod val="60000"/>
                    <a:lumOff val="40000"/>
                  </a:schemeClr>
                </a:solidFill>
              </a:rPr>
              <a:t>Injection</a:t>
            </a:r>
            <a:r>
              <a:rPr lang="en-US" sz="1600" dirty="0" smtClean="0">
                <a:solidFill>
                  <a:schemeClr val="accent6">
                    <a:lumMod val="60000"/>
                    <a:lumOff val="40000"/>
                  </a:schemeClr>
                </a:solidFill>
              </a:rPr>
              <a:t> </a:t>
            </a:r>
          </a:p>
          <a:p>
            <a:pPr>
              <a:buFont typeface="Arial" charset="0"/>
              <a:buNone/>
              <a:defRPr/>
            </a:pPr>
            <a:r>
              <a:rPr lang="en-US" sz="1600" dirty="0" smtClean="0"/>
              <a:t>	</a:t>
            </a:r>
            <a:r>
              <a:rPr lang="en-US" sz="1600" dirty="0" smtClean="0">
                <a:solidFill>
                  <a:schemeClr val="bg1">
                    <a:lumMod val="75000"/>
                  </a:schemeClr>
                </a:solidFill>
              </a:rPr>
              <a:t>Needle sticks and mechanical injuries from contaminated glass, metal, or other sharp objects can introduce biological contaminants directly into the bloodstream</a:t>
            </a:r>
            <a:r>
              <a:rPr lang="en-US" sz="1600" dirty="0" smtClean="0"/>
              <a:t>.</a:t>
            </a:r>
          </a:p>
          <a:p>
            <a:pPr>
              <a:defRPr/>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par>
                          <p:cTn id="22" fill="hold" nodeType="afterGroup">
                            <p:stCondLst>
                              <p:cond delay="1500"/>
                            </p:stCondLst>
                            <p:childTnLst>
                              <p:par>
                                <p:cTn id="23" presetID="53"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dissolve">
                                      <p:cBhvr>
                                        <p:cTn id="32" dur="500"/>
                                        <p:tgtEl>
                                          <p:spTgt spid="3">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dissolve">
                                      <p:cBhvr>
                                        <p:cTn id="37" dur="500"/>
                                        <p:tgtEl>
                                          <p:spTgt spid="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ssolve">
                                      <p:cBhvr>
                                        <p:cTn id="42" dur="500"/>
                                        <p:tgtEl>
                                          <p:spTgt spid="3">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Personal Protective Equipment (PPE)</a:t>
            </a:r>
            <a:endParaRPr lang="en-US" dirty="0"/>
          </a:p>
        </p:txBody>
      </p:sp>
      <p:sp>
        <p:nvSpPr>
          <p:cNvPr id="3" name="Content Placeholder 2"/>
          <p:cNvSpPr>
            <a:spLocks noGrp="1"/>
          </p:cNvSpPr>
          <p:nvPr>
            <p:ph idx="1"/>
          </p:nvPr>
        </p:nvSpPr>
        <p:spPr>
          <a:xfrm>
            <a:off x="457200" y="1143000"/>
            <a:ext cx="8229600" cy="4525963"/>
          </a:xfrm>
        </p:spPr>
        <p:txBody>
          <a:bodyPr/>
          <a:lstStyle/>
          <a:p>
            <a:pPr>
              <a:buFont typeface="Arial" charset="0"/>
              <a:buNone/>
              <a:defRPr/>
            </a:pPr>
            <a:endParaRPr lang="en-US" sz="1600" dirty="0" smtClean="0"/>
          </a:p>
          <a:p>
            <a:pPr>
              <a:defRPr/>
            </a:pPr>
            <a:r>
              <a:rPr lang="en-US" sz="2400" dirty="0" smtClean="0">
                <a:solidFill>
                  <a:schemeClr val="bg1">
                    <a:lumMod val="75000"/>
                  </a:schemeClr>
                </a:solidFill>
              </a:rPr>
              <a:t>One of the primary means of defense against exposure is the use of</a:t>
            </a:r>
            <a:r>
              <a:rPr lang="en-US" sz="2400" dirty="0" smtClean="0"/>
              <a:t> </a:t>
            </a:r>
            <a:r>
              <a:rPr lang="en-US" sz="2400" dirty="0" smtClean="0">
                <a:solidFill>
                  <a:schemeClr val="accent6">
                    <a:lumMod val="60000"/>
                    <a:lumOff val="40000"/>
                  </a:schemeClr>
                </a:solidFill>
              </a:rPr>
              <a:t>barrier protection </a:t>
            </a:r>
            <a:r>
              <a:rPr lang="en-US" sz="2400" dirty="0" smtClean="0">
                <a:solidFill>
                  <a:schemeClr val="bg1">
                    <a:lumMod val="75000"/>
                  </a:schemeClr>
                </a:solidFill>
              </a:rPr>
              <a:t>such as:</a:t>
            </a:r>
          </a:p>
          <a:p>
            <a:pPr lvl="1">
              <a:buFont typeface="Arial" charset="0"/>
              <a:buNone/>
              <a:defRPr/>
            </a:pPr>
            <a:endParaRPr lang="en-US" sz="2000" dirty="0" smtClean="0">
              <a:solidFill>
                <a:schemeClr val="accent1">
                  <a:lumMod val="20000"/>
                  <a:lumOff val="80000"/>
                </a:schemeClr>
              </a:solidFill>
            </a:endParaRPr>
          </a:p>
          <a:p>
            <a:pPr lvl="2">
              <a:defRPr/>
            </a:pPr>
            <a:r>
              <a:rPr lang="en-US" dirty="0" smtClean="0">
                <a:solidFill>
                  <a:schemeClr val="bg1">
                    <a:lumMod val="75000"/>
                  </a:schemeClr>
                </a:solidFill>
              </a:rPr>
              <a:t>disposable Latex or </a:t>
            </a:r>
            <a:r>
              <a:rPr lang="en-US" dirty="0" err="1" smtClean="0">
                <a:solidFill>
                  <a:schemeClr val="bg1">
                    <a:lumMod val="75000"/>
                  </a:schemeClr>
                </a:solidFill>
              </a:rPr>
              <a:t>Nitrile</a:t>
            </a:r>
            <a:r>
              <a:rPr lang="en-US" dirty="0" smtClean="0">
                <a:solidFill>
                  <a:schemeClr val="bg1">
                    <a:lumMod val="75000"/>
                  </a:schemeClr>
                </a:solidFill>
              </a:rPr>
              <a:t> </a:t>
            </a:r>
            <a:r>
              <a:rPr lang="en-US" dirty="0" smtClean="0">
                <a:solidFill>
                  <a:schemeClr val="accent6">
                    <a:lumMod val="60000"/>
                    <a:lumOff val="40000"/>
                  </a:schemeClr>
                </a:solidFill>
              </a:rPr>
              <a:t>gloves</a:t>
            </a:r>
            <a:r>
              <a:rPr lang="en-US" dirty="0" smtClean="0"/>
              <a:t>  </a:t>
            </a:r>
          </a:p>
          <a:p>
            <a:pPr lvl="2">
              <a:defRPr/>
            </a:pPr>
            <a:r>
              <a:rPr lang="en-US" dirty="0" smtClean="0">
                <a:solidFill>
                  <a:schemeClr val="bg1">
                    <a:lumMod val="75000"/>
                  </a:schemeClr>
                </a:solidFill>
              </a:rPr>
              <a:t>Coveralls</a:t>
            </a:r>
          </a:p>
          <a:p>
            <a:pPr lvl="2">
              <a:defRPr/>
            </a:pPr>
            <a:r>
              <a:rPr lang="en-US" dirty="0" err="1" smtClean="0">
                <a:solidFill>
                  <a:schemeClr val="bg1">
                    <a:lumMod val="75000"/>
                  </a:schemeClr>
                </a:solidFill>
              </a:rPr>
              <a:t>Labcoats</a:t>
            </a:r>
            <a:endParaRPr lang="en-US" dirty="0" smtClean="0">
              <a:solidFill>
                <a:schemeClr val="bg1">
                  <a:lumMod val="75000"/>
                </a:schemeClr>
              </a:solidFill>
            </a:endParaRPr>
          </a:p>
          <a:p>
            <a:pPr lvl="2">
              <a:defRPr/>
            </a:pPr>
            <a:r>
              <a:rPr lang="en-US" dirty="0" smtClean="0">
                <a:solidFill>
                  <a:schemeClr val="accent6">
                    <a:lumMod val="60000"/>
                    <a:lumOff val="40000"/>
                  </a:schemeClr>
                </a:solidFill>
              </a:rPr>
              <a:t>Surgical masks</a:t>
            </a:r>
          </a:p>
          <a:p>
            <a:pPr lvl="2">
              <a:defRPr/>
            </a:pPr>
            <a:r>
              <a:rPr lang="en-US" dirty="0" smtClean="0">
                <a:solidFill>
                  <a:schemeClr val="bg1">
                    <a:lumMod val="75000"/>
                  </a:schemeClr>
                </a:solidFill>
              </a:rPr>
              <a:t>shoe-covers</a:t>
            </a:r>
            <a:r>
              <a:rPr lang="en-US" dirty="0" smtClean="0"/>
              <a:t> </a:t>
            </a:r>
          </a:p>
          <a:p>
            <a:pPr>
              <a:buFont typeface="Arial" charset="0"/>
              <a:buNone/>
              <a:defRPr/>
            </a:pPr>
            <a:endParaRPr lang="en-US" sz="1600" dirty="0"/>
          </a:p>
        </p:txBody>
      </p:sp>
      <p:graphicFrame>
        <p:nvGraphicFramePr>
          <p:cNvPr id="22532" name="Object 4"/>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22538"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Personal Protective Equipment</a:t>
            </a:r>
            <a:endParaRPr lang="en-US" dirty="0"/>
          </a:p>
        </p:txBody>
      </p:sp>
      <p:sp>
        <p:nvSpPr>
          <p:cNvPr id="3" name="Content Placeholder 2"/>
          <p:cNvSpPr>
            <a:spLocks noGrp="1"/>
          </p:cNvSpPr>
          <p:nvPr>
            <p:ph idx="1"/>
          </p:nvPr>
        </p:nvSpPr>
        <p:spPr>
          <a:xfrm>
            <a:off x="228600" y="1524000"/>
            <a:ext cx="8610600" cy="3048000"/>
          </a:xfrm>
        </p:spPr>
        <p:txBody>
          <a:bodyPr/>
          <a:lstStyle/>
          <a:p>
            <a:pPr>
              <a:buFont typeface="Arial" charset="0"/>
              <a:buNone/>
              <a:defRPr/>
            </a:pPr>
            <a:endParaRPr lang="en-US" sz="1800" dirty="0" smtClean="0"/>
          </a:p>
          <a:p>
            <a:pPr lvl="1">
              <a:defRPr/>
            </a:pPr>
            <a:r>
              <a:rPr lang="en-US" sz="2400" dirty="0" smtClean="0">
                <a:solidFill>
                  <a:schemeClr val="bg1">
                    <a:lumMod val="75000"/>
                  </a:schemeClr>
                </a:solidFill>
              </a:rPr>
              <a:t>Barrier </a:t>
            </a:r>
            <a:r>
              <a:rPr lang="en-US" sz="2400" dirty="0" err="1" smtClean="0">
                <a:solidFill>
                  <a:schemeClr val="bg1">
                    <a:lumMod val="75000"/>
                  </a:schemeClr>
                </a:solidFill>
              </a:rPr>
              <a:t>protectants</a:t>
            </a:r>
            <a:r>
              <a:rPr lang="en-US" sz="2400" dirty="0" smtClean="0">
                <a:solidFill>
                  <a:schemeClr val="bg1">
                    <a:lumMod val="75000"/>
                  </a:schemeClr>
                </a:solidFill>
              </a:rPr>
              <a:t>, like latex gloves, do not provide the same type of protection once they have been exposed. </a:t>
            </a:r>
          </a:p>
          <a:p>
            <a:pPr lvl="1">
              <a:buFont typeface="Arial" charset="0"/>
              <a:buNone/>
              <a:defRPr/>
            </a:pPr>
            <a:r>
              <a:rPr lang="en-US" sz="2400" dirty="0" smtClean="0">
                <a:solidFill>
                  <a:schemeClr val="bg1">
                    <a:lumMod val="75000"/>
                  </a:schemeClr>
                </a:solidFill>
              </a:rPr>
              <a:t> </a:t>
            </a:r>
          </a:p>
          <a:p>
            <a:pPr lvl="1">
              <a:defRPr/>
            </a:pPr>
            <a:r>
              <a:rPr lang="en-US" sz="2400" dirty="0" smtClean="0">
                <a:solidFill>
                  <a:schemeClr val="bg1">
                    <a:lumMod val="75000"/>
                  </a:schemeClr>
                </a:solidFill>
              </a:rPr>
              <a:t>The use of hand lotions or even sweat can also break down the latex.  </a:t>
            </a:r>
          </a:p>
          <a:p>
            <a:pPr lvl="1">
              <a:buFont typeface="Arial" charset="0"/>
              <a:buNone/>
              <a:defRPr/>
            </a:pPr>
            <a:endParaRPr lang="en-US" sz="2400" dirty="0" smtClean="0">
              <a:solidFill>
                <a:schemeClr val="bg1">
                  <a:lumMod val="75000"/>
                </a:schemeClr>
              </a:solidFill>
            </a:endParaRPr>
          </a:p>
          <a:p>
            <a:pPr lvl="1">
              <a:defRPr/>
            </a:pPr>
            <a:r>
              <a:rPr lang="en-US" sz="2400" dirty="0" smtClean="0">
                <a:solidFill>
                  <a:schemeClr val="bg1">
                    <a:lumMod val="75000"/>
                  </a:schemeClr>
                </a:solidFill>
              </a:rPr>
              <a:t>Change gloves frequently even if they have not had direct contact with a biological or chemical contaminant.  </a:t>
            </a:r>
          </a:p>
          <a:p>
            <a:pPr>
              <a:buFont typeface="Arial" charset="0"/>
              <a:buNone/>
              <a:defRPr/>
            </a:pPr>
            <a:endParaRPr lang="en-US" sz="1800" dirty="0"/>
          </a:p>
        </p:txBody>
      </p:sp>
      <p:graphicFrame>
        <p:nvGraphicFramePr>
          <p:cNvPr id="23556" name="Object 4"/>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23562"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Personal Protective Equipment</a:t>
            </a:r>
            <a:endParaRPr lang="en-US" dirty="0"/>
          </a:p>
        </p:txBody>
      </p:sp>
      <p:sp>
        <p:nvSpPr>
          <p:cNvPr id="3" name="Content Placeholder 2"/>
          <p:cNvSpPr>
            <a:spLocks noGrp="1"/>
          </p:cNvSpPr>
          <p:nvPr>
            <p:ph idx="1"/>
          </p:nvPr>
        </p:nvSpPr>
        <p:spPr>
          <a:xfrm>
            <a:off x="304800" y="838200"/>
            <a:ext cx="8610600" cy="5257800"/>
          </a:xfrm>
        </p:spPr>
        <p:txBody>
          <a:bodyPr/>
          <a:lstStyle/>
          <a:p>
            <a:pPr>
              <a:buFont typeface="Arial" charset="0"/>
              <a:buNone/>
              <a:defRPr/>
            </a:pPr>
            <a:endParaRPr lang="en-US" sz="1800" dirty="0" smtClean="0"/>
          </a:p>
          <a:p>
            <a:pPr lvl="1">
              <a:defRPr/>
            </a:pPr>
            <a:r>
              <a:rPr lang="en-US" sz="2400" dirty="0" smtClean="0">
                <a:solidFill>
                  <a:schemeClr val="accent6">
                    <a:lumMod val="60000"/>
                    <a:lumOff val="40000"/>
                  </a:schemeClr>
                </a:solidFill>
              </a:rPr>
              <a:t>Change exposed gloves </a:t>
            </a:r>
            <a:r>
              <a:rPr lang="en-US" sz="2400" dirty="0" smtClean="0">
                <a:solidFill>
                  <a:schemeClr val="bg1">
                    <a:lumMod val="75000"/>
                  </a:schemeClr>
                </a:solidFill>
              </a:rPr>
              <a:t>as soon as possible.    </a:t>
            </a:r>
          </a:p>
          <a:p>
            <a:pPr lvl="1">
              <a:defRPr/>
            </a:pPr>
            <a:r>
              <a:rPr lang="en-US" sz="2400" dirty="0" smtClean="0">
                <a:solidFill>
                  <a:schemeClr val="bg1">
                    <a:lumMod val="75000"/>
                  </a:schemeClr>
                </a:solidFill>
              </a:rPr>
              <a:t>Gloves should also be </a:t>
            </a:r>
            <a:r>
              <a:rPr lang="en-US" sz="2400" dirty="0" smtClean="0">
                <a:solidFill>
                  <a:schemeClr val="accent6">
                    <a:lumMod val="60000"/>
                    <a:lumOff val="40000"/>
                  </a:schemeClr>
                </a:solidFill>
              </a:rPr>
              <a:t>inspected</a:t>
            </a:r>
            <a:r>
              <a:rPr lang="en-US" sz="2400" dirty="0" smtClean="0"/>
              <a:t> </a:t>
            </a:r>
            <a:r>
              <a:rPr lang="en-US" sz="2400" dirty="0" smtClean="0">
                <a:solidFill>
                  <a:schemeClr val="bg1">
                    <a:lumMod val="75000"/>
                  </a:schemeClr>
                </a:solidFill>
              </a:rPr>
              <a:t>before and during wear for </a:t>
            </a:r>
            <a:r>
              <a:rPr lang="en-US" sz="2400" dirty="0" smtClean="0">
                <a:solidFill>
                  <a:schemeClr val="accent6">
                    <a:lumMod val="60000"/>
                    <a:lumOff val="40000"/>
                  </a:schemeClr>
                </a:solidFill>
              </a:rPr>
              <a:t>tears or holes</a:t>
            </a:r>
            <a:r>
              <a:rPr lang="en-US" sz="2400" dirty="0" smtClean="0"/>
              <a:t>.  </a:t>
            </a:r>
            <a:r>
              <a:rPr lang="en-US" sz="2400" dirty="0" smtClean="0">
                <a:solidFill>
                  <a:schemeClr val="bg1">
                    <a:lumMod val="75000"/>
                  </a:schemeClr>
                </a:solidFill>
              </a:rPr>
              <a:t> </a:t>
            </a:r>
          </a:p>
          <a:p>
            <a:pPr lvl="1">
              <a:defRPr/>
            </a:pPr>
            <a:r>
              <a:rPr lang="en-US" sz="2400" dirty="0" smtClean="0">
                <a:solidFill>
                  <a:schemeClr val="bg1">
                    <a:lumMod val="75000"/>
                  </a:schemeClr>
                </a:solidFill>
              </a:rPr>
              <a:t>Dried blood can also flake, so the same type of protective equipment should be used.  </a:t>
            </a:r>
            <a:r>
              <a:rPr lang="en-US" sz="2400" dirty="0" smtClean="0">
                <a:solidFill>
                  <a:schemeClr val="accent6">
                    <a:lumMod val="60000"/>
                    <a:lumOff val="40000"/>
                  </a:schemeClr>
                </a:solidFill>
              </a:rPr>
              <a:t>Surgical masks </a:t>
            </a:r>
            <a:r>
              <a:rPr lang="en-US" sz="2400" dirty="0" smtClean="0">
                <a:solidFill>
                  <a:schemeClr val="bg1">
                    <a:lumMod val="75000"/>
                  </a:schemeClr>
                </a:solidFill>
              </a:rPr>
              <a:t>or well-fitting respirators can be worn when there is potential for contamination or transfer from airborne biohazards or chemicals.  </a:t>
            </a:r>
          </a:p>
          <a:p>
            <a:pPr>
              <a:buFont typeface="Arial" charset="0"/>
              <a:buNone/>
              <a:defRPr/>
            </a:pPr>
            <a:endParaRPr lang="en-US" sz="1800" dirty="0"/>
          </a:p>
        </p:txBody>
      </p:sp>
      <p:graphicFrame>
        <p:nvGraphicFramePr>
          <p:cNvPr id="24580" name="Object 3"/>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24586" name="Slide" r:id="rId3" imgW="4549874" imgH="3394541" progId="PowerPoint.Slide.8">
                  <p:embed/>
                </p:oleObj>
              </mc:Choice>
              <mc:Fallback>
                <p:oleObj name="Slide" r:id="rId3" imgW="4549874" imgH="3394541" progId="PowerPoint.Slide.8">
                  <p:embed/>
                  <p:pic>
                    <p:nvPicPr>
                      <p:cNvPr id="0" name="Object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Evidence Handling</a:t>
            </a:r>
          </a:p>
        </p:txBody>
      </p:sp>
      <p:sp>
        <p:nvSpPr>
          <p:cNvPr id="3" name="Content Placeholder 2"/>
          <p:cNvSpPr>
            <a:spLocks noGrp="1"/>
          </p:cNvSpPr>
          <p:nvPr>
            <p:ph idx="1"/>
          </p:nvPr>
        </p:nvSpPr>
        <p:spPr>
          <a:xfrm>
            <a:off x="1371600" y="2057400"/>
            <a:ext cx="6858000" cy="3048000"/>
          </a:xfrm>
        </p:spPr>
        <p:txBody>
          <a:bodyPr rtlCol="0">
            <a:normAutofit fontScale="85000" lnSpcReduction="10000"/>
          </a:bodyPr>
          <a:lstStyle/>
          <a:p>
            <a:pPr eaLnBrk="1" fontAlgn="auto" hangingPunct="1">
              <a:spcAft>
                <a:spcPts val="0"/>
              </a:spcAft>
              <a:defRPr/>
            </a:pPr>
            <a:r>
              <a:rPr lang="en-US" sz="5100" dirty="0" smtClean="0">
                <a:solidFill>
                  <a:schemeClr val="bg1">
                    <a:lumMod val="75000"/>
                  </a:schemeClr>
                </a:solidFill>
              </a:rPr>
              <a:t>Protect the evidence</a:t>
            </a:r>
          </a:p>
          <a:p>
            <a:pPr eaLnBrk="1" fontAlgn="auto" hangingPunct="1">
              <a:spcAft>
                <a:spcPts val="0"/>
              </a:spcAft>
              <a:defRPr/>
            </a:pPr>
            <a:r>
              <a:rPr lang="en-US" sz="5100" dirty="0" smtClean="0">
                <a:solidFill>
                  <a:schemeClr val="bg1">
                    <a:lumMod val="75000"/>
                  </a:schemeClr>
                </a:solidFill>
              </a:rPr>
              <a:t>Protect yourself</a:t>
            </a:r>
          </a:p>
          <a:p>
            <a:pPr lvl="1" eaLnBrk="1" fontAlgn="auto" hangingPunct="1">
              <a:spcAft>
                <a:spcPts val="0"/>
              </a:spcAft>
              <a:defRPr/>
            </a:pPr>
            <a:r>
              <a:rPr lang="en-US" sz="4700" dirty="0" smtClean="0">
                <a:solidFill>
                  <a:schemeClr val="bg1">
                    <a:lumMod val="75000"/>
                  </a:schemeClr>
                </a:solidFill>
              </a:rPr>
              <a:t>Wear Gloves at a minimum</a:t>
            </a:r>
          </a:p>
          <a:p>
            <a:pPr lvl="1" eaLnBrk="1" fontAlgn="auto" hangingPunct="1">
              <a:spcAft>
                <a:spcPts val="0"/>
              </a:spcAft>
              <a:defRPr/>
            </a:pPr>
            <a:r>
              <a:rPr lang="en-US" sz="4700" dirty="0" smtClean="0">
                <a:solidFill>
                  <a:schemeClr val="bg1">
                    <a:lumMod val="75000"/>
                  </a:schemeClr>
                </a:solidFill>
              </a:rPr>
              <a:t>Wear a surgical mask</a:t>
            </a:r>
          </a:p>
          <a:p>
            <a:pPr eaLnBrk="1" fontAlgn="auto" hangingPunct="1">
              <a:spcAft>
                <a:spcPts val="0"/>
              </a:spcAft>
              <a:defRPr/>
            </a:pPr>
            <a:endParaRPr lang="en-US" sz="5100" dirty="0" smtClean="0">
              <a:solidFill>
                <a:schemeClr val="bg1">
                  <a:lumMod val="75000"/>
                </a:schemeClr>
              </a:solidFill>
            </a:endParaRPr>
          </a:p>
          <a:p>
            <a:pPr eaLnBrk="1" fontAlgn="auto" hangingPunct="1">
              <a:spcAft>
                <a:spcPts val="0"/>
              </a:spcAft>
              <a:buFont typeface="Arial" charset="0"/>
              <a:buNone/>
              <a:defRPr/>
            </a:pPr>
            <a:endParaRPr lang="en-US" sz="4000" dirty="0" smtClean="0">
              <a:solidFill>
                <a:schemeClr val="bg1">
                  <a:lumMod val="75000"/>
                </a:schemeClr>
              </a:solidFill>
            </a:endParaRPr>
          </a:p>
          <a:p>
            <a:pPr eaLnBrk="1" fontAlgn="auto" hangingPunct="1">
              <a:spcAft>
                <a:spcPts val="0"/>
              </a:spcAft>
              <a:buFont typeface="Arial" charset="0"/>
              <a:buNone/>
              <a:defRPr/>
            </a:pPr>
            <a:endParaRPr lang="en-US" sz="4000" dirty="0" smtClean="0">
              <a:solidFill>
                <a:schemeClr val="bg1">
                  <a:lumMod val="75000"/>
                </a:schemeClr>
              </a:solidFill>
            </a:endParaRPr>
          </a:p>
        </p:txBody>
      </p:sp>
      <p:graphicFrame>
        <p:nvGraphicFramePr>
          <p:cNvPr id="25604" name="Object 4"/>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25610"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2514600"/>
            <a:ext cx="8229600" cy="1143000"/>
          </a:xfrm>
        </p:spPr>
        <p:txBody>
          <a:bodyPr/>
          <a:lstStyle/>
          <a:p>
            <a:r>
              <a:rPr lang="en-US" altLang="en-US" smtClean="0"/>
              <a:t>Separation, Packaging, Labeling, and Storage</a:t>
            </a:r>
          </a:p>
        </p:txBody>
      </p:sp>
      <p:graphicFrame>
        <p:nvGraphicFramePr>
          <p:cNvPr id="26627" name="Object 1"/>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26633" name="Slide" r:id="rId3" imgW="4549874" imgH="3394541" progId="PowerPoint.Slide.8">
                  <p:embed/>
                </p:oleObj>
              </mc:Choice>
              <mc:Fallback>
                <p:oleObj name="Slide" r:id="rId3" imgW="4549874" imgH="3394541" progId="PowerPoint.Slide.8">
                  <p:embed/>
                  <p:pic>
                    <p:nvPicPr>
                      <p:cNvPr id="0" name="Object 1"/>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Separation</a:t>
            </a:r>
            <a:endParaRPr lang="en-US" dirty="0"/>
          </a:p>
        </p:txBody>
      </p:sp>
      <p:sp>
        <p:nvSpPr>
          <p:cNvPr id="3" name="Content Placeholder 2"/>
          <p:cNvSpPr>
            <a:spLocks noGrp="1"/>
          </p:cNvSpPr>
          <p:nvPr>
            <p:ph idx="1"/>
          </p:nvPr>
        </p:nvSpPr>
        <p:spPr>
          <a:xfrm>
            <a:off x="457200" y="1905000"/>
            <a:ext cx="8229600" cy="4525963"/>
          </a:xfrm>
        </p:spPr>
        <p:txBody>
          <a:bodyPr/>
          <a:lstStyle/>
          <a:p>
            <a:pPr lvl="1">
              <a:defRPr/>
            </a:pPr>
            <a:r>
              <a:rPr lang="en-US" dirty="0" smtClean="0">
                <a:solidFill>
                  <a:schemeClr val="bg1">
                    <a:lumMod val="75000"/>
                  </a:schemeClr>
                </a:solidFill>
              </a:rPr>
              <a:t>Store “questioned evidence” in a separate container from reference samples.</a:t>
            </a:r>
          </a:p>
          <a:p>
            <a:pPr lvl="1">
              <a:defRPr/>
            </a:pPr>
            <a:r>
              <a:rPr lang="en-US" dirty="0" smtClean="0">
                <a:solidFill>
                  <a:schemeClr val="bg1">
                    <a:lumMod val="75000"/>
                  </a:schemeClr>
                </a:solidFill>
              </a:rPr>
              <a:t>Store “questioned evidence” from the victim and/or the crime scene in separate containers from evidence collected from the suspect.</a:t>
            </a:r>
          </a:p>
          <a:p>
            <a:pPr lvl="1">
              <a:defRPr/>
            </a:pPr>
            <a:endParaRPr lang="en-US" dirty="0" smtClean="0"/>
          </a:p>
          <a:p>
            <a:pPr>
              <a:buFont typeface="Arial" charset="0"/>
              <a:buNone/>
              <a:defRPr/>
            </a:pPr>
            <a:r>
              <a:rPr lang="en-US" sz="2400" dirty="0" smtClean="0">
                <a:solidFill>
                  <a:schemeClr val="accent6">
                    <a:lumMod val="60000"/>
                    <a:lumOff val="40000"/>
                  </a:schemeClr>
                </a:solidFill>
              </a:rPr>
              <a:t>*Change gloves </a:t>
            </a:r>
            <a:r>
              <a:rPr lang="en-US" sz="2400" dirty="0" smtClean="0">
                <a:solidFill>
                  <a:schemeClr val="bg1">
                    <a:lumMod val="75000"/>
                  </a:schemeClr>
                </a:solidFill>
              </a:rPr>
              <a:t>– DO NOT wear the same gloves when handling questioned evidence from different sources or reference samples</a:t>
            </a:r>
            <a:endParaRPr lang="en-US" sz="2400" dirty="0">
              <a:solidFill>
                <a:schemeClr val="bg1">
                  <a:lumMod val="75000"/>
                </a:schemeClr>
              </a:solidFill>
            </a:endParaRPr>
          </a:p>
        </p:txBody>
      </p:sp>
      <p:graphicFrame>
        <p:nvGraphicFramePr>
          <p:cNvPr id="27652" name="Object 4"/>
          <p:cNvGraphicFramePr>
            <a:graphicFrameLocks noChangeAspect="1"/>
          </p:cNvGraphicFramePr>
          <p:nvPr/>
        </p:nvGraphicFramePr>
        <p:xfrm>
          <a:off x="7467600" y="5645150"/>
          <a:ext cx="1676400" cy="1212850"/>
        </p:xfrm>
        <a:graphic>
          <a:graphicData uri="http://schemas.openxmlformats.org/presentationml/2006/ole">
            <mc:AlternateContent xmlns:mc="http://schemas.openxmlformats.org/markup-compatibility/2006">
              <mc:Choice xmlns:v="urn:schemas-microsoft-com:vml" Requires="v">
                <p:oleObj spid="_x0000_s27658"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467600" y="5645150"/>
                        <a:ext cx="16764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30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800" decel="100000"/>
                                        <p:tgtEl>
                                          <p:spTgt spid="3">
                                            <p:txEl>
                                              <p:pRg st="3" end="3"/>
                                            </p:txEl>
                                          </p:spTgt>
                                        </p:tgtEl>
                                      </p:cBhvr>
                                    </p:animEffect>
                                    <p:anim calcmode="lin" valueType="num">
                                      <p:cBhvr>
                                        <p:cTn id="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Legislation</a:t>
            </a:r>
            <a:endParaRPr lang="en-US" dirty="0"/>
          </a:p>
        </p:txBody>
      </p:sp>
      <p:sp>
        <p:nvSpPr>
          <p:cNvPr id="3" name="Content Placeholder 2"/>
          <p:cNvSpPr>
            <a:spLocks noGrp="1"/>
          </p:cNvSpPr>
          <p:nvPr>
            <p:ph idx="1"/>
          </p:nvPr>
        </p:nvSpPr>
        <p:spPr/>
        <p:txBody>
          <a:bodyPr/>
          <a:lstStyle/>
          <a:p>
            <a:pPr>
              <a:defRPr/>
            </a:pPr>
            <a:r>
              <a:rPr lang="en-US" dirty="0" smtClean="0">
                <a:solidFill>
                  <a:schemeClr val="bg1">
                    <a:lumMod val="75000"/>
                  </a:schemeClr>
                </a:solidFill>
              </a:rPr>
              <a:t>Ensures preservation of evidence containing biological material</a:t>
            </a:r>
          </a:p>
          <a:p>
            <a:pPr>
              <a:defRPr/>
            </a:pPr>
            <a:r>
              <a:rPr lang="en-US" dirty="0" smtClean="0">
                <a:solidFill>
                  <a:schemeClr val="bg1">
                    <a:lumMod val="75000"/>
                  </a:schemeClr>
                </a:solidFill>
              </a:rPr>
              <a:t>Statute of limitations for sex crimes with biological evidence is indefinite</a:t>
            </a:r>
          </a:p>
          <a:p>
            <a:pPr>
              <a:defRPr/>
            </a:pPr>
            <a:r>
              <a:rPr lang="en-US" dirty="0" smtClean="0">
                <a:solidFill>
                  <a:schemeClr val="bg1">
                    <a:lumMod val="75000"/>
                  </a:schemeClr>
                </a:solidFill>
              </a:rPr>
              <a:t>Allows convicted offenders to submit a motion for DNA testing</a:t>
            </a:r>
          </a:p>
          <a:p>
            <a:pPr>
              <a:defRPr/>
            </a:pPr>
            <a:endParaRPr lang="en-US" dirty="0">
              <a:solidFill>
                <a:schemeClr val="bg1">
                  <a:lumMod val="75000"/>
                </a:schemeClr>
              </a:solidFill>
            </a:endParaRPr>
          </a:p>
        </p:txBody>
      </p:sp>
      <p:graphicFrame>
        <p:nvGraphicFramePr>
          <p:cNvPr id="4100" name="Object 3"/>
          <p:cNvGraphicFramePr>
            <a:graphicFrameLocks noChangeAspect="1"/>
          </p:cNvGraphicFramePr>
          <p:nvPr/>
        </p:nvGraphicFramePr>
        <p:xfrm>
          <a:off x="6932613" y="5219700"/>
          <a:ext cx="2211387" cy="1600200"/>
        </p:xfrm>
        <a:graphic>
          <a:graphicData uri="http://schemas.openxmlformats.org/presentationml/2006/ole">
            <mc:AlternateContent xmlns:mc="http://schemas.openxmlformats.org/markup-compatibility/2006">
              <mc:Choice xmlns:v="urn:schemas-microsoft-com:vml" Requires="v">
                <p:oleObj spid="_x0000_s4106" name="Slide" r:id="rId3" imgW="4549874" imgH="3394541" progId="PowerPoint.Slide.8">
                  <p:embed/>
                </p:oleObj>
              </mc:Choice>
              <mc:Fallback>
                <p:oleObj name="Slide" r:id="rId3" imgW="4549874" imgH="3394541" progId="PowerPoint.Slide.8">
                  <p:embed/>
                  <p:pic>
                    <p:nvPicPr>
                      <p:cNvPr id="0" name="Object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197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Packaging and Labeling</a:t>
            </a:r>
            <a:endParaRPr lang="en-US" dirty="0"/>
          </a:p>
        </p:txBody>
      </p:sp>
      <p:sp>
        <p:nvSpPr>
          <p:cNvPr id="3" name="Content Placeholder 2"/>
          <p:cNvSpPr>
            <a:spLocks noGrp="1"/>
          </p:cNvSpPr>
          <p:nvPr>
            <p:ph idx="1"/>
          </p:nvPr>
        </p:nvSpPr>
        <p:spPr>
          <a:xfrm>
            <a:off x="457200" y="1600200"/>
            <a:ext cx="8229600" cy="4038600"/>
          </a:xfrm>
        </p:spPr>
        <p:txBody>
          <a:bodyPr/>
          <a:lstStyle/>
          <a:p>
            <a:pPr>
              <a:defRPr/>
            </a:pPr>
            <a:r>
              <a:rPr lang="en-US" sz="2800" dirty="0" smtClean="0">
                <a:solidFill>
                  <a:schemeClr val="bg1">
                    <a:lumMod val="75000"/>
                  </a:schemeClr>
                </a:solidFill>
              </a:rPr>
              <a:t>The following discussion applies to items of evidence that require repackaging</a:t>
            </a:r>
          </a:p>
          <a:p>
            <a:pPr>
              <a:defRPr/>
            </a:pPr>
            <a:endParaRPr lang="en-US" sz="2800" dirty="0" smtClean="0">
              <a:solidFill>
                <a:schemeClr val="bg1">
                  <a:lumMod val="75000"/>
                </a:schemeClr>
              </a:solidFill>
            </a:endParaRPr>
          </a:p>
          <a:p>
            <a:pPr>
              <a:defRPr/>
            </a:pPr>
            <a:r>
              <a:rPr lang="en-US" sz="2800" dirty="0" smtClean="0">
                <a:solidFill>
                  <a:schemeClr val="bg1">
                    <a:lumMod val="75000"/>
                  </a:schemeClr>
                </a:solidFill>
              </a:rPr>
              <a:t>If the original packaging is intact and sealed – leave it that way</a:t>
            </a:r>
          </a:p>
          <a:p>
            <a:pPr marL="742950" lvl="2" indent="-342900">
              <a:defRPr/>
            </a:pPr>
            <a:r>
              <a:rPr lang="en-US" sz="2000" dirty="0">
                <a:solidFill>
                  <a:schemeClr val="accent6">
                    <a:lumMod val="60000"/>
                    <a:lumOff val="40000"/>
                  </a:schemeClr>
                </a:solidFill>
              </a:rPr>
              <a:t>Preserve the integrity of the original packaging</a:t>
            </a:r>
            <a:endParaRPr lang="en-US" dirty="0">
              <a:solidFill>
                <a:schemeClr val="accent6">
                  <a:lumMod val="60000"/>
                  <a:lumOff val="40000"/>
                </a:schemeClr>
              </a:solidFill>
            </a:endParaRPr>
          </a:p>
          <a:p>
            <a:pPr>
              <a:defRPr/>
            </a:pPr>
            <a:endParaRPr lang="en-US" sz="2800" dirty="0" smtClean="0">
              <a:solidFill>
                <a:schemeClr val="bg1">
                  <a:lumMod val="75000"/>
                </a:schemeClr>
              </a:solidFill>
            </a:endParaRPr>
          </a:p>
          <a:p>
            <a:pPr>
              <a:defRPr/>
            </a:pPr>
            <a:r>
              <a:rPr lang="en-US" sz="2800" dirty="0" smtClean="0">
                <a:solidFill>
                  <a:schemeClr val="bg1">
                    <a:lumMod val="75000"/>
                  </a:schemeClr>
                </a:solidFill>
              </a:rPr>
              <a:t>Package items in paper, not plastic</a:t>
            </a:r>
          </a:p>
          <a:p>
            <a:pPr lvl="1">
              <a:defRPr/>
            </a:pPr>
            <a:endParaRPr lang="en-US" sz="2400" dirty="0" smtClean="0">
              <a:solidFill>
                <a:schemeClr val="accent6">
                  <a:lumMod val="60000"/>
                  <a:lumOff val="40000"/>
                </a:schemeClr>
              </a:solidFill>
            </a:endParaRPr>
          </a:p>
          <a:p>
            <a:pPr lvl="1">
              <a:defRPr/>
            </a:pPr>
            <a:endParaRPr lang="en-US" sz="2400" dirty="0" smtClean="0">
              <a:solidFill>
                <a:schemeClr val="accent6">
                  <a:lumMod val="60000"/>
                  <a:lumOff val="40000"/>
                </a:schemeClr>
              </a:solidFill>
            </a:endParaRPr>
          </a:p>
        </p:txBody>
      </p:sp>
      <p:graphicFrame>
        <p:nvGraphicFramePr>
          <p:cNvPr id="28676" name="Object 4"/>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28682"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Packaging and Labeling</a:t>
            </a:r>
            <a:endParaRPr lang="en-US" dirty="0"/>
          </a:p>
        </p:txBody>
      </p:sp>
      <p:sp>
        <p:nvSpPr>
          <p:cNvPr id="3" name="Content Placeholder 2"/>
          <p:cNvSpPr>
            <a:spLocks noGrp="1"/>
          </p:cNvSpPr>
          <p:nvPr>
            <p:ph idx="1"/>
          </p:nvPr>
        </p:nvSpPr>
        <p:spPr>
          <a:xfrm>
            <a:off x="533400" y="1981200"/>
            <a:ext cx="8229600" cy="4525963"/>
          </a:xfrm>
        </p:spPr>
        <p:txBody>
          <a:bodyPr/>
          <a:lstStyle/>
          <a:p>
            <a:pPr>
              <a:defRPr/>
            </a:pPr>
            <a:r>
              <a:rPr lang="en-US" dirty="0" smtClean="0">
                <a:solidFill>
                  <a:schemeClr val="accent6">
                    <a:lumMod val="60000"/>
                    <a:lumOff val="40000"/>
                  </a:schemeClr>
                </a:solidFill>
              </a:rPr>
              <a:t>SAFETY PRECAUTION </a:t>
            </a:r>
          </a:p>
          <a:p>
            <a:pPr lvl="1">
              <a:defRPr/>
            </a:pPr>
            <a:r>
              <a:rPr lang="en-US" dirty="0" smtClean="0">
                <a:solidFill>
                  <a:schemeClr val="accent6">
                    <a:lumMod val="60000"/>
                    <a:lumOff val="40000"/>
                  </a:schemeClr>
                </a:solidFill>
              </a:rPr>
              <a:t>Package sharp objects so they will not puncture the container </a:t>
            </a:r>
          </a:p>
          <a:p>
            <a:pPr lvl="2">
              <a:defRPr/>
            </a:pPr>
            <a:r>
              <a:rPr lang="en-US" dirty="0" smtClean="0">
                <a:solidFill>
                  <a:schemeClr val="accent6">
                    <a:lumMod val="60000"/>
                    <a:lumOff val="40000"/>
                  </a:schemeClr>
                </a:solidFill>
              </a:rPr>
              <a:t>Knives</a:t>
            </a:r>
          </a:p>
          <a:p>
            <a:pPr lvl="2">
              <a:defRPr/>
            </a:pPr>
            <a:r>
              <a:rPr lang="en-US" dirty="0" smtClean="0">
                <a:solidFill>
                  <a:schemeClr val="accent6">
                    <a:lumMod val="60000"/>
                    <a:lumOff val="40000"/>
                  </a:schemeClr>
                </a:solidFill>
              </a:rPr>
              <a:t>Broken Glass</a:t>
            </a:r>
          </a:p>
        </p:txBody>
      </p:sp>
      <p:graphicFrame>
        <p:nvGraphicFramePr>
          <p:cNvPr id="29700" name="Object 4"/>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29706"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defRPr/>
            </a:pPr>
            <a:r>
              <a:rPr lang="en-US" dirty="0" smtClean="0"/>
              <a:t>Packaging and Labeling</a:t>
            </a:r>
            <a:endParaRPr lang="en-US" dirty="0"/>
          </a:p>
        </p:txBody>
      </p:sp>
      <p:sp>
        <p:nvSpPr>
          <p:cNvPr id="3" name="Content Placeholder 2"/>
          <p:cNvSpPr>
            <a:spLocks noGrp="1"/>
          </p:cNvSpPr>
          <p:nvPr>
            <p:ph idx="1"/>
          </p:nvPr>
        </p:nvSpPr>
        <p:spPr>
          <a:xfrm>
            <a:off x="457200" y="1143000"/>
            <a:ext cx="8229600" cy="4525963"/>
          </a:xfrm>
        </p:spPr>
        <p:txBody>
          <a:bodyPr/>
          <a:lstStyle/>
          <a:p>
            <a:pPr lvl="1">
              <a:defRPr/>
            </a:pPr>
            <a:r>
              <a:rPr lang="en-US" dirty="0" smtClean="0">
                <a:solidFill>
                  <a:schemeClr val="bg1">
                    <a:lumMod val="75000"/>
                  </a:schemeClr>
                </a:solidFill>
              </a:rPr>
              <a:t>Ensure all packaging (internal and external) is labeled with information to identify at minimum the case and contents.</a:t>
            </a:r>
          </a:p>
          <a:p>
            <a:pPr lvl="1">
              <a:defRPr/>
            </a:pPr>
            <a:r>
              <a:rPr lang="en-US" sz="2400" dirty="0" smtClean="0">
                <a:solidFill>
                  <a:schemeClr val="bg1">
                    <a:lumMod val="75000"/>
                  </a:schemeClr>
                </a:solidFill>
              </a:rPr>
              <a:t> </a:t>
            </a:r>
            <a:r>
              <a:rPr lang="en-US" sz="2400" dirty="0">
                <a:solidFill>
                  <a:schemeClr val="bg1">
                    <a:lumMod val="75000"/>
                  </a:schemeClr>
                </a:solidFill>
              </a:rPr>
              <a:t>Suggest:</a:t>
            </a:r>
          </a:p>
          <a:p>
            <a:pPr lvl="2">
              <a:defRPr/>
            </a:pPr>
            <a:r>
              <a:rPr lang="en-US" sz="2000" dirty="0">
                <a:solidFill>
                  <a:schemeClr val="bg1">
                    <a:lumMod val="75000"/>
                  </a:schemeClr>
                </a:solidFill>
              </a:rPr>
              <a:t>Cause #</a:t>
            </a:r>
          </a:p>
          <a:p>
            <a:pPr lvl="2">
              <a:defRPr/>
            </a:pPr>
            <a:r>
              <a:rPr lang="en-US" sz="2000" dirty="0">
                <a:solidFill>
                  <a:schemeClr val="bg1">
                    <a:lumMod val="75000"/>
                  </a:schemeClr>
                </a:solidFill>
              </a:rPr>
              <a:t>Agency Case #</a:t>
            </a:r>
          </a:p>
          <a:p>
            <a:pPr lvl="2">
              <a:defRPr/>
            </a:pPr>
            <a:r>
              <a:rPr lang="en-US" sz="2000" dirty="0">
                <a:solidFill>
                  <a:schemeClr val="bg1">
                    <a:lumMod val="75000"/>
                  </a:schemeClr>
                </a:solidFill>
              </a:rPr>
              <a:t>Laboratory Case #</a:t>
            </a:r>
          </a:p>
          <a:p>
            <a:pPr lvl="2">
              <a:defRPr/>
            </a:pPr>
            <a:r>
              <a:rPr lang="en-US" sz="2000" dirty="0">
                <a:solidFill>
                  <a:schemeClr val="bg1">
                    <a:lumMod val="75000"/>
                  </a:schemeClr>
                </a:solidFill>
              </a:rPr>
              <a:t>Contents</a:t>
            </a:r>
          </a:p>
          <a:p>
            <a:pPr lvl="2">
              <a:defRPr/>
            </a:pPr>
            <a:r>
              <a:rPr lang="en-US" sz="2000" dirty="0">
                <a:solidFill>
                  <a:schemeClr val="bg1">
                    <a:lumMod val="75000"/>
                  </a:schemeClr>
                </a:solidFill>
              </a:rPr>
              <a:t>Optimal to have labeling on all sides of the </a:t>
            </a:r>
            <a:r>
              <a:rPr lang="en-US" sz="2000" dirty="0" smtClean="0">
                <a:solidFill>
                  <a:schemeClr val="bg1">
                    <a:lumMod val="75000"/>
                  </a:schemeClr>
                </a:solidFill>
              </a:rPr>
              <a:t>box</a:t>
            </a:r>
            <a:endParaRPr lang="en-US" sz="2800" dirty="0" smtClean="0">
              <a:solidFill>
                <a:schemeClr val="bg1">
                  <a:lumMod val="75000"/>
                </a:schemeClr>
              </a:solidFill>
            </a:endParaRPr>
          </a:p>
          <a:p>
            <a:pPr>
              <a:defRPr/>
            </a:pPr>
            <a:r>
              <a:rPr lang="en-US" sz="2800" dirty="0" smtClean="0">
                <a:solidFill>
                  <a:schemeClr val="bg1">
                    <a:lumMod val="75000"/>
                  </a:schemeClr>
                </a:solidFill>
              </a:rPr>
              <a:t>Make sure all original packaging is retained as it will have the initials of all individuals that have handled that piece of evidence</a:t>
            </a:r>
          </a:p>
        </p:txBody>
      </p:sp>
      <p:graphicFrame>
        <p:nvGraphicFramePr>
          <p:cNvPr id="30724" name="Object 4"/>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30730"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Packaging and Labeling</a:t>
            </a:r>
            <a:endParaRPr lang="en-US" dirty="0"/>
          </a:p>
        </p:txBody>
      </p:sp>
      <p:sp>
        <p:nvSpPr>
          <p:cNvPr id="3" name="Content Placeholder 2"/>
          <p:cNvSpPr>
            <a:spLocks noGrp="1"/>
          </p:cNvSpPr>
          <p:nvPr>
            <p:ph idx="1"/>
          </p:nvPr>
        </p:nvSpPr>
        <p:spPr/>
        <p:txBody>
          <a:bodyPr/>
          <a:lstStyle/>
          <a:p>
            <a:pPr>
              <a:defRPr/>
            </a:pPr>
            <a:r>
              <a:rPr lang="en-US" sz="2800" dirty="0" smtClean="0">
                <a:solidFill>
                  <a:schemeClr val="bg1">
                    <a:lumMod val="75000"/>
                  </a:schemeClr>
                </a:solidFill>
              </a:rPr>
              <a:t>Labeling is often used as a record of Chain-of-Custody</a:t>
            </a:r>
          </a:p>
          <a:p>
            <a:pPr>
              <a:defRPr/>
            </a:pPr>
            <a:endParaRPr lang="en-US" sz="2800" dirty="0" smtClean="0">
              <a:solidFill>
                <a:schemeClr val="bg1">
                  <a:lumMod val="75000"/>
                </a:schemeClr>
              </a:solidFill>
            </a:endParaRPr>
          </a:p>
          <a:p>
            <a:pPr>
              <a:defRPr/>
            </a:pPr>
            <a:r>
              <a:rPr lang="en-US" sz="2800" dirty="0" smtClean="0">
                <a:solidFill>
                  <a:schemeClr val="bg1">
                    <a:lumMod val="75000"/>
                  </a:schemeClr>
                </a:solidFill>
              </a:rPr>
              <a:t>So the …</a:t>
            </a:r>
          </a:p>
          <a:p>
            <a:pPr lvl="2">
              <a:defRPr/>
            </a:pPr>
            <a:r>
              <a:rPr lang="en-US" sz="2000" dirty="0" smtClean="0">
                <a:solidFill>
                  <a:schemeClr val="bg1">
                    <a:lumMod val="75000"/>
                  </a:schemeClr>
                </a:solidFill>
              </a:rPr>
              <a:t>Agency Case #</a:t>
            </a:r>
          </a:p>
          <a:p>
            <a:pPr lvl="2">
              <a:defRPr/>
            </a:pPr>
            <a:r>
              <a:rPr lang="en-US" sz="2000" dirty="0" smtClean="0">
                <a:solidFill>
                  <a:schemeClr val="bg1">
                    <a:lumMod val="75000"/>
                  </a:schemeClr>
                </a:solidFill>
              </a:rPr>
              <a:t>Laboratory Case #</a:t>
            </a:r>
          </a:p>
          <a:p>
            <a:pPr lvl="2">
              <a:defRPr/>
            </a:pPr>
            <a:r>
              <a:rPr lang="en-US" sz="2000" dirty="0" smtClean="0">
                <a:solidFill>
                  <a:schemeClr val="bg1">
                    <a:lumMod val="75000"/>
                  </a:schemeClr>
                </a:solidFill>
              </a:rPr>
              <a:t>Contents</a:t>
            </a:r>
          </a:p>
          <a:p>
            <a:pPr marL="0" lvl="2">
              <a:buFont typeface="Arial" charset="0"/>
              <a:buNone/>
              <a:defRPr/>
            </a:pPr>
            <a:r>
              <a:rPr lang="en-US" dirty="0" smtClean="0">
                <a:solidFill>
                  <a:schemeClr val="bg1">
                    <a:lumMod val="75000"/>
                  </a:schemeClr>
                </a:solidFill>
              </a:rPr>
              <a:t>… may already be on the packaging – just add your record of possession</a:t>
            </a:r>
            <a:endParaRPr lang="en-US" dirty="0">
              <a:solidFill>
                <a:schemeClr val="bg1">
                  <a:lumMod val="75000"/>
                </a:schemeClr>
              </a:solidFill>
            </a:endParaRPr>
          </a:p>
        </p:txBody>
      </p:sp>
      <p:graphicFrame>
        <p:nvGraphicFramePr>
          <p:cNvPr id="31748" name="Object 4"/>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31754"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Packaging and Labeling</a:t>
            </a:r>
            <a:endParaRPr lang="en-US" dirty="0"/>
          </a:p>
        </p:txBody>
      </p:sp>
      <p:sp>
        <p:nvSpPr>
          <p:cNvPr id="3" name="Content Placeholder 2"/>
          <p:cNvSpPr>
            <a:spLocks noGrp="1"/>
          </p:cNvSpPr>
          <p:nvPr>
            <p:ph idx="1"/>
          </p:nvPr>
        </p:nvSpPr>
        <p:spPr/>
        <p:txBody>
          <a:bodyPr/>
          <a:lstStyle/>
          <a:p>
            <a:pPr>
              <a:defRPr/>
            </a:pPr>
            <a:r>
              <a:rPr lang="en-US" sz="2800" dirty="0" smtClean="0">
                <a:solidFill>
                  <a:schemeClr val="bg1">
                    <a:lumMod val="75000"/>
                  </a:schemeClr>
                </a:solidFill>
              </a:rPr>
              <a:t>Sealed packages of separated evidence for one case can be stored in one large external container.  </a:t>
            </a:r>
          </a:p>
          <a:p>
            <a:pPr>
              <a:defRPr/>
            </a:pPr>
            <a:endParaRPr lang="en-US" sz="2800" dirty="0" smtClean="0">
              <a:solidFill>
                <a:schemeClr val="bg1">
                  <a:lumMod val="75000"/>
                </a:schemeClr>
              </a:solidFill>
            </a:endParaRPr>
          </a:p>
          <a:p>
            <a:pPr>
              <a:defRPr/>
            </a:pPr>
            <a:r>
              <a:rPr lang="en-US" sz="2800" dirty="0" smtClean="0">
                <a:solidFill>
                  <a:schemeClr val="bg1">
                    <a:lumMod val="75000"/>
                  </a:schemeClr>
                </a:solidFill>
              </a:rPr>
              <a:t>Do not package items from multiple cases in the same container.</a:t>
            </a:r>
          </a:p>
          <a:p>
            <a:pPr>
              <a:defRPr/>
            </a:pPr>
            <a:endParaRPr lang="en-US" sz="2800" dirty="0">
              <a:solidFill>
                <a:schemeClr val="bg1">
                  <a:lumMod val="75000"/>
                </a:schemeClr>
              </a:solidFill>
            </a:endParaRPr>
          </a:p>
          <a:p>
            <a:pPr>
              <a:defRPr/>
            </a:pPr>
            <a:r>
              <a:rPr lang="en-US" sz="2800" dirty="0" smtClean="0">
                <a:solidFill>
                  <a:schemeClr val="bg1">
                    <a:lumMod val="75000"/>
                  </a:schemeClr>
                </a:solidFill>
              </a:rPr>
              <a:t>All items must have a proper seal with non-cellophane tape and date/initials </a:t>
            </a:r>
          </a:p>
          <a:p>
            <a:pPr marL="0" indent="0">
              <a:buFont typeface="Arial" charset="0"/>
              <a:buNone/>
              <a:defRPr/>
            </a:pPr>
            <a:endParaRPr lang="en-US" sz="2800" dirty="0">
              <a:solidFill>
                <a:schemeClr val="bg1">
                  <a:lumMod val="75000"/>
                </a:schemeClr>
              </a:solidFill>
            </a:endParaRPr>
          </a:p>
          <a:p>
            <a:pPr>
              <a:defRPr/>
            </a:pPr>
            <a:r>
              <a:rPr lang="en-US" sz="2800" dirty="0" smtClean="0">
                <a:solidFill>
                  <a:schemeClr val="bg1">
                    <a:lumMod val="75000"/>
                  </a:schemeClr>
                </a:solidFill>
              </a:rPr>
              <a:t>NO STAPLES</a:t>
            </a:r>
          </a:p>
          <a:p>
            <a:pPr>
              <a:defRPr/>
            </a:pPr>
            <a:endParaRPr lang="en-US" sz="2800" dirty="0">
              <a:solidFill>
                <a:schemeClr val="bg1">
                  <a:lumMod val="75000"/>
                </a:schemeClr>
              </a:solidFill>
            </a:endParaRPr>
          </a:p>
        </p:txBody>
      </p:sp>
      <p:graphicFrame>
        <p:nvGraphicFramePr>
          <p:cNvPr id="32772" name="Object 4"/>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32778"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Packaging and Labeling</a:t>
            </a:r>
            <a:endParaRPr lang="en-US" dirty="0"/>
          </a:p>
        </p:txBody>
      </p:sp>
      <p:sp>
        <p:nvSpPr>
          <p:cNvPr id="3" name="Content Placeholder 2"/>
          <p:cNvSpPr>
            <a:spLocks noGrp="1"/>
          </p:cNvSpPr>
          <p:nvPr>
            <p:ph idx="1"/>
          </p:nvPr>
        </p:nvSpPr>
        <p:spPr/>
        <p:txBody>
          <a:bodyPr/>
          <a:lstStyle/>
          <a:p>
            <a:pPr>
              <a:buFont typeface="Arial" charset="0"/>
              <a:buNone/>
              <a:defRPr/>
            </a:pPr>
            <a:r>
              <a:rPr lang="en-US" sz="2800" dirty="0" smtClean="0">
                <a:solidFill>
                  <a:schemeClr val="bg1">
                    <a:lumMod val="75000"/>
                  </a:schemeClr>
                </a:solidFill>
              </a:rPr>
              <a:t>A PROPER SEAL</a:t>
            </a:r>
          </a:p>
          <a:p>
            <a:pPr marL="742950" lvl="2" indent="-342900">
              <a:defRPr/>
            </a:pPr>
            <a:r>
              <a:rPr lang="en-US" sz="2800" dirty="0" smtClean="0">
                <a:solidFill>
                  <a:schemeClr val="accent6">
                    <a:lumMod val="60000"/>
                    <a:lumOff val="40000"/>
                  </a:schemeClr>
                </a:solidFill>
              </a:rPr>
              <a:t>Tamper-resistant tape </a:t>
            </a:r>
          </a:p>
          <a:p>
            <a:pPr marL="1200150" lvl="3" indent="-342900">
              <a:defRPr/>
            </a:pPr>
            <a:r>
              <a:rPr lang="en-US" sz="2400" dirty="0" smtClean="0">
                <a:solidFill>
                  <a:schemeClr val="accent6">
                    <a:lumMod val="60000"/>
                    <a:lumOff val="40000"/>
                  </a:schemeClr>
                </a:solidFill>
              </a:rPr>
              <a:t>for security, </a:t>
            </a:r>
          </a:p>
          <a:p>
            <a:pPr marL="1200150" lvl="3" indent="-342900">
              <a:defRPr/>
            </a:pPr>
            <a:r>
              <a:rPr lang="en-US" sz="2400" dirty="0" smtClean="0">
                <a:solidFill>
                  <a:schemeClr val="accent6">
                    <a:lumMod val="60000"/>
                    <a:lumOff val="40000"/>
                  </a:schemeClr>
                </a:solidFill>
              </a:rPr>
              <a:t>to prevent loss off evidence, and </a:t>
            </a:r>
          </a:p>
          <a:p>
            <a:pPr marL="1200150" lvl="3" indent="-342900">
              <a:defRPr/>
            </a:pPr>
            <a:r>
              <a:rPr lang="en-US" sz="2400" dirty="0" smtClean="0">
                <a:solidFill>
                  <a:schemeClr val="accent6">
                    <a:lumMod val="60000"/>
                    <a:lumOff val="40000"/>
                  </a:schemeClr>
                </a:solidFill>
              </a:rPr>
              <a:t>to prevent contamination from external sources</a:t>
            </a:r>
            <a:r>
              <a:rPr lang="en-US" dirty="0" smtClean="0"/>
              <a:t>.</a:t>
            </a:r>
          </a:p>
          <a:p>
            <a:pPr>
              <a:defRPr/>
            </a:pPr>
            <a:r>
              <a:rPr lang="en-US" sz="2800" dirty="0" smtClean="0">
                <a:solidFill>
                  <a:schemeClr val="bg1">
                    <a:lumMod val="75000"/>
                  </a:schemeClr>
                </a:solidFill>
              </a:rPr>
              <a:t>What if you don’t have tamper resistant tape???</a:t>
            </a:r>
          </a:p>
          <a:p>
            <a:pPr lvl="1">
              <a:defRPr/>
            </a:pPr>
            <a:r>
              <a:rPr lang="en-US" sz="2400" dirty="0" smtClean="0">
                <a:solidFill>
                  <a:schemeClr val="bg1">
                    <a:lumMod val="75000"/>
                  </a:schemeClr>
                </a:solidFill>
              </a:rPr>
              <a:t>Do the best you can</a:t>
            </a:r>
          </a:p>
          <a:p>
            <a:pPr lvl="1">
              <a:defRPr/>
            </a:pPr>
            <a:r>
              <a:rPr lang="en-US" sz="2400" dirty="0" smtClean="0">
                <a:solidFill>
                  <a:schemeClr val="bg1">
                    <a:lumMod val="75000"/>
                  </a:schemeClr>
                </a:solidFill>
              </a:rPr>
              <a:t>Keep in mind the purpose of the seal</a:t>
            </a:r>
            <a:endParaRPr lang="en-US" sz="2400" dirty="0">
              <a:solidFill>
                <a:schemeClr val="bg1">
                  <a:lumMod val="75000"/>
                </a:schemeClr>
              </a:solidFill>
            </a:endParaRPr>
          </a:p>
        </p:txBody>
      </p:sp>
      <p:graphicFrame>
        <p:nvGraphicFramePr>
          <p:cNvPr id="33796" name="Object 4"/>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33802"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Proper Seal</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1193800"/>
            <a:ext cx="76263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Proper Seal</a:t>
            </a: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5342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Proper Seal</a:t>
            </a:r>
          </a:p>
        </p:txBody>
      </p:sp>
      <p:grpSp>
        <p:nvGrpSpPr>
          <p:cNvPr id="36867" name="Group 12"/>
          <p:cNvGrpSpPr>
            <a:grpSpLocks/>
          </p:cNvGrpSpPr>
          <p:nvPr/>
        </p:nvGrpSpPr>
        <p:grpSpPr bwMode="auto">
          <a:xfrm>
            <a:off x="990600" y="1676400"/>
            <a:ext cx="7315200" cy="4622800"/>
            <a:chOff x="990600" y="1676400"/>
            <a:chExt cx="7315200" cy="4622160"/>
          </a:xfrm>
        </p:grpSpPr>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315200" cy="157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187593"/>
              <a:ext cx="7315200" cy="157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724400"/>
              <a:ext cx="7315200" cy="157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Proper Seal</a:t>
            </a:r>
          </a:p>
        </p:txBody>
      </p:sp>
      <p:grpSp>
        <p:nvGrpSpPr>
          <p:cNvPr id="37891" name="Group 7"/>
          <p:cNvGrpSpPr>
            <a:grpSpLocks/>
          </p:cNvGrpSpPr>
          <p:nvPr/>
        </p:nvGrpSpPr>
        <p:grpSpPr bwMode="auto">
          <a:xfrm>
            <a:off x="1295400" y="1295400"/>
            <a:ext cx="6805613" cy="4905375"/>
            <a:chOff x="1554616" y="2976563"/>
            <a:chExt cx="6012997" cy="3377292"/>
          </a:xfrm>
        </p:grpSpPr>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5468030"/>
              <a:ext cx="59912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345" y="4572000"/>
              <a:ext cx="59912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542" y="3679372"/>
              <a:ext cx="59912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616" y="2976563"/>
              <a:ext cx="59912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rtlCol="0">
            <a:noAutofit/>
          </a:bodyPr>
          <a:lstStyle/>
          <a:p>
            <a:pPr eaLnBrk="1" fontAlgn="auto" hangingPunct="1">
              <a:spcAft>
                <a:spcPts val="0"/>
              </a:spcAft>
              <a:defRPr/>
            </a:pPr>
            <a:r>
              <a:rPr lang="en-US" sz="2200" u="sng" dirty="0" smtClean="0">
                <a:solidFill>
                  <a:schemeClr val="accent6">
                    <a:lumMod val="60000"/>
                    <a:lumOff val="40000"/>
                  </a:schemeClr>
                </a:solidFill>
                <a:effectLst>
                  <a:outerShdw blurRad="38100" dist="38100" dir="2700000" algn="tl">
                    <a:srgbClr val="000000">
                      <a:alpha val="43137"/>
                    </a:srgbClr>
                  </a:outerShdw>
                </a:effectLst>
              </a:rPr>
              <a:t>A </a:t>
            </a:r>
            <a:r>
              <a:rPr lang="en-US" sz="2200" u="sng" dirty="0">
                <a:solidFill>
                  <a:schemeClr val="accent6">
                    <a:lumMod val="60000"/>
                    <a:lumOff val="40000"/>
                  </a:schemeClr>
                </a:solidFill>
                <a:effectLst>
                  <a:outerShdw blurRad="38100" dist="38100" dir="2700000" algn="tl">
                    <a:srgbClr val="000000">
                      <a:alpha val="43137"/>
                    </a:srgbClr>
                  </a:outerShdw>
                </a:effectLst>
              </a:rPr>
              <a:t>governmental or public entity or an individual</a:t>
            </a:r>
            <a:r>
              <a:rPr lang="en-US" sz="2200" dirty="0">
                <a:solidFill>
                  <a:schemeClr val="bg1">
                    <a:lumMod val="75000"/>
                  </a:schemeClr>
                </a:solidFill>
              </a:rPr>
              <a:t>, including a law enforcement agency, prosecutor's office, </a:t>
            </a:r>
            <a:r>
              <a:rPr lang="en-US" sz="2200" u="sng" dirty="0">
                <a:solidFill>
                  <a:schemeClr val="accent6">
                    <a:lumMod val="60000"/>
                    <a:lumOff val="40000"/>
                  </a:schemeClr>
                </a:solidFill>
                <a:effectLst>
                  <a:outerShdw blurRad="38100" dist="38100" dir="2700000" algn="tl">
                    <a:srgbClr val="000000">
                      <a:alpha val="43137"/>
                    </a:srgbClr>
                  </a:outerShdw>
                </a:effectLst>
              </a:rPr>
              <a:t>court</a:t>
            </a:r>
            <a:r>
              <a:rPr lang="en-US" sz="2200" dirty="0">
                <a:solidFill>
                  <a:schemeClr val="bg1">
                    <a:lumMod val="75000"/>
                  </a:schemeClr>
                </a:solidFill>
              </a:rPr>
              <a:t>, public hospital, or crime laboratory, </a:t>
            </a:r>
            <a:r>
              <a:rPr lang="en-US" sz="2200" u="sng" dirty="0">
                <a:solidFill>
                  <a:schemeClr val="accent6">
                    <a:lumMod val="60000"/>
                    <a:lumOff val="40000"/>
                  </a:schemeClr>
                </a:solidFill>
                <a:effectLst>
                  <a:outerShdw blurRad="38100" dist="38100" dir="2700000" algn="tl">
                    <a:srgbClr val="000000">
                      <a:alpha val="43137"/>
                    </a:srgbClr>
                  </a:outerShdw>
                </a:effectLst>
              </a:rPr>
              <a:t>that is charged with the collection, storage, preservation, analysis, or retrieval of biological </a:t>
            </a:r>
            <a:r>
              <a:rPr lang="en-US" sz="2200" u="sng" dirty="0" smtClean="0">
                <a:solidFill>
                  <a:schemeClr val="accent6">
                    <a:lumMod val="60000"/>
                    <a:lumOff val="40000"/>
                  </a:schemeClr>
                </a:solidFill>
                <a:effectLst>
                  <a:outerShdw blurRad="38100" dist="38100" dir="2700000" algn="tl">
                    <a:srgbClr val="000000">
                      <a:alpha val="43137"/>
                    </a:srgbClr>
                  </a:outerShdw>
                </a:effectLst>
              </a:rPr>
              <a:t>evidence</a:t>
            </a:r>
          </a:p>
          <a:p>
            <a:pPr eaLnBrk="1" fontAlgn="auto" hangingPunct="1">
              <a:spcAft>
                <a:spcPts val="0"/>
              </a:spcAft>
              <a:defRPr/>
            </a:pPr>
            <a:endParaRPr lang="en-US" sz="2200" u="sng" dirty="0">
              <a:solidFill>
                <a:schemeClr val="accent6">
                  <a:lumMod val="60000"/>
                  <a:lumOff val="40000"/>
                </a:schemeClr>
              </a:solidFill>
              <a:effectLst>
                <a:outerShdw blurRad="38100" dist="38100" dir="2700000" algn="tl">
                  <a:srgbClr val="000000">
                    <a:alpha val="43137"/>
                  </a:srgbClr>
                </a:outerShdw>
              </a:effectLst>
            </a:endParaRPr>
          </a:p>
          <a:p>
            <a:pPr eaLnBrk="1" fontAlgn="auto" hangingPunct="1">
              <a:spcAft>
                <a:spcPts val="0"/>
              </a:spcAft>
              <a:defRPr/>
            </a:pPr>
            <a:r>
              <a:rPr lang="en-US" sz="2200" b="1" u="sng" dirty="0" smtClean="0">
                <a:solidFill>
                  <a:schemeClr val="accent6">
                    <a:lumMod val="60000"/>
                    <a:lumOff val="40000"/>
                  </a:schemeClr>
                </a:solidFill>
                <a:effectLst>
                  <a:outerShdw blurRad="38100" dist="38100" dir="2700000" algn="tl">
                    <a:srgbClr val="000000">
                      <a:alpha val="43137"/>
                    </a:srgbClr>
                  </a:outerShdw>
                </a:effectLst>
              </a:rPr>
              <a:t>shall </a:t>
            </a:r>
            <a:r>
              <a:rPr lang="en-US" sz="2200" b="1" u="sng" dirty="0">
                <a:solidFill>
                  <a:schemeClr val="accent6">
                    <a:lumMod val="60000"/>
                    <a:lumOff val="40000"/>
                  </a:schemeClr>
                </a:solidFill>
                <a:effectLst>
                  <a:outerShdw blurRad="38100" dist="38100" dir="2700000" algn="tl">
                    <a:srgbClr val="000000">
                      <a:alpha val="43137"/>
                    </a:srgbClr>
                  </a:outerShdw>
                </a:effectLst>
              </a:rPr>
              <a:t>ensure</a:t>
            </a:r>
            <a:r>
              <a:rPr lang="en-US" sz="2200" u="sng" dirty="0">
                <a:solidFill>
                  <a:schemeClr val="accent6">
                    <a:lumMod val="60000"/>
                    <a:lumOff val="40000"/>
                  </a:schemeClr>
                </a:solidFill>
                <a:effectLst>
                  <a:outerShdw blurRad="38100" dist="38100" dir="2700000" algn="tl">
                    <a:srgbClr val="000000">
                      <a:alpha val="43137"/>
                    </a:srgbClr>
                  </a:outerShdw>
                </a:effectLst>
              </a:rPr>
              <a:t> that biological evidence collected pursuant to an investigation or prosecution of a felony offense or conduct constituting a felony offense is retained and </a:t>
            </a:r>
            <a:r>
              <a:rPr lang="en-US" sz="2200" u="sng" dirty="0" smtClean="0">
                <a:solidFill>
                  <a:schemeClr val="accent6">
                    <a:lumMod val="60000"/>
                    <a:lumOff val="40000"/>
                  </a:schemeClr>
                </a:solidFill>
                <a:effectLst>
                  <a:outerShdw blurRad="38100" dist="38100" dir="2700000" algn="tl">
                    <a:srgbClr val="000000">
                      <a:alpha val="43137"/>
                    </a:srgbClr>
                  </a:outerShdw>
                </a:effectLst>
              </a:rPr>
              <a:t>preserved.</a:t>
            </a:r>
            <a:endParaRPr lang="en-US" sz="2200" u="sng" dirty="0">
              <a:solidFill>
                <a:schemeClr val="accent6">
                  <a:lumMod val="60000"/>
                  <a:lumOff val="40000"/>
                </a:schemeClr>
              </a:solidFill>
              <a:effectLst>
                <a:outerShdw blurRad="38100" dist="38100" dir="2700000" algn="tl">
                  <a:srgbClr val="000000">
                    <a:alpha val="43137"/>
                  </a:srgbClr>
                </a:outerShdw>
              </a:effectLst>
            </a:endParaRPr>
          </a:p>
        </p:txBody>
      </p:sp>
      <p:sp>
        <p:nvSpPr>
          <p:cNvPr id="4" name="Title 3"/>
          <p:cNvSpPr>
            <a:spLocks noGrp="1"/>
          </p:cNvSpPr>
          <p:nvPr>
            <p:ph type="title"/>
          </p:nvPr>
        </p:nvSpPr>
        <p:spPr/>
        <p:txBody>
          <a:bodyPr/>
          <a:lstStyle/>
          <a:p>
            <a:pPr eaLnBrk="1" fontAlgn="auto" hangingPunct="1">
              <a:spcAft>
                <a:spcPts val="0"/>
              </a:spcAft>
              <a:defRPr/>
            </a:pPr>
            <a:r>
              <a:rPr lang="en-US" sz="2800" dirty="0" smtClean="0"/>
              <a:t>Code of Criminal Procedure</a:t>
            </a:r>
            <a:br>
              <a:rPr lang="en-US" sz="2800" dirty="0" smtClean="0"/>
            </a:br>
            <a:r>
              <a:rPr lang="en-US" sz="2800" dirty="0" smtClean="0"/>
              <a:t>Art. 38.43. PRESERVATION OF EVIDENCE CONTAINING BIOLOGICAL MATERIAL</a:t>
            </a:r>
            <a:endParaRPr lang="en-US" sz="2800" dirty="0"/>
          </a:p>
        </p:txBody>
      </p:sp>
      <p:graphicFrame>
        <p:nvGraphicFramePr>
          <p:cNvPr id="5124" name="Object 4"/>
          <p:cNvGraphicFramePr>
            <a:graphicFrameLocks noChangeAspect="1"/>
          </p:cNvGraphicFramePr>
          <p:nvPr/>
        </p:nvGraphicFramePr>
        <p:xfrm>
          <a:off x="6894513" y="5219700"/>
          <a:ext cx="2211387" cy="1600200"/>
        </p:xfrm>
        <a:graphic>
          <a:graphicData uri="http://schemas.openxmlformats.org/presentationml/2006/ole">
            <mc:AlternateContent xmlns:mc="http://schemas.openxmlformats.org/markup-compatibility/2006">
              <mc:Choice xmlns:v="urn:schemas-microsoft-com:vml" Requires="v">
                <p:oleObj spid="_x0000_s5133"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894513" y="52197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Storage Facility</a:t>
            </a:r>
            <a:endParaRPr lang="en-US" dirty="0"/>
          </a:p>
        </p:txBody>
      </p:sp>
      <p:sp>
        <p:nvSpPr>
          <p:cNvPr id="3" name="Content Placeholder 2"/>
          <p:cNvSpPr>
            <a:spLocks noGrp="1"/>
          </p:cNvSpPr>
          <p:nvPr>
            <p:ph idx="1"/>
          </p:nvPr>
        </p:nvSpPr>
        <p:spPr/>
        <p:txBody>
          <a:bodyPr/>
          <a:lstStyle/>
          <a:p>
            <a:pPr>
              <a:defRPr/>
            </a:pPr>
            <a:r>
              <a:rPr lang="en-US" dirty="0" smtClean="0">
                <a:solidFill>
                  <a:schemeClr val="bg1">
                    <a:lumMod val="75000"/>
                  </a:schemeClr>
                </a:solidFill>
              </a:rPr>
              <a:t>Access</a:t>
            </a:r>
          </a:p>
          <a:p>
            <a:pPr lvl="1">
              <a:defRPr/>
            </a:pPr>
            <a:r>
              <a:rPr lang="en-US" dirty="0" smtClean="0">
                <a:solidFill>
                  <a:schemeClr val="bg1">
                    <a:lumMod val="75000"/>
                  </a:schemeClr>
                </a:solidFill>
              </a:rPr>
              <a:t>controlled </a:t>
            </a:r>
          </a:p>
          <a:p>
            <a:pPr lvl="1">
              <a:defRPr/>
            </a:pPr>
            <a:r>
              <a:rPr lang="en-US" dirty="0" smtClean="0">
                <a:solidFill>
                  <a:schemeClr val="bg1">
                    <a:lumMod val="75000"/>
                  </a:schemeClr>
                </a:solidFill>
              </a:rPr>
              <a:t>limited</a:t>
            </a:r>
          </a:p>
          <a:p>
            <a:pPr lvl="1">
              <a:defRPr/>
            </a:pPr>
            <a:r>
              <a:rPr lang="en-US" dirty="0" smtClean="0">
                <a:solidFill>
                  <a:schemeClr val="bg1">
                    <a:lumMod val="75000"/>
                  </a:schemeClr>
                </a:solidFill>
              </a:rPr>
              <a:t>A list of authorized personnel should be maintained.</a:t>
            </a:r>
          </a:p>
          <a:p>
            <a:pPr lvl="1">
              <a:defRPr/>
            </a:pPr>
            <a:r>
              <a:rPr lang="en-US" dirty="0" smtClean="0">
                <a:solidFill>
                  <a:schemeClr val="bg1">
                    <a:lumMod val="75000"/>
                  </a:schemeClr>
                </a:solidFill>
              </a:rPr>
              <a:t>Tracked</a:t>
            </a:r>
          </a:p>
          <a:p>
            <a:pPr lvl="2">
              <a:defRPr/>
            </a:pPr>
            <a:r>
              <a:rPr lang="en-US" dirty="0" smtClean="0">
                <a:solidFill>
                  <a:schemeClr val="bg1">
                    <a:lumMod val="75000"/>
                  </a:schemeClr>
                </a:solidFill>
              </a:rPr>
              <a:t>Electronic (ex. card-key access)</a:t>
            </a:r>
          </a:p>
          <a:p>
            <a:pPr lvl="2">
              <a:defRPr/>
            </a:pPr>
            <a:r>
              <a:rPr lang="en-US" dirty="0" smtClean="0">
                <a:solidFill>
                  <a:schemeClr val="bg1">
                    <a:lumMod val="75000"/>
                  </a:schemeClr>
                </a:solidFill>
              </a:rPr>
              <a:t>Written </a:t>
            </a:r>
            <a:endParaRPr lang="en-US" dirty="0">
              <a:solidFill>
                <a:schemeClr val="bg1">
                  <a:lumMod val="75000"/>
                </a:schemeClr>
              </a:solidFill>
            </a:endParaRPr>
          </a:p>
        </p:txBody>
      </p:sp>
      <p:graphicFrame>
        <p:nvGraphicFramePr>
          <p:cNvPr id="38916" name="Object 4"/>
          <p:cNvGraphicFramePr>
            <a:graphicFrameLocks noChangeAspect="1"/>
          </p:cNvGraphicFramePr>
          <p:nvPr/>
        </p:nvGraphicFramePr>
        <p:xfrm>
          <a:off x="7353300" y="5562600"/>
          <a:ext cx="1790700" cy="1295400"/>
        </p:xfrm>
        <a:graphic>
          <a:graphicData uri="http://schemas.openxmlformats.org/presentationml/2006/ole">
            <mc:AlternateContent xmlns:mc="http://schemas.openxmlformats.org/markup-compatibility/2006">
              <mc:Choice xmlns:v="urn:schemas-microsoft-com:vml" Requires="v">
                <p:oleObj spid="_x0000_s38922"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353300" y="5562600"/>
                        <a:ext cx="17907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Storage Facility</a:t>
            </a:r>
            <a:endParaRPr lang="en-US" dirty="0"/>
          </a:p>
        </p:txBody>
      </p:sp>
      <p:sp>
        <p:nvSpPr>
          <p:cNvPr id="3" name="Content Placeholder 2"/>
          <p:cNvSpPr>
            <a:spLocks noGrp="1"/>
          </p:cNvSpPr>
          <p:nvPr>
            <p:ph idx="1"/>
          </p:nvPr>
        </p:nvSpPr>
        <p:spPr/>
        <p:txBody>
          <a:bodyPr/>
          <a:lstStyle/>
          <a:p>
            <a:pPr>
              <a:defRPr/>
            </a:pPr>
            <a:r>
              <a:rPr lang="en-US" dirty="0" smtClean="0">
                <a:solidFill>
                  <a:schemeClr val="bg1">
                    <a:lumMod val="75000"/>
                  </a:schemeClr>
                </a:solidFill>
              </a:rPr>
              <a:t>Environment</a:t>
            </a:r>
          </a:p>
          <a:p>
            <a:pPr lvl="1">
              <a:defRPr/>
            </a:pPr>
            <a:r>
              <a:rPr lang="en-US" dirty="0" smtClean="0">
                <a:solidFill>
                  <a:schemeClr val="bg1">
                    <a:lumMod val="75000"/>
                  </a:schemeClr>
                </a:solidFill>
              </a:rPr>
              <a:t>Facility should be </a:t>
            </a:r>
            <a:r>
              <a:rPr lang="en-US" dirty="0" smtClean="0">
                <a:solidFill>
                  <a:schemeClr val="accent6">
                    <a:lumMod val="60000"/>
                    <a:lumOff val="40000"/>
                  </a:schemeClr>
                </a:solidFill>
              </a:rPr>
              <a:t>climate controlled </a:t>
            </a:r>
            <a:r>
              <a:rPr lang="en-US" dirty="0" smtClean="0">
                <a:solidFill>
                  <a:schemeClr val="bg1">
                    <a:lumMod val="75000"/>
                  </a:schemeClr>
                </a:solidFill>
              </a:rPr>
              <a:t>to prevent deleterious change to the evidence.</a:t>
            </a:r>
          </a:p>
          <a:p>
            <a:pPr lvl="2">
              <a:defRPr/>
            </a:pPr>
            <a:r>
              <a:rPr lang="en-US" dirty="0" smtClean="0">
                <a:solidFill>
                  <a:schemeClr val="bg1">
                    <a:lumMod val="75000"/>
                  </a:schemeClr>
                </a:solidFill>
              </a:rPr>
              <a:t>Maintain low humidity and room temperature (75</a:t>
            </a:r>
            <a:r>
              <a:rPr lang="en-US" dirty="0" smtClean="0">
                <a:solidFill>
                  <a:schemeClr val="bg1">
                    <a:lumMod val="75000"/>
                  </a:schemeClr>
                </a:solidFill>
                <a:latin typeface="Times New Roman"/>
                <a:cs typeface="Times New Roman"/>
              </a:rPr>
              <a:t>°F) </a:t>
            </a:r>
            <a:r>
              <a:rPr lang="en-US" dirty="0" smtClean="0">
                <a:solidFill>
                  <a:schemeClr val="bg1">
                    <a:lumMod val="75000"/>
                  </a:schemeClr>
                </a:solidFill>
              </a:rPr>
              <a:t>environment</a:t>
            </a:r>
          </a:p>
          <a:p>
            <a:pPr lvl="2">
              <a:defRPr/>
            </a:pPr>
            <a:r>
              <a:rPr lang="en-US" dirty="0" smtClean="0">
                <a:solidFill>
                  <a:schemeClr val="bg1">
                    <a:lumMod val="75000"/>
                  </a:schemeClr>
                </a:solidFill>
              </a:rPr>
              <a:t>Protect from water damage, direct sunlight, and excessive heat</a:t>
            </a:r>
          </a:p>
          <a:p>
            <a:pPr lvl="2">
              <a:defRPr/>
            </a:pPr>
            <a:r>
              <a:rPr lang="en-US" dirty="0" smtClean="0">
                <a:solidFill>
                  <a:schemeClr val="bg1">
                    <a:lumMod val="75000"/>
                  </a:schemeClr>
                </a:solidFill>
              </a:rPr>
              <a:t>Protect from rodent and insect activity</a:t>
            </a:r>
          </a:p>
          <a:p>
            <a:pPr marL="457200" lvl="3">
              <a:buFont typeface="Arial" charset="0"/>
              <a:buNone/>
              <a:defRPr/>
            </a:pPr>
            <a:r>
              <a:rPr lang="en-US" dirty="0" smtClean="0"/>
              <a:t>	</a:t>
            </a:r>
          </a:p>
          <a:p>
            <a:pPr marL="457200" lvl="3">
              <a:buFont typeface="Arial" charset="0"/>
              <a:buNone/>
              <a:defRPr/>
            </a:pPr>
            <a:endParaRPr lang="en-US" dirty="0" smtClean="0"/>
          </a:p>
        </p:txBody>
      </p:sp>
      <p:graphicFrame>
        <p:nvGraphicFramePr>
          <p:cNvPr id="39940" name="Object 4"/>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39946"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Storage Facility</a:t>
            </a:r>
            <a:endParaRPr lang="en-US" dirty="0"/>
          </a:p>
        </p:txBody>
      </p:sp>
      <p:sp>
        <p:nvSpPr>
          <p:cNvPr id="3" name="Content Placeholder 2"/>
          <p:cNvSpPr>
            <a:spLocks noGrp="1"/>
          </p:cNvSpPr>
          <p:nvPr>
            <p:ph idx="1"/>
          </p:nvPr>
        </p:nvSpPr>
        <p:spPr/>
        <p:txBody>
          <a:bodyPr/>
          <a:lstStyle/>
          <a:p>
            <a:pPr>
              <a:defRPr/>
            </a:pPr>
            <a:r>
              <a:rPr lang="en-US" dirty="0" smtClean="0">
                <a:solidFill>
                  <a:schemeClr val="bg1">
                    <a:lumMod val="75000"/>
                  </a:schemeClr>
                </a:solidFill>
              </a:rPr>
              <a:t>“Why is the environment so important?”</a:t>
            </a:r>
          </a:p>
          <a:p>
            <a:pPr lvl="2">
              <a:defRPr/>
            </a:pPr>
            <a:r>
              <a:rPr lang="en-US" dirty="0" smtClean="0">
                <a:solidFill>
                  <a:schemeClr val="bg1">
                    <a:lumMod val="75000"/>
                  </a:schemeClr>
                </a:solidFill>
              </a:rPr>
              <a:t>Rodents and insects like to eat the evidence</a:t>
            </a:r>
          </a:p>
          <a:p>
            <a:pPr lvl="2">
              <a:defRPr/>
            </a:pPr>
            <a:r>
              <a:rPr lang="en-US" dirty="0" smtClean="0">
                <a:solidFill>
                  <a:schemeClr val="bg1">
                    <a:lumMod val="75000"/>
                  </a:schemeClr>
                </a:solidFill>
              </a:rPr>
              <a:t>DNA can be degraded by (among others):</a:t>
            </a:r>
          </a:p>
          <a:p>
            <a:pPr lvl="3">
              <a:defRPr/>
            </a:pPr>
            <a:r>
              <a:rPr lang="en-US" dirty="0" smtClean="0">
                <a:solidFill>
                  <a:schemeClr val="bg1">
                    <a:lumMod val="75000"/>
                  </a:schemeClr>
                </a:solidFill>
              </a:rPr>
              <a:t>UV light</a:t>
            </a:r>
          </a:p>
          <a:p>
            <a:pPr lvl="3">
              <a:defRPr/>
            </a:pPr>
            <a:r>
              <a:rPr lang="en-US" dirty="0" smtClean="0">
                <a:solidFill>
                  <a:schemeClr val="bg1">
                    <a:lumMod val="75000"/>
                  </a:schemeClr>
                </a:solidFill>
              </a:rPr>
              <a:t>Sunlight</a:t>
            </a:r>
          </a:p>
          <a:p>
            <a:pPr lvl="3">
              <a:defRPr/>
            </a:pPr>
            <a:r>
              <a:rPr lang="en-US" dirty="0" smtClean="0">
                <a:solidFill>
                  <a:schemeClr val="bg1">
                    <a:lumMod val="75000"/>
                  </a:schemeClr>
                </a:solidFill>
              </a:rPr>
              <a:t>Heat</a:t>
            </a:r>
          </a:p>
          <a:p>
            <a:pPr lvl="3">
              <a:defRPr/>
            </a:pPr>
            <a:r>
              <a:rPr lang="en-US" dirty="0" smtClean="0">
                <a:solidFill>
                  <a:schemeClr val="bg1">
                    <a:lumMod val="75000"/>
                  </a:schemeClr>
                </a:solidFill>
              </a:rPr>
              <a:t>Humidity</a:t>
            </a:r>
          </a:p>
          <a:p>
            <a:pPr lvl="3">
              <a:defRPr/>
            </a:pPr>
            <a:r>
              <a:rPr lang="en-US" dirty="0" smtClean="0">
                <a:solidFill>
                  <a:schemeClr val="bg1">
                    <a:lumMod val="75000"/>
                  </a:schemeClr>
                </a:solidFill>
              </a:rPr>
              <a:t>Bacteria, microorganisms</a:t>
            </a:r>
          </a:p>
          <a:p>
            <a:pPr marL="914400" lvl="2" indent="0">
              <a:buFont typeface="Arial" charset="0"/>
              <a:buNone/>
              <a:defRPr/>
            </a:pPr>
            <a:endParaRPr lang="en-US" dirty="0">
              <a:solidFill>
                <a:schemeClr val="bg1">
                  <a:lumMod val="75000"/>
                </a:schemeClr>
              </a:solidFill>
            </a:endParaRPr>
          </a:p>
        </p:txBody>
      </p:sp>
      <p:graphicFrame>
        <p:nvGraphicFramePr>
          <p:cNvPr id="40964" name="Object 4"/>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40970"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Storage Facility</a:t>
            </a:r>
            <a:endParaRPr lang="en-US" dirty="0"/>
          </a:p>
        </p:txBody>
      </p:sp>
      <p:sp>
        <p:nvSpPr>
          <p:cNvPr id="3" name="Content Placeholder 2"/>
          <p:cNvSpPr>
            <a:spLocks noGrp="1"/>
          </p:cNvSpPr>
          <p:nvPr>
            <p:ph idx="1"/>
          </p:nvPr>
        </p:nvSpPr>
        <p:spPr>
          <a:xfrm>
            <a:off x="1828800" y="2057400"/>
            <a:ext cx="5867400" cy="2971800"/>
          </a:xfrm>
        </p:spPr>
        <p:txBody>
          <a:bodyPr/>
          <a:lstStyle/>
          <a:p>
            <a:pPr algn="ctr">
              <a:buFont typeface="Arial" charset="0"/>
              <a:buNone/>
              <a:defRPr/>
            </a:pPr>
            <a:r>
              <a:rPr lang="en-US" sz="3600" dirty="0" smtClean="0">
                <a:solidFill>
                  <a:schemeClr val="bg1">
                    <a:lumMod val="75000"/>
                  </a:schemeClr>
                </a:solidFill>
              </a:rPr>
              <a:t>Climate controlled + pest free =</a:t>
            </a:r>
          </a:p>
          <a:p>
            <a:pPr algn="ctr">
              <a:buFont typeface="Arial" charset="0"/>
              <a:buNone/>
              <a:defRPr/>
            </a:pPr>
            <a:r>
              <a:rPr lang="en-US" sz="3600" dirty="0" smtClean="0">
                <a:solidFill>
                  <a:schemeClr val="accent6">
                    <a:lumMod val="60000"/>
                    <a:lumOff val="40000"/>
                  </a:schemeClr>
                </a:solidFill>
              </a:rPr>
              <a:t>BEST environment</a:t>
            </a:r>
          </a:p>
          <a:p>
            <a:pPr algn="ctr">
              <a:buFont typeface="Arial" charset="0"/>
              <a:buNone/>
              <a:defRPr/>
            </a:pPr>
            <a:endParaRPr lang="en-US" sz="3600" dirty="0" smtClean="0"/>
          </a:p>
          <a:p>
            <a:pPr>
              <a:buFont typeface="Arial" charset="0"/>
              <a:buNone/>
              <a:defRPr/>
            </a:pPr>
            <a:r>
              <a:rPr lang="en-US" sz="3600" dirty="0" smtClean="0">
                <a:solidFill>
                  <a:schemeClr val="bg1">
                    <a:lumMod val="75000"/>
                  </a:schemeClr>
                </a:solidFill>
              </a:rPr>
              <a:t>For counties with less than 100,000 individuals, DPS will store the evidence</a:t>
            </a:r>
            <a:endParaRPr lang="en-US" sz="3600" dirty="0">
              <a:solidFill>
                <a:schemeClr val="bg1">
                  <a:lumMod val="75000"/>
                </a:schemeClr>
              </a:solidFill>
            </a:endParaRPr>
          </a:p>
        </p:txBody>
      </p:sp>
      <p:graphicFrame>
        <p:nvGraphicFramePr>
          <p:cNvPr id="41988" name="Object 4"/>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41994"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defRPr/>
            </a:pPr>
            <a:r>
              <a:rPr lang="en-US" dirty="0" smtClean="0"/>
              <a:t>DPS Storage</a:t>
            </a:r>
            <a:endParaRPr lang="en-US" dirty="0"/>
          </a:p>
        </p:txBody>
      </p:sp>
      <p:sp>
        <p:nvSpPr>
          <p:cNvPr id="3" name="Content Placeholder 2"/>
          <p:cNvSpPr>
            <a:spLocks noGrp="1"/>
          </p:cNvSpPr>
          <p:nvPr>
            <p:ph idx="1"/>
          </p:nvPr>
        </p:nvSpPr>
        <p:spPr>
          <a:xfrm>
            <a:off x="533400" y="1219200"/>
            <a:ext cx="8229600" cy="4525963"/>
          </a:xfrm>
        </p:spPr>
        <p:txBody>
          <a:bodyPr/>
          <a:lstStyle/>
          <a:p>
            <a:pPr>
              <a:defRPr/>
            </a:pPr>
            <a:r>
              <a:rPr lang="en-US" dirty="0" smtClean="0"/>
              <a:t>The following information must be included:</a:t>
            </a:r>
          </a:p>
          <a:p>
            <a:pPr lvl="1">
              <a:defRPr/>
            </a:pPr>
            <a:r>
              <a:rPr lang="en-US" dirty="0" smtClean="0"/>
              <a:t>Full name of convicted person</a:t>
            </a:r>
          </a:p>
          <a:p>
            <a:pPr lvl="1">
              <a:defRPr/>
            </a:pPr>
            <a:r>
              <a:rPr lang="en-US" dirty="0" smtClean="0"/>
              <a:t>Offense date</a:t>
            </a:r>
          </a:p>
          <a:p>
            <a:pPr lvl="1">
              <a:defRPr/>
            </a:pPr>
            <a:r>
              <a:rPr lang="en-US" dirty="0" smtClean="0"/>
              <a:t>County of offense</a:t>
            </a:r>
          </a:p>
          <a:p>
            <a:pPr lvl="1">
              <a:defRPr/>
            </a:pPr>
            <a:r>
              <a:rPr lang="en-US" dirty="0" smtClean="0"/>
              <a:t>Offense</a:t>
            </a:r>
          </a:p>
          <a:p>
            <a:pPr lvl="1">
              <a:defRPr/>
            </a:pPr>
            <a:r>
              <a:rPr lang="en-US" dirty="0" smtClean="0"/>
              <a:t>Sentence received</a:t>
            </a:r>
          </a:p>
          <a:p>
            <a:pPr lvl="1">
              <a:defRPr/>
            </a:pPr>
            <a:r>
              <a:rPr lang="en-US" dirty="0" smtClean="0"/>
              <a:t>Victim’s name</a:t>
            </a:r>
          </a:p>
          <a:p>
            <a:pPr lvl="1">
              <a:defRPr/>
            </a:pPr>
            <a:r>
              <a:rPr lang="en-US" dirty="0" smtClean="0"/>
              <a:t>Investigating agency and case number</a:t>
            </a:r>
          </a:p>
          <a:p>
            <a:pPr lvl="1">
              <a:defRPr/>
            </a:pPr>
            <a:r>
              <a:rPr lang="en-US" dirty="0" smtClean="0"/>
              <a:t>Inventory list of biological evidence</a:t>
            </a:r>
            <a:endParaRPr lang="en-US" dirty="0"/>
          </a:p>
        </p:txBody>
      </p:sp>
      <p:graphicFrame>
        <p:nvGraphicFramePr>
          <p:cNvPr id="43012" name="Object 3"/>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43018" name="Slide" r:id="rId3" imgW="4549874" imgH="3394541" progId="PowerPoint.Slide.8">
                  <p:embed/>
                </p:oleObj>
              </mc:Choice>
              <mc:Fallback>
                <p:oleObj name="Slide" r:id="rId3" imgW="4549874" imgH="3394541" progId="PowerPoint.Slide.8">
                  <p:embed/>
                  <p:pic>
                    <p:nvPicPr>
                      <p:cNvPr id="0" name="Object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DPS Storage-Delivery</a:t>
            </a:r>
            <a:endParaRPr lang="en-US" dirty="0"/>
          </a:p>
        </p:txBody>
      </p:sp>
      <p:sp>
        <p:nvSpPr>
          <p:cNvPr id="3" name="Content Placeholder 2"/>
          <p:cNvSpPr>
            <a:spLocks noGrp="1"/>
          </p:cNvSpPr>
          <p:nvPr>
            <p:ph idx="1"/>
          </p:nvPr>
        </p:nvSpPr>
        <p:spPr>
          <a:xfrm>
            <a:off x="457200" y="1143000"/>
            <a:ext cx="8229600" cy="4525963"/>
          </a:xfrm>
        </p:spPr>
        <p:txBody>
          <a:bodyPr/>
          <a:lstStyle/>
          <a:p>
            <a:pPr>
              <a:defRPr/>
            </a:pPr>
            <a:r>
              <a:rPr lang="en-US" sz="2800" dirty="0" smtClean="0"/>
              <a:t>Items must be packaged to avoid contamination</a:t>
            </a:r>
          </a:p>
          <a:p>
            <a:pPr>
              <a:defRPr/>
            </a:pPr>
            <a:r>
              <a:rPr lang="en-US" sz="2800" dirty="0" smtClean="0"/>
              <a:t>Each item must be in a separate sealed paper package</a:t>
            </a:r>
          </a:p>
          <a:p>
            <a:pPr>
              <a:defRPr/>
            </a:pPr>
            <a:r>
              <a:rPr lang="en-US" sz="2800" dirty="0" smtClean="0"/>
              <a:t>Each package must be labeled for identification</a:t>
            </a:r>
          </a:p>
          <a:p>
            <a:pPr>
              <a:defRPr/>
            </a:pPr>
            <a:r>
              <a:rPr lang="en-US" sz="2800" dirty="0" smtClean="0"/>
              <a:t>Multiple packages related to a single offense may be placed into 1 outer container</a:t>
            </a:r>
          </a:p>
          <a:p>
            <a:pPr>
              <a:defRPr/>
            </a:pPr>
            <a:r>
              <a:rPr lang="en-US" sz="2800" dirty="0" smtClean="0"/>
              <a:t>May be delivered by mail, in person, or private carrier</a:t>
            </a:r>
          </a:p>
          <a:p>
            <a:pPr>
              <a:defRPr/>
            </a:pPr>
            <a:r>
              <a:rPr lang="en-US" sz="2800" dirty="0" smtClean="0"/>
              <a:t>The items must include a packing slip containing the cataloging information</a:t>
            </a: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Storage Facility</a:t>
            </a:r>
            <a:endParaRPr lang="en-US" dirty="0"/>
          </a:p>
        </p:txBody>
      </p:sp>
      <p:sp>
        <p:nvSpPr>
          <p:cNvPr id="3" name="Content Placeholder 2"/>
          <p:cNvSpPr>
            <a:spLocks noGrp="1"/>
          </p:cNvSpPr>
          <p:nvPr>
            <p:ph idx="1"/>
          </p:nvPr>
        </p:nvSpPr>
        <p:spPr/>
        <p:txBody>
          <a:bodyPr/>
          <a:lstStyle/>
          <a:p>
            <a:pPr marL="457200" lvl="3">
              <a:buFont typeface="Arial" charset="0"/>
              <a:buNone/>
              <a:defRPr/>
            </a:pPr>
            <a:r>
              <a:rPr lang="en-US" sz="3200" dirty="0" smtClean="0">
                <a:solidFill>
                  <a:schemeClr val="accent6">
                    <a:lumMod val="60000"/>
                    <a:lumOff val="40000"/>
                  </a:schemeClr>
                </a:solidFill>
              </a:rPr>
              <a:t>Bad ideas: </a:t>
            </a:r>
          </a:p>
          <a:p>
            <a:pPr marL="914400" lvl="4">
              <a:defRPr/>
            </a:pPr>
            <a:r>
              <a:rPr lang="en-US" sz="3200" dirty="0" smtClean="0">
                <a:solidFill>
                  <a:schemeClr val="bg1">
                    <a:lumMod val="75000"/>
                  </a:schemeClr>
                </a:solidFill>
              </a:rPr>
              <a:t>Basement level in a flood plane</a:t>
            </a:r>
          </a:p>
          <a:p>
            <a:pPr marL="914400" lvl="4">
              <a:defRPr/>
            </a:pPr>
            <a:r>
              <a:rPr lang="en-US" sz="3200" dirty="0" smtClean="0">
                <a:solidFill>
                  <a:schemeClr val="bg1">
                    <a:lumMod val="75000"/>
                  </a:schemeClr>
                </a:solidFill>
              </a:rPr>
              <a:t>Garages</a:t>
            </a:r>
          </a:p>
          <a:p>
            <a:pPr marL="914400" lvl="4">
              <a:defRPr/>
            </a:pPr>
            <a:r>
              <a:rPr lang="en-US" sz="3200" dirty="0" smtClean="0">
                <a:solidFill>
                  <a:schemeClr val="bg1">
                    <a:lumMod val="75000"/>
                  </a:schemeClr>
                </a:solidFill>
              </a:rPr>
              <a:t>Attics</a:t>
            </a:r>
          </a:p>
          <a:p>
            <a:pPr marL="914400" lvl="4">
              <a:defRPr/>
            </a:pPr>
            <a:r>
              <a:rPr lang="en-US" sz="3200" dirty="0" smtClean="0">
                <a:solidFill>
                  <a:schemeClr val="bg1">
                    <a:lumMod val="75000"/>
                  </a:schemeClr>
                </a:solidFill>
              </a:rPr>
              <a:t>Sheds</a:t>
            </a:r>
          </a:p>
          <a:p>
            <a:pPr marL="914400" lvl="4">
              <a:buFont typeface="Arial" charset="0"/>
              <a:buNone/>
              <a:defRPr/>
            </a:pPr>
            <a:endParaRPr lang="en-US" sz="3200" dirty="0" smtClean="0"/>
          </a:p>
        </p:txBody>
      </p:sp>
      <p:graphicFrame>
        <p:nvGraphicFramePr>
          <p:cNvPr id="45060" name="Object 4"/>
          <p:cNvGraphicFramePr>
            <a:graphicFrameLocks noChangeAspect="1"/>
          </p:cNvGraphicFramePr>
          <p:nvPr/>
        </p:nvGraphicFramePr>
        <p:xfrm>
          <a:off x="7162800" y="5473700"/>
          <a:ext cx="1897063" cy="1371600"/>
        </p:xfrm>
        <a:graphic>
          <a:graphicData uri="http://schemas.openxmlformats.org/presentationml/2006/ole">
            <mc:AlternateContent xmlns:mc="http://schemas.openxmlformats.org/markup-compatibility/2006">
              <mc:Choice xmlns:v="urn:schemas-microsoft-com:vml" Requires="v">
                <p:oleObj spid="_x0000_s45066"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162800" y="5473700"/>
                        <a:ext cx="1897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Disposition of Evidence Retained by DPS</a:t>
            </a:r>
            <a:endParaRPr lang="en-US" dirty="0"/>
          </a:p>
        </p:txBody>
      </p:sp>
      <p:sp>
        <p:nvSpPr>
          <p:cNvPr id="3" name="Content Placeholder 2"/>
          <p:cNvSpPr>
            <a:spLocks noGrp="1"/>
          </p:cNvSpPr>
          <p:nvPr>
            <p:ph idx="1"/>
          </p:nvPr>
        </p:nvSpPr>
        <p:spPr/>
        <p:txBody>
          <a:bodyPr/>
          <a:lstStyle/>
          <a:p>
            <a:pPr>
              <a:defRPr/>
            </a:pPr>
            <a:r>
              <a:rPr lang="en-US" dirty="0" smtClean="0"/>
              <a:t>DPS must be notified by the submitting agency, prosecutor’s office or clerk’s office within 30 days of the inmate either completing their sentence or is released on parole or mandatory supervision or dies.</a:t>
            </a:r>
          </a:p>
          <a:p>
            <a:pPr>
              <a:defRPr/>
            </a:pPr>
            <a:r>
              <a:rPr lang="en-US" dirty="0" smtClean="0"/>
              <a:t>Upon receiving this notification, DPS shall return the evidence to the submitting agency, prosecutor’s office, or clerk’s office</a:t>
            </a:r>
            <a:endParaRPr lang="en-US" dirty="0"/>
          </a:p>
        </p:txBody>
      </p:sp>
      <p:graphicFrame>
        <p:nvGraphicFramePr>
          <p:cNvPr id="46084" name="Object 3"/>
          <p:cNvGraphicFramePr>
            <a:graphicFrameLocks noChangeAspect="1"/>
          </p:cNvGraphicFramePr>
          <p:nvPr/>
        </p:nvGraphicFramePr>
        <p:xfrm>
          <a:off x="7086600" y="5257800"/>
          <a:ext cx="2057400" cy="1489075"/>
        </p:xfrm>
        <a:graphic>
          <a:graphicData uri="http://schemas.openxmlformats.org/presentationml/2006/ole">
            <mc:AlternateContent xmlns:mc="http://schemas.openxmlformats.org/markup-compatibility/2006">
              <mc:Choice xmlns:v="urn:schemas-microsoft-com:vml" Requires="v">
                <p:oleObj spid="_x0000_s46090" name="Slide" r:id="rId3" imgW="4549874" imgH="3394541" progId="PowerPoint.Slide.8">
                  <p:embed/>
                </p:oleObj>
              </mc:Choice>
              <mc:Fallback>
                <p:oleObj name="Slide" r:id="rId3" imgW="4549874" imgH="3394541" progId="PowerPoint.Slide.8">
                  <p:embed/>
                  <p:pic>
                    <p:nvPicPr>
                      <p:cNvPr id="0" name="Object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086600" y="5257800"/>
                        <a:ext cx="20574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a:defRPr/>
            </a:pPr>
            <a:r>
              <a:rPr lang="en-US" dirty="0" smtClean="0">
                <a:solidFill>
                  <a:schemeClr val="accent1">
                    <a:lumMod val="40000"/>
                    <a:lumOff val="60000"/>
                  </a:schemeClr>
                </a:solidFill>
              </a:rPr>
              <a:t>Chain-of-Custody and Inventory Management</a:t>
            </a:r>
            <a:endParaRPr lang="en-US" dirty="0">
              <a:solidFill>
                <a:schemeClr val="accent1">
                  <a:lumMod val="40000"/>
                  <a:lumOff val="60000"/>
                </a:schemeClr>
              </a:solidFill>
            </a:endParaRPr>
          </a:p>
        </p:txBody>
      </p:sp>
      <p:graphicFrame>
        <p:nvGraphicFramePr>
          <p:cNvPr id="47107" name="Object 4"/>
          <p:cNvGraphicFramePr>
            <a:graphicFrameLocks noChangeAspect="1"/>
          </p:cNvGraphicFramePr>
          <p:nvPr/>
        </p:nvGraphicFramePr>
        <p:xfrm>
          <a:off x="7086600" y="5334000"/>
          <a:ext cx="1905000" cy="1377950"/>
        </p:xfrm>
        <a:graphic>
          <a:graphicData uri="http://schemas.openxmlformats.org/presentationml/2006/ole">
            <mc:AlternateContent xmlns:mc="http://schemas.openxmlformats.org/markup-compatibility/2006">
              <mc:Choice xmlns:v="urn:schemas-microsoft-com:vml" Requires="v">
                <p:oleObj spid="_x0000_s47113"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086600" y="5334000"/>
                        <a:ext cx="19050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Chain-of-Custody</a:t>
            </a:r>
            <a:endParaRPr lang="en-US" dirty="0"/>
          </a:p>
        </p:txBody>
      </p:sp>
      <p:sp>
        <p:nvSpPr>
          <p:cNvPr id="3" name="Content Placeholder 2"/>
          <p:cNvSpPr>
            <a:spLocks noGrp="1"/>
          </p:cNvSpPr>
          <p:nvPr>
            <p:ph idx="1"/>
          </p:nvPr>
        </p:nvSpPr>
        <p:spPr/>
        <p:txBody>
          <a:bodyPr/>
          <a:lstStyle/>
          <a:p>
            <a:pPr>
              <a:defRPr/>
            </a:pPr>
            <a:r>
              <a:rPr lang="en-US" dirty="0" smtClean="0">
                <a:solidFill>
                  <a:schemeClr val="bg1">
                    <a:lumMod val="75000"/>
                  </a:schemeClr>
                </a:solidFill>
              </a:rPr>
              <a:t>Definition:</a:t>
            </a:r>
          </a:p>
          <a:p>
            <a:pPr lvl="1">
              <a:defRPr/>
            </a:pPr>
            <a:r>
              <a:rPr lang="en-US" dirty="0" smtClean="0">
                <a:solidFill>
                  <a:schemeClr val="bg1">
                    <a:lumMod val="75000"/>
                  </a:schemeClr>
                </a:solidFill>
              </a:rPr>
              <a:t>“the unbroken trail of </a:t>
            </a:r>
            <a:r>
              <a:rPr lang="en-US" dirty="0" smtClean="0">
                <a:solidFill>
                  <a:schemeClr val="accent6">
                    <a:lumMod val="60000"/>
                    <a:lumOff val="40000"/>
                  </a:schemeClr>
                </a:solidFill>
              </a:rPr>
              <a:t>accountability</a:t>
            </a:r>
            <a:r>
              <a:rPr lang="en-US" dirty="0" smtClean="0"/>
              <a:t> </a:t>
            </a:r>
            <a:r>
              <a:rPr lang="en-US" dirty="0" smtClean="0">
                <a:solidFill>
                  <a:schemeClr val="bg1">
                    <a:lumMod val="75000"/>
                  </a:schemeClr>
                </a:solidFill>
              </a:rPr>
              <a:t>that ensures the physical security of samples, data, and records in a criminal investigation” - </a:t>
            </a:r>
            <a:r>
              <a:rPr lang="en-US" sz="1600" dirty="0" smtClean="0">
                <a:solidFill>
                  <a:schemeClr val="bg1">
                    <a:lumMod val="75000"/>
                  </a:schemeClr>
                </a:solidFill>
              </a:rPr>
              <a:t>dictionary.com</a:t>
            </a:r>
          </a:p>
          <a:p>
            <a:pPr lvl="1">
              <a:buFont typeface="Arial" charset="0"/>
              <a:buNone/>
              <a:defRPr/>
            </a:pPr>
            <a:endParaRPr lang="en-US" sz="1600" dirty="0" smtClean="0">
              <a:solidFill>
                <a:schemeClr val="bg1">
                  <a:lumMod val="75000"/>
                </a:schemeClr>
              </a:solidFill>
            </a:endParaRPr>
          </a:p>
          <a:p>
            <a:pPr lvl="1">
              <a:defRPr/>
            </a:pPr>
            <a:r>
              <a:rPr lang="en-US" dirty="0" smtClean="0">
                <a:solidFill>
                  <a:schemeClr val="bg1">
                    <a:lumMod val="75000"/>
                  </a:schemeClr>
                </a:solidFill>
              </a:rPr>
              <a:t>“A list of all persons who came into possession of an item of evidence.” </a:t>
            </a:r>
            <a:r>
              <a:rPr lang="en-US" sz="1600" dirty="0" smtClean="0">
                <a:solidFill>
                  <a:schemeClr val="bg1">
                    <a:lumMod val="75000"/>
                  </a:schemeClr>
                </a:solidFill>
              </a:rPr>
              <a:t>- Richard </a:t>
            </a:r>
            <a:r>
              <a:rPr lang="en-US" sz="1600" dirty="0" err="1" smtClean="0">
                <a:solidFill>
                  <a:schemeClr val="bg1">
                    <a:lumMod val="75000"/>
                  </a:schemeClr>
                </a:solidFill>
              </a:rPr>
              <a:t>Saferstein</a:t>
            </a:r>
            <a:r>
              <a:rPr lang="en-US" sz="1600" dirty="0" smtClean="0">
                <a:solidFill>
                  <a:schemeClr val="bg1">
                    <a:lumMod val="75000"/>
                  </a:schemeClr>
                </a:solidFill>
              </a:rPr>
              <a:t>, </a:t>
            </a:r>
            <a:r>
              <a:rPr lang="en-US" sz="1600" dirty="0" err="1" smtClean="0">
                <a:solidFill>
                  <a:schemeClr val="bg1">
                    <a:lumMod val="75000"/>
                  </a:schemeClr>
                </a:solidFill>
              </a:rPr>
              <a:t>Criminalistics</a:t>
            </a:r>
            <a:r>
              <a:rPr lang="en-US" sz="1600" dirty="0" smtClean="0">
                <a:solidFill>
                  <a:schemeClr val="bg1">
                    <a:lumMod val="75000"/>
                  </a:schemeClr>
                </a:solidFill>
              </a:rPr>
              <a:t>: An Introduction to Forensic Science, 7</a:t>
            </a:r>
            <a:r>
              <a:rPr lang="en-US" sz="1600" baseline="30000" dirty="0" smtClean="0">
                <a:solidFill>
                  <a:schemeClr val="bg1">
                    <a:lumMod val="75000"/>
                  </a:schemeClr>
                </a:solidFill>
              </a:rPr>
              <a:t>th</a:t>
            </a:r>
            <a:r>
              <a:rPr lang="en-US" sz="1600" dirty="0" smtClean="0">
                <a:solidFill>
                  <a:schemeClr val="bg1">
                    <a:lumMod val="75000"/>
                  </a:schemeClr>
                </a:solidFill>
              </a:rPr>
              <a:t> </a:t>
            </a:r>
            <a:r>
              <a:rPr lang="en-US" sz="1600" dirty="0" err="1" smtClean="0">
                <a:solidFill>
                  <a:schemeClr val="bg1">
                    <a:lumMod val="75000"/>
                  </a:schemeClr>
                </a:solidFill>
              </a:rPr>
              <a:t>ed</a:t>
            </a:r>
            <a:endParaRPr lang="en-US" dirty="0" smtClean="0">
              <a:solidFill>
                <a:schemeClr val="bg1">
                  <a:lumMod val="75000"/>
                </a:schemeClr>
              </a:solidFill>
            </a:endParaRPr>
          </a:p>
        </p:txBody>
      </p:sp>
      <p:graphicFrame>
        <p:nvGraphicFramePr>
          <p:cNvPr id="48132" name="Object 4"/>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48138"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rtlCol="0">
            <a:noAutofit/>
          </a:bodyPr>
          <a:lstStyle/>
          <a:p>
            <a:pPr eaLnBrk="1" fontAlgn="auto" hangingPunct="1">
              <a:spcAft>
                <a:spcPts val="0"/>
              </a:spcAft>
              <a:defRPr/>
            </a:pPr>
            <a:r>
              <a:rPr lang="en-US" sz="2100" dirty="0">
                <a:solidFill>
                  <a:schemeClr val="bg1">
                    <a:lumMod val="75000"/>
                  </a:schemeClr>
                </a:solidFill>
              </a:rPr>
              <a:t>This article applies </a:t>
            </a:r>
            <a:r>
              <a:rPr lang="en-US" sz="2100" dirty="0" smtClean="0">
                <a:solidFill>
                  <a:schemeClr val="bg1">
                    <a:lumMod val="75000"/>
                  </a:schemeClr>
                </a:solidFill>
              </a:rPr>
              <a:t>biological evidence</a:t>
            </a:r>
          </a:p>
          <a:p>
            <a:pPr lvl="1" eaLnBrk="1" fontAlgn="auto" hangingPunct="1">
              <a:spcAft>
                <a:spcPts val="0"/>
              </a:spcAft>
              <a:defRPr/>
            </a:pPr>
            <a:r>
              <a:rPr lang="en-US" sz="2100" dirty="0" smtClean="0">
                <a:solidFill>
                  <a:schemeClr val="bg1">
                    <a:lumMod val="75000"/>
                  </a:schemeClr>
                </a:solidFill>
              </a:rPr>
              <a:t>(1) collected </a:t>
            </a:r>
            <a:r>
              <a:rPr lang="en-US" sz="2100" dirty="0">
                <a:solidFill>
                  <a:schemeClr val="bg1">
                    <a:lumMod val="75000"/>
                  </a:schemeClr>
                </a:solidFill>
              </a:rPr>
              <a:t>pursuant to an investigation or prosecution of a felony offense or conduct constituting a felony </a:t>
            </a:r>
            <a:r>
              <a:rPr lang="en-US" sz="2100" dirty="0" smtClean="0">
                <a:solidFill>
                  <a:schemeClr val="bg1">
                    <a:lumMod val="75000"/>
                  </a:schemeClr>
                </a:solidFill>
              </a:rPr>
              <a:t>offense that</a:t>
            </a:r>
          </a:p>
          <a:p>
            <a:pPr lvl="1" eaLnBrk="1" fontAlgn="auto" hangingPunct="1">
              <a:spcAft>
                <a:spcPts val="0"/>
              </a:spcAft>
              <a:defRPr/>
            </a:pPr>
            <a:r>
              <a:rPr lang="en-US" sz="2100" dirty="0" smtClean="0">
                <a:solidFill>
                  <a:schemeClr val="bg1">
                    <a:lumMod val="75000"/>
                  </a:schemeClr>
                </a:solidFill>
              </a:rPr>
              <a:t>(2) might </a:t>
            </a:r>
            <a:r>
              <a:rPr lang="en-US" sz="2100" dirty="0">
                <a:solidFill>
                  <a:schemeClr val="bg1">
                    <a:lumMod val="75000"/>
                  </a:schemeClr>
                </a:solidFill>
              </a:rPr>
              <a:t>reasonably be used </a:t>
            </a:r>
            <a:r>
              <a:rPr lang="en-US" sz="2100" dirty="0" smtClean="0">
                <a:solidFill>
                  <a:schemeClr val="bg1">
                    <a:lumMod val="75000"/>
                  </a:schemeClr>
                </a:solidFill>
              </a:rPr>
              <a:t>to</a:t>
            </a:r>
          </a:p>
          <a:p>
            <a:pPr lvl="2" eaLnBrk="1" fontAlgn="auto" hangingPunct="1">
              <a:spcAft>
                <a:spcPts val="0"/>
              </a:spcAft>
              <a:defRPr/>
            </a:pPr>
            <a:r>
              <a:rPr lang="en-US" sz="2100" dirty="0" smtClean="0">
                <a:solidFill>
                  <a:schemeClr val="bg1">
                    <a:lumMod val="75000"/>
                  </a:schemeClr>
                </a:solidFill>
              </a:rPr>
              <a:t>establish </a:t>
            </a:r>
            <a:r>
              <a:rPr lang="en-US" sz="2100" dirty="0">
                <a:solidFill>
                  <a:schemeClr val="bg1">
                    <a:lumMod val="75000"/>
                  </a:schemeClr>
                </a:solidFill>
              </a:rPr>
              <a:t>the identity of the person committing the </a:t>
            </a:r>
            <a:r>
              <a:rPr lang="en-US" sz="2100" dirty="0" smtClean="0">
                <a:solidFill>
                  <a:schemeClr val="bg1">
                    <a:lumMod val="75000"/>
                  </a:schemeClr>
                </a:solidFill>
              </a:rPr>
              <a:t>offense or engaging </a:t>
            </a:r>
            <a:r>
              <a:rPr lang="en-US" sz="2100" dirty="0">
                <a:solidFill>
                  <a:schemeClr val="bg1">
                    <a:lumMod val="75000"/>
                  </a:schemeClr>
                </a:solidFill>
              </a:rPr>
              <a:t>in the conduct constituting the offense; </a:t>
            </a:r>
            <a:r>
              <a:rPr lang="en-US" sz="2100" b="1" u="sng" dirty="0" smtClean="0">
                <a:solidFill>
                  <a:schemeClr val="bg1">
                    <a:lumMod val="75000"/>
                  </a:schemeClr>
                </a:solidFill>
              </a:rPr>
              <a:t>or</a:t>
            </a:r>
            <a:endParaRPr lang="en-US" sz="2100" dirty="0">
              <a:solidFill>
                <a:schemeClr val="bg1">
                  <a:lumMod val="75000"/>
                </a:schemeClr>
              </a:solidFill>
            </a:endParaRPr>
          </a:p>
          <a:p>
            <a:pPr lvl="2" eaLnBrk="1" fontAlgn="auto" hangingPunct="1">
              <a:spcAft>
                <a:spcPts val="0"/>
              </a:spcAft>
              <a:defRPr/>
            </a:pPr>
            <a:r>
              <a:rPr lang="en-US" sz="2100" dirty="0" smtClean="0">
                <a:solidFill>
                  <a:schemeClr val="bg1">
                    <a:lumMod val="75000"/>
                  </a:schemeClr>
                </a:solidFill>
              </a:rPr>
              <a:t>exclude </a:t>
            </a:r>
            <a:r>
              <a:rPr lang="en-US" sz="2100" dirty="0">
                <a:solidFill>
                  <a:schemeClr val="bg1">
                    <a:lumMod val="75000"/>
                  </a:schemeClr>
                </a:solidFill>
              </a:rPr>
              <a:t>a person from the group of persons who could have committed the offense or engaged in the conduct constituting the offense.</a:t>
            </a:r>
            <a:endParaRPr lang="en-US" sz="2100" u="sng" dirty="0" smtClean="0">
              <a:solidFill>
                <a:schemeClr val="accent6">
                  <a:lumMod val="60000"/>
                  <a:lumOff val="40000"/>
                </a:schemeClr>
              </a:solidFill>
              <a:effectLst>
                <a:outerShdw blurRad="38100" dist="38100" dir="2700000" algn="tl">
                  <a:srgbClr val="000000">
                    <a:alpha val="43137"/>
                  </a:srgbClr>
                </a:outerShdw>
              </a:effectLst>
            </a:endParaRPr>
          </a:p>
        </p:txBody>
      </p:sp>
      <p:sp>
        <p:nvSpPr>
          <p:cNvPr id="4" name="Title 3"/>
          <p:cNvSpPr>
            <a:spLocks noGrp="1"/>
          </p:cNvSpPr>
          <p:nvPr>
            <p:ph type="title"/>
          </p:nvPr>
        </p:nvSpPr>
        <p:spPr/>
        <p:txBody>
          <a:bodyPr/>
          <a:lstStyle/>
          <a:p>
            <a:pPr eaLnBrk="1" fontAlgn="auto" hangingPunct="1">
              <a:spcAft>
                <a:spcPts val="0"/>
              </a:spcAft>
              <a:defRPr/>
            </a:pPr>
            <a:r>
              <a:rPr lang="en-US" sz="2800" dirty="0" smtClean="0"/>
              <a:t>Code of Criminal Procedure</a:t>
            </a:r>
            <a:br>
              <a:rPr lang="en-US" sz="2800" dirty="0" smtClean="0"/>
            </a:br>
            <a:r>
              <a:rPr lang="en-US" sz="2800" dirty="0" smtClean="0"/>
              <a:t>Art. 38.43. PRESERVATION OF EVIDENCE CONTAINING BIOLOGICAL MATERIAL</a:t>
            </a:r>
            <a:endParaRPr lang="en-US" sz="2800" dirty="0"/>
          </a:p>
        </p:txBody>
      </p:sp>
      <p:graphicFrame>
        <p:nvGraphicFramePr>
          <p:cNvPr id="5124" name="Object 4"/>
          <p:cNvGraphicFramePr>
            <a:graphicFrameLocks noChangeAspect="1"/>
          </p:cNvGraphicFramePr>
          <p:nvPr/>
        </p:nvGraphicFramePr>
        <p:xfrm>
          <a:off x="6894513" y="5219700"/>
          <a:ext cx="2211387" cy="1600200"/>
        </p:xfrm>
        <a:graphic>
          <a:graphicData uri="http://schemas.openxmlformats.org/presentationml/2006/ole">
            <mc:AlternateContent xmlns:mc="http://schemas.openxmlformats.org/markup-compatibility/2006">
              <mc:Choice xmlns:v="urn:schemas-microsoft-com:vml" Requires="v">
                <p:oleObj spid="_x0000_s65542" name="Slide" r:id="rId3" imgW="4549874" imgH="3394541" progId="PowerPoint.Slide.8">
                  <p:embed/>
                </p:oleObj>
              </mc:Choice>
              <mc:Fallback>
                <p:oleObj name="Slide" r:id="rId3" imgW="4549874" imgH="3394541" progId="PowerPoint.Slide.8">
                  <p:embed/>
                  <p:pic>
                    <p:nvPicPr>
                      <p:cNvPr id="5124"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894513" y="52197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636407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Chain-of-Custody</a:t>
            </a:r>
            <a:endParaRPr lang="en-US" dirty="0"/>
          </a:p>
        </p:txBody>
      </p:sp>
      <p:sp>
        <p:nvSpPr>
          <p:cNvPr id="3" name="Content Placeholder 2"/>
          <p:cNvSpPr>
            <a:spLocks noGrp="1"/>
          </p:cNvSpPr>
          <p:nvPr>
            <p:ph idx="1"/>
          </p:nvPr>
        </p:nvSpPr>
        <p:spPr/>
        <p:txBody>
          <a:bodyPr/>
          <a:lstStyle/>
          <a:p>
            <a:pPr lvl="1">
              <a:defRPr/>
            </a:pPr>
            <a:r>
              <a:rPr lang="en-US" dirty="0" smtClean="0">
                <a:solidFill>
                  <a:schemeClr val="bg1">
                    <a:lumMod val="75000"/>
                  </a:schemeClr>
                </a:solidFill>
              </a:rPr>
              <a:t>A log of evidence custody must be maintained in a written and/or electronic format.</a:t>
            </a:r>
          </a:p>
          <a:p>
            <a:pPr lvl="1">
              <a:defRPr/>
            </a:pPr>
            <a:endParaRPr lang="en-US" dirty="0" smtClean="0">
              <a:solidFill>
                <a:schemeClr val="bg1">
                  <a:lumMod val="75000"/>
                </a:schemeClr>
              </a:solidFill>
            </a:endParaRPr>
          </a:p>
          <a:p>
            <a:pPr lvl="1">
              <a:defRPr/>
            </a:pPr>
            <a:r>
              <a:rPr lang="en-US" dirty="0" smtClean="0">
                <a:solidFill>
                  <a:schemeClr val="bg1">
                    <a:lumMod val="75000"/>
                  </a:schemeClr>
                </a:solidFill>
              </a:rPr>
              <a:t>Each item of evidence should have a</a:t>
            </a:r>
            <a:r>
              <a:rPr lang="en-US" dirty="0" smtClean="0">
                <a:solidFill>
                  <a:schemeClr val="accent6">
                    <a:lumMod val="60000"/>
                    <a:lumOff val="40000"/>
                  </a:schemeClr>
                </a:solidFill>
              </a:rPr>
              <a:t> unique identifier</a:t>
            </a:r>
            <a:r>
              <a:rPr lang="en-US" dirty="0" smtClean="0"/>
              <a:t> </a:t>
            </a:r>
            <a:r>
              <a:rPr lang="en-US" dirty="0" smtClean="0">
                <a:solidFill>
                  <a:schemeClr val="bg1">
                    <a:lumMod val="75000"/>
                  </a:schemeClr>
                </a:solidFill>
              </a:rPr>
              <a:t>that links it to a </a:t>
            </a:r>
            <a:r>
              <a:rPr lang="en-US" dirty="0" smtClean="0">
                <a:solidFill>
                  <a:schemeClr val="accent6">
                    <a:lumMod val="60000"/>
                    <a:lumOff val="40000"/>
                  </a:schemeClr>
                </a:solidFill>
              </a:rPr>
              <a:t>unique case number.</a:t>
            </a:r>
          </a:p>
          <a:p>
            <a:pPr lvl="3">
              <a:defRPr/>
            </a:pPr>
            <a:r>
              <a:rPr lang="en-US" dirty="0" smtClean="0">
                <a:solidFill>
                  <a:schemeClr val="bg1">
                    <a:lumMod val="75000"/>
                  </a:schemeClr>
                </a:solidFill>
              </a:rPr>
              <a:t>Should already exist</a:t>
            </a:r>
          </a:p>
        </p:txBody>
      </p:sp>
      <p:graphicFrame>
        <p:nvGraphicFramePr>
          <p:cNvPr id="49156" name="Object 4"/>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49162"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Chain-of-Custody</a:t>
            </a:r>
            <a:endParaRPr lang="en-US" dirty="0"/>
          </a:p>
        </p:txBody>
      </p:sp>
      <p:sp>
        <p:nvSpPr>
          <p:cNvPr id="3" name="Content Placeholder 2"/>
          <p:cNvSpPr>
            <a:spLocks noGrp="1"/>
          </p:cNvSpPr>
          <p:nvPr>
            <p:ph idx="1"/>
          </p:nvPr>
        </p:nvSpPr>
        <p:spPr/>
        <p:txBody>
          <a:bodyPr/>
          <a:lstStyle/>
          <a:p>
            <a:pPr lvl="1">
              <a:defRPr/>
            </a:pPr>
            <a:r>
              <a:rPr lang="en-US" dirty="0" smtClean="0">
                <a:solidFill>
                  <a:schemeClr val="bg1">
                    <a:lumMod val="75000"/>
                  </a:schemeClr>
                </a:solidFill>
              </a:rPr>
              <a:t>Documentation of the case information should be maintained including (but not limited to): </a:t>
            </a:r>
          </a:p>
          <a:p>
            <a:pPr lvl="2">
              <a:defRPr/>
            </a:pPr>
            <a:r>
              <a:rPr lang="en-US" dirty="0" smtClean="0">
                <a:solidFill>
                  <a:schemeClr val="bg1">
                    <a:lumMod val="75000"/>
                  </a:schemeClr>
                </a:solidFill>
              </a:rPr>
              <a:t>victim’s and defendant’s names</a:t>
            </a:r>
          </a:p>
          <a:p>
            <a:pPr lvl="2">
              <a:defRPr/>
            </a:pPr>
            <a:r>
              <a:rPr lang="en-US" dirty="0" smtClean="0">
                <a:solidFill>
                  <a:schemeClr val="bg1">
                    <a:lumMod val="75000"/>
                  </a:schemeClr>
                </a:solidFill>
              </a:rPr>
              <a:t>offense </a:t>
            </a:r>
          </a:p>
          <a:p>
            <a:pPr lvl="2">
              <a:defRPr/>
            </a:pPr>
            <a:r>
              <a:rPr lang="en-US" dirty="0" smtClean="0">
                <a:solidFill>
                  <a:schemeClr val="bg1">
                    <a:lumMod val="75000"/>
                  </a:schemeClr>
                </a:solidFill>
              </a:rPr>
              <a:t>date of offense</a:t>
            </a:r>
          </a:p>
          <a:p>
            <a:pPr lvl="2">
              <a:defRPr/>
            </a:pPr>
            <a:r>
              <a:rPr lang="en-US" dirty="0" smtClean="0">
                <a:solidFill>
                  <a:schemeClr val="bg1">
                    <a:lumMod val="75000"/>
                  </a:schemeClr>
                </a:solidFill>
              </a:rPr>
              <a:t>county of offense</a:t>
            </a:r>
          </a:p>
          <a:p>
            <a:pPr lvl="2">
              <a:defRPr/>
            </a:pPr>
            <a:r>
              <a:rPr lang="en-US" dirty="0" smtClean="0">
                <a:solidFill>
                  <a:schemeClr val="bg1">
                    <a:lumMod val="75000"/>
                  </a:schemeClr>
                </a:solidFill>
              </a:rPr>
              <a:t>agency case #</a:t>
            </a:r>
          </a:p>
          <a:p>
            <a:pPr lvl="2">
              <a:defRPr/>
            </a:pPr>
            <a:r>
              <a:rPr lang="en-US" dirty="0" smtClean="0">
                <a:solidFill>
                  <a:schemeClr val="bg1">
                    <a:lumMod val="75000"/>
                  </a:schemeClr>
                </a:solidFill>
              </a:rPr>
              <a:t>cause #</a:t>
            </a:r>
          </a:p>
          <a:p>
            <a:pPr lvl="2">
              <a:defRPr/>
            </a:pPr>
            <a:r>
              <a:rPr lang="en-US" dirty="0" smtClean="0">
                <a:solidFill>
                  <a:schemeClr val="bg1">
                    <a:lumMod val="75000"/>
                  </a:schemeClr>
                </a:solidFill>
              </a:rPr>
              <a:t>lab case #</a:t>
            </a:r>
          </a:p>
          <a:p>
            <a:pPr lvl="1">
              <a:buFont typeface="Arial" charset="0"/>
              <a:buNone/>
              <a:defRPr/>
            </a:pPr>
            <a:endParaRPr lang="en-US" dirty="0" smtClean="0">
              <a:solidFill>
                <a:schemeClr val="bg1">
                  <a:lumMod val="75000"/>
                </a:schemeClr>
              </a:solidFill>
            </a:endParaRPr>
          </a:p>
        </p:txBody>
      </p:sp>
      <p:graphicFrame>
        <p:nvGraphicFramePr>
          <p:cNvPr id="50180" name="Object 4"/>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50186"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Chain-of-Custody</a:t>
            </a:r>
            <a:endParaRPr lang="en-US" dirty="0"/>
          </a:p>
        </p:txBody>
      </p:sp>
      <p:sp>
        <p:nvSpPr>
          <p:cNvPr id="3" name="Content Placeholder 2"/>
          <p:cNvSpPr>
            <a:spLocks noGrp="1"/>
          </p:cNvSpPr>
          <p:nvPr>
            <p:ph idx="1"/>
          </p:nvPr>
        </p:nvSpPr>
        <p:spPr/>
        <p:txBody>
          <a:bodyPr/>
          <a:lstStyle/>
          <a:p>
            <a:pPr lvl="1">
              <a:buFont typeface="Arial" charset="0"/>
              <a:buNone/>
              <a:defRPr/>
            </a:pPr>
            <a:endParaRPr lang="en-US" dirty="0" smtClean="0">
              <a:solidFill>
                <a:schemeClr val="bg1">
                  <a:lumMod val="75000"/>
                </a:schemeClr>
              </a:solidFill>
            </a:endParaRPr>
          </a:p>
          <a:p>
            <a:pPr lvl="1">
              <a:defRPr/>
            </a:pPr>
            <a:r>
              <a:rPr lang="en-US" dirty="0" smtClean="0">
                <a:solidFill>
                  <a:schemeClr val="bg1">
                    <a:lumMod val="75000"/>
                  </a:schemeClr>
                </a:solidFill>
              </a:rPr>
              <a:t>Recommend the use of an electronic inventory management system that utilizes barcode tracking of individual items associated with a particular case</a:t>
            </a:r>
          </a:p>
          <a:p>
            <a:pPr lvl="1">
              <a:buFont typeface="Arial" charset="0"/>
              <a:buNone/>
              <a:defRPr/>
            </a:pPr>
            <a:endParaRPr lang="en-US" dirty="0" smtClean="0">
              <a:solidFill>
                <a:schemeClr val="bg1">
                  <a:lumMod val="75000"/>
                </a:schemeClr>
              </a:solidFill>
            </a:endParaRPr>
          </a:p>
          <a:p>
            <a:pPr lvl="1">
              <a:buFont typeface="Arial" charset="0"/>
              <a:buNone/>
              <a:defRPr/>
            </a:pPr>
            <a:endParaRPr lang="en-US" dirty="0" smtClean="0">
              <a:solidFill>
                <a:schemeClr val="bg1">
                  <a:lumMod val="75000"/>
                </a:schemeClr>
              </a:solidFill>
            </a:endParaRPr>
          </a:p>
        </p:txBody>
      </p:sp>
      <p:graphicFrame>
        <p:nvGraphicFramePr>
          <p:cNvPr id="51204" name="Object 4"/>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51210"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Chain-of-Custody</a:t>
            </a:r>
            <a:endParaRPr lang="en-US" dirty="0"/>
          </a:p>
        </p:txBody>
      </p:sp>
      <p:sp>
        <p:nvSpPr>
          <p:cNvPr id="3" name="Content Placeholder 2"/>
          <p:cNvSpPr>
            <a:spLocks noGrp="1"/>
          </p:cNvSpPr>
          <p:nvPr>
            <p:ph idx="1"/>
          </p:nvPr>
        </p:nvSpPr>
        <p:spPr/>
        <p:txBody>
          <a:bodyPr/>
          <a:lstStyle/>
          <a:p>
            <a:pPr lvl="1">
              <a:buFont typeface="Arial" charset="0"/>
              <a:buNone/>
              <a:defRPr/>
            </a:pPr>
            <a:endParaRPr lang="en-US" dirty="0" smtClean="0">
              <a:solidFill>
                <a:schemeClr val="bg1">
                  <a:lumMod val="75000"/>
                </a:schemeClr>
              </a:solidFill>
            </a:endParaRPr>
          </a:p>
          <a:p>
            <a:pPr lvl="1">
              <a:defRPr/>
            </a:pPr>
            <a:r>
              <a:rPr lang="en-US" dirty="0" smtClean="0">
                <a:solidFill>
                  <a:schemeClr val="accent6">
                    <a:lumMod val="60000"/>
                    <a:lumOff val="40000"/>
                  </a:schemeClr>
                </a:solidFill>
              </a:rPr>
              <a:t>Chain-of-Custody existed before computers</a:t>
            </a:r>
          </a:p>
          <a:p>
            <a:pPr lvl="2">
              <a:defRPr/>
            </a:pPr>
            <a:r>
              <a:rPr lang="en-US" dirty="0" smtClean="0">
                <a:solidFill>
                  <a:schemeClr val="bg1">
                    <a:lumMod val="75000"/>
                  </a:schemeClr>
                </a:solidFill>
              </a:rPr>
              <a:t>Written documentation is perfectly acceptable</a:t>
            </a:r>
          </a:p>
          <a:p>
            <a:pPr lvl="2">
              <a:buFont typeface="Arial" charset="0"/>
              <a:buNone/>
              <a:defRPr/>
            </a:pPr>
            <a:endParaRPr lang="en-US" dirty="0" smtClean="0">
              <a:solidFill>
                <a:schemeClr val="bg1">
                  <a:lumMod val="75000"/>
                </a:schemeClr>
              </a:solidFill>
            </a:endParaRPr>
          </a:p>
          <a:p>
            <a:pPr lvl="2">
              <a:buFont typeface="Arial" charset="0"/>
              <a:buNone/>
              <a:defRPr/>
            </a:pPr>
            <a:r>
              <a:rPr lang="en-US" dirty="0" smtClean="0">
                <a:solidFill>
                  <a:schemeClr val="bg1">
                    <a:lumMod val="75000"/>
                  </a:schemeClr>
                </a:solidFill>
              </a:rPr>
              <a:t>For Instance…</a:t>
            </a:r>
          </a:p>
          <a:p>
            <a:pPr lvl="2">
              <a:buFont typeface="Arial" charset="0"/>
              <a:buNone/>
              <a:defRPr/>
            </a:pPr>
            <a:r>
              <a:rPr lang="en-US" dirty="0" smtClean="0">
                <a:solidFill>
                  <a:schemeClr val="bg1">
                    <a:lumMod val="75000"/>
                  </a:schemeClr>
                </a:solidFill>
              </a:rPr>
              <a:t>Evidence labels</a:t>
            </a:r>
          </a:p>
          <a:p>
            <a:pPr lvl="2">
              <a:buFont typeface="Arial" charset="0"/>
              <a:buNone/>
              <a:defRPr/>
            </a:pPr>
            <a:r>
              <a:rPr lang="en-US" dirty="0" smtClean="0">
                <a:solidFill>
                  <a:schemeClr val="bg1">
                    <a:lumMod val="75000"/>
                  </a:schemeClr>
                </a:solidFill>
              </a:rPr>
              <a:t>Date/Initials on the packaging</a:t>
            </a:r>
          </a:p>
          <a:p>
            <a:pPr lvl="2">
              <a:buFont typeface="Arial" charset="0"/>
              <a:buNone/>
              <a:defRPr/>
            </a:pPr>
            <a:r>
              <a:rPr lang="en-US" dirty="0" smtClean="0">
                <a:solidFill>
                  <a:schemeClr val="bg1">
                    <a:lumMod val="75000"/>
                  </a:schemeClr>
                </a:solidFill>
              </a:rPr>
              <a:t>Forms</a:t>
            </a:r>
          </a:p>
        </p:txBody>
      </p:sp>
      <p:graphicFrame>
        <p:nvGraphicFramePr>
          <p:cNvPr id="52228" name="Object 4"/>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52234"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Chain-of-Custody</a:t>
            </a:r>
            <a:endParaRPr lang="en-US" dirty="0"/>
          </a:p>
        </p:txBody>
      </p:sp>
      <p:pic>
        <p:nvPicPr>
          <p:cNvPr id="64514" name="Picture 2" descr="Evidence Identification 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12420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14400" y="6324600"/>
            <a:ext cx="2590800" cy="369888"/>
          </a:xfrm>
          <a:prstGeom prst="rect">
            <a:avLst/>
          </a:prstGeom>
          <a:noFill/>
        </p:spPr>
        <p:txBody>
          <a:bodyPr>
            <a:spAutoFit/>
          </a:bodyPr>
          <a:lstStyle/>
          <a:p>
            <a:pPr>
              <a:defRPr/>
            </a:pPr>
            <a:r>
              <a:rPr lang="en-US" dirty="0">
                <a:solidFill>
                  <a:schemeClr val="tx1">
                    <a:lumMod val="50000"/>
                    <a:lumOff val="50000"/>
                  </a:schemeClr>
                </a:solidFill>
              </a:rPr>
              <a:t>100 pack = $10, 10</a:t>
            </a:r>
            <a:r>
              <a:rPr lang="en-US" dirty="0">
                <a:solidFill>
                  <a:schemeClr val="tx1">
                    <a:lumMod val="50000"/>
                    <a:lumOff val="50000"/>
                  </a:schemeClr>
                </a:solidFill>
                <a:latin typeface="Times New Roman"/>
                <a:cs typeface="Times New Roman"/>
              </a:rPr>
              <a:t>¢ ea.</a:t>
            </a:r>
            <a:endParaRPr lang="en-US" dirty="0">
              <a:solidFill>
                <a:schemeClr val="tx1">
                  <a:lumMod val="50000"/>
                  <a:lumOff val="50000"/>
                </a:schemeClr>
              </a:solidFill>
            </a:endParaRPr>
          </a:p>
        </p:txBody>
      </p:sp>
      <p:pic>
        <p:nvPicPr>
          <p:cNvPr id="64518" name="Picture 6" descr="Chain of Possession 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95400"/>
            <a:ext cx="30480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descr="Basic Evidence Lab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200400"/>
            <a:ext cx="25908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191000" y="6324600"/>
            <a:ext cx="2895600" cy="646113"/>
          </a:xfrm>
          <a:prstGeom prst="rect">
            <a:avLst/>
          </a:prstGeom>
          <a:noFill/>
        </p:spPr>
        <p:txBody>
          <a:bodyPr>
            <a:spAutoFit/>
          </a:bodyPr>
          <a:lstStyle/>
          <a:p>
            <a:pPr>
              <a:defRPr/>
            </a:pPr>
            <a:r>
              <a:rPr lang="en-US" dirty="0">
                <a:solidFill>
                  <a:schemeClr val="tx1">
                    <a:lumMod val="50000"/>
                    <a:lumOff val="50000"/>
                  </a:schemeClr>
                </a:solidFill>
              </a:rPr>
              <a:t>100 pack = $10, 10</a:t>
            </a:r>
            <a:r>
              <a:rPr lang="en-US" dirty="0">
                <a:solidFill>
                  <a:schemeClr val="tx1">
                    <a:lumMod val="50000"/>
                    <a:lumOff val="50000"/>
                  </a:schemeClr>
                </a:solidFill>
                <a:latin typeface="Times New Roman"/>
                <a:cs typeface="Times New Roman"/>
              </a:rPr>
              <a:t>¢ ea.</a:t>
            </a:r>
            <a:endParaRPr lang="en-US" dirty="0">
              <a:solidFill>
                <a:schemeClr val="tx1">
                  <a:lumMod val="50000"/>
                  <a:lumOff val="50000"/>
                </a:schemeClr>
              </a:solidFill>
            </a:endParaRPr>
          </a:p>
          <a:p>
            <a:pPr>
              <a:defRPr/>
            </a:pPr>
            <a:endParaRPr lang="en-US" dirty="0">
              <a:solidFill>
                <a:schemeClr val="tx1">
                  <a:lumMod val="50000"/>
                  <a:lumOff val="50000"/>
                </a:schemeClr>
              </a:solidFill>
            </a:endParaRPr>
          </a:p>
        </p:txBody>
      </p:sp>
      <p:sp>
        <p:nvSpPr>
          <p:cNvPr id="10" name="TextBox 9"/>
          <p:cNvSpPr txBox="1"/>
          <p:nvPr/>
        </p:nvSpPr>
        <p:spPr>
          <a:xfrm>
            <a:off x="6858000" y="5029200"/>
            <a:ext cx="2286000" cy="646113"/>
          </a:xfrm>
          <a:prstGeom prst="rect">
            <a:avLst/>
          </a:prstGeom>
          <a:noFill/>
        </p:spPr>
        <p:txBody>
          <a:bodyPr>
            <a:spAutoFit/>
          </a:bodyPr>
          <a:lstStyle/>
          <a:p>
            <a:pPr algn="ctr">
              <a:defRPr/>
            </a:pPr>
            <a:r>
              <a:rPr lang="en-US" dirty="0">
                <a:solidFill>
                  <a:schemeClr val="tx1">
                    <a:lumMod val="50000"/>
                    <a:lumOff val="50000"/>
                  </a:schemeClr>
                </a:solidFill>
              </a:rPr>
              <a:t>1000 pack = $80, </a:t>
            </a:r>
          </a:p>
          <a:p>
            <a:pPr algn="ctr">
              <a:defRPr/>
            </a:pPr>
            <a:r>
              <a:rPr lang="en-US" dirty="0">
                <a:solidFill>
                  <a:schemeClr val="tx1">
                    <a:lumMod val="50000"/>
                    <a:lumOff val="50000"/>
                  </a:schemeClr>
                </a:solidFill>
              </a:rPr>
              <a:t>8</a:t>
            </a:r>
            <a:r>
              <a:rPr lang="en-US" dirty="0">
                <a:solidFill>
                  <a:schemeClr val="tx1">
                    <a:lumMod val="50000"/>
                    <a:lumOff val="50000"/>
                  </a:schemeClr>
                </a:solidFill>
                <a:latin typeface="Times New Roman"/>
                <a:cs typeface="Times New Roman"/>
              </a:rPr>
              <a:t>¢ ea.</a:t>
            </a:r>
            <a:endParaRPr lang="en-US"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518"/>
                                        </p:tgtEl>
                                        <p:attrNameLst>
                                          <p:attrName>style.visibility</p:attrName>
                                        </p:attrNameLst>
                                      </p:cBhvr>
                                      <p:to>
                                        <p:strVal val="visible"/>
                                      </p:to>
                                    </p:set>
                                    <p:animEffect transition="in" filter="fade">
                                      <p:cBhvr>
                                        <p:cTn id="12" dur="2000"/>
                                        <p:tgtEl>
                                          <p:spTgt spid="645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4516"/>
                                        </p:tgtEl>
                                        <p:attrNameLst>
                                          <p:attrName>style.visibility</p:attrName>
                                        </p:attrNameLst>
                                      </p:cBhvr>
                                      <p:to>
                                        <p:strVal val="visible"/>
                                      </p:to>
                                    </p:set>
                                    <p:animEffect transition="in" filter="fade">
                                      <p:cBhvr>
                                        <p:cTn id="17" dur="2000"/>
                                        <p:tgtEl>
                                          <p:spTgt spid="645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800" decel="100000"/>
                                        <p:tgtEl>
                                          <p:spTgt spid="6"/>
                                        </p:tgtEl>
                                      </p:cBhvr>
                                    </p:animEffect>
                                    <p:anim calcmode="lin" valueType="num">
                                      <p:cBhvr>
                                        <p:cTn id="23" dur="800" decel="100000" fill="hold"/>
                                        <p:tgtEl>
                                          <p:spTgt spid="6"/>
                                        </p:tgtEl>
                                        <p:attrNameLst>
                                          <p:attrName>style.rotation</p:attrName>
                                        </p:attrNameLst>
                                      </p:cBhvr>
                                      <p:tavLst>
                                        <p:tav tm="0">
                                          <p:val>
                                            <p:fltVal val="-90"/>
                                          </p:val>
                                        </p:tav>
                                        <p:tav tm="100000">
                                          <p:val>
                                            <p:fltVal val="0"/>
                                          </p:val>
                                        </p:tav>
                                      </p:tavLst>
                                    </p:anim>
                                    <p:anim calcmode="lin" valueType="num">
                                      <p:cBhvr>
                                        <p:cTn id="24" dur="800" decel="100000" fill="hold"/>
                                        <p:tgtEl>
                                          <p:spTgt spid="6"/>
                                        </p:tgtEl>
                                        <p:attrNameLst>
                                          <p:attrName>ppt_x</p:attrName>
                                        </p:attrNameLst>
                                      </p:cBhvr>
                                      <p:tavLst>
                                        <p:tav tm="0">
                                          <p:val>
                                            <p:strVal val="#ppt_x+0.4"/>
                                          </p:val>
                                        </p:tav>
                                        <p:tav tm="100000">
                                          <p:val>
                                            <p:strVal val="#ppt_x-0.05"/>
                                          </p:val>
                                        </p:tav>
                                      </p:tavLst>
                                    </p:anim>
                                    <p:anim calcmode="lin" valueType="num">
                                      <p:cBhvr>
                                        <p:cTn id="25" dur="800" decel="100000" fill="hold"/>
                                        <p:tgtEl>
                                          <p:spTgt spid="6"/>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8" presetID="3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800" decel="100000"/>
                                        <p:tgtEl>
                                          <p:spTgt spid="9"/>
                                        </p:tgtEl>
                                      </p:cBhvr>
                                    </p:animEffect>
                                    <p:anim calcmode="lin" valueType="num">
                                      <p:cBhvr>
                                        <p:cTn id="31" dur="800" decel="100000" fill="hold"/>
                                        <p:tgtEl>
                                          <p:spTgt spid="9"/>
                                        </p:tgtEl>
                                        <p:attrNameLst>
                                          <p:attrName>style.rotation</p:attrName>
                                        </p:attrNameLst>
                                      </p:cBhvr>
                                      <p:tavLst>
                                        <p:tav tm="0">
                                          <p:val>
                                            <p:fltVal val="-90"/>
                                          </p:val>
                                        </p:tav>
                                        <p:tav tm="100000">
                                          <p:val>
                                            <p:fltVal val="0"/>
                                          </p:val>
                                        </p:tav>
                                      </p:tavLst>
                                    </p:anim>
                                    <p:anim calcmode="lin" valueType="num">
                                      <p:cBhvr>
                                        <p:cTn id="32" dur="800" decel="100000" fill="hold"/>
                                        <p:tgtEl>
                                          <p:spTgt spid="9"/>
                                        </p:tgtEl>
                                        <p:attrNameLst>
                                          <p:attrName>ppt_x</p:attrName>
                                        </p:attrNameLst>
                                      </p:cBhvr>
                                      <p:tavLst>
                                        <p:tav tm="0">
                                          <p:val>
                                            <p:strVal val="#ppt_x+0.4"/>
                                          </p:val>
                                        </p:tav>
                                        <p:tav tm="100000">
                                          <p:val>
                                            <p:strVal val="#ppt_x-0.05"/>
                                          </p:val>
                                        </p:tav>
                                      </p:tavLst>
                                    </p:anim>
                                    <p:anim calcmode="lin" valueType="num">
                                      <p:cBhvr>
                                        <p:cTn id="33" dur="800" decel="100000" fill="hold"/>
                                        <p:tgtEl>
                                          <p:spTgt spid="9"/>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6" presetID="3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800" decel="100000"/>
                                        <p:tgtEl>
                                          <p:spTgt spid="10"/>
                                        </p:tgtEl>
                                      </p:cBhvr>
                                    </p:animEffect>
                                    <p:anim calcmode="lin" valueType="num">
                                      <p:cBhvr>
                                        <p:cTn id="39" dur="800" decel="100000" fill="hold"/>
                                        <p:tgtEl>
                                          <p:spTgt spid="10"/>
                                        </p:tgtEl>
                                        <p:attrNameLst>
                                          <p:attrName>style.rotation</p:attrName>
                                        </p:attrNameLst>
                                      </p:cBhvr>
                                      <p:tavLst>
                                        <p:tav tm="0">
                                          <p:val>
                                            <p:fltVal val="-90"/>
                                          </p:val>
                                        </p:tav>
                                        <p:tav tm="100000">
                                          <p:val>
                                            <p:fltVal val="0"/>
                                          </p:val>
                                        </p:tav>
                                      </p:tavLst>
                                    </p:anim>
                                    <p:anim calcmode="lin" valueType="num">
                                      <p:cBhvr>
                                        <p:cTn id="40" dur="800" decel="100000" fill="hold"/>
                                        <p:tgtEl>
                                          <p:spTgt spid="10"/>
                                        </p:tgtEl>
                                        <p:attrNameLst>
                                          <p:attrName>ppt_x</p:attrName>
                                        </p:attrNameLst>
                                      </p:cBhvr>
                                      <p:tavLst>
                                        <p:tav tm="0">
                                          <p:val>
                                            <p:strVal val="#ppt_x+0.4"/>
                                          </p:val>
                                        </p:tav>
                                        <p:tav tm="100000">
                                          <p:val>
                                            <p:strVal val="#ppt_x-0.05"/>
                                          </p:val>
                                        </p:tav>
                                      </p:tavLst>
                                    </p:anim>
                                    <p:anim calcmode="lin" valueType="num">
                                      <p:cBhvr>
                                        <p:cTn id="41" dur="800" decel="100000" fill="hold"/>
                                        <p:tgtEl>
                                          <p:spTgt spid="10"/>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Inventory Management</a:t>
            </a:r>
            <a:endParaRPr lang="en-US" dirty="0"/>
          </a:p>
        </p:txBody>
      </p:sp>
      <p:sp>
        <p:nvSpPr>
          <p:cNvPr id="3" name="Content Placeholder 2"/>
          <p:cNvSpPr>
            <a:spLocks noGrp="1"/>
          </p:cNvSpPr>
          <p:nvPr>
            <p:ph idx="1"/>
          </p:nvPr>
        </p:nvSpPr>
        <p:spPr/>
        <p:txBody>
          <a:bodyPr/>
          <a:lstStyle/>
          <a:p>
            <a:pPr lvl="1">
              <a:buFont typeface="Arial" charset="0"/>
              <a:buNone/>
              <a:defRPr/>
            </a:pPr>
            <a:endParaRPr lang="en-US" dirty="0" smtClean="0">
              <a:solidFill>
                <a:schemeClr val="bg1">
                  <a:lumMod val="75000"/>
                </a:schemeClr>
              </a:solidFill>
            </a:endParaRPr>
          </a:p>
          <a:p>
            <a:pPr lvl="1">
              <a:defRPr/>
            </a:pPr>
            <a:r>
              <a:rPr lang="en-US" dirty="0" smtClean="0">
                <a:solidFill>
                  <a:schemeClr val="bg1">
                    <a:lumMod val="75000"/>
                  </a:schemeClr>
                </a:solidFill>
              </a:rPr>
              <a:t>Microsoft Excel</a:t>
            </a:r>
            <a:r>
              <a:rPr lang="en-US" dirty="0" smtClean="0">
                <a:solidFill>
                  <a:schemeClr val="bg1">
                    <a:lumMod val="75000"/>
                  </a:schemeClr>
                </a:solidFill>
                <a:cs typeface="Times New Roman"/>
              </a:rPr>
              <a:t> is a database program</a:t>
            </a:r>
          </a:p>
          <a:p>
            <a:pPr lvl="1">
              <a:defRPr/>
            </a:pPr>
            <a:r>
              <a:rPr lang="en-US" dirty="0" smtClean="0">
                <a:solidFill>
                  <a:schemeClr val="bg1">
                    <a:lumMod val="75000"/>
                  </a:schemeClr>
                </a:solidFill>
                <a:cs typeface="Times New Roman"/>
              </a:rPr>
              <a:t>Part of Microsoft Office</a:t>
            </a:r>
          </a:p>
          <a:p>
            <a:pPr lvl="1">
              <a:defRPr/>
            </a:pPr>
            <a:r>
              <a:rPr lang="en-US" dirty="0" smtClean="0">
                <a:solidFill>
                  <a:schemeClr val="bg1">
                    <a:lumMod val="75000"/>
                  </a:schemeClr>
                </a:solidFill>
                <a:cs typeface="Times New Roman"/>
              </a:rPr>
              <a:t>If you upgrade to a commercial system data in a spreadsheet program can be imported into the new system</a:t>
            </a:r>
            <a:endParaRPr lang="en-US" dirty="0" smtClean="0">
              <a:solidFill>
                <a:schemeClr val="bg1">
                  <a:lumMod val="75000"/>
                </a:schemeClr>
              </a:solidFill>
            </a:endParaRPr>
          </a:p>
          <a:p>
            <a:pPr lvl="1">
              <a:defRPr/>
            </a:pPr>
            <a:endParaRPr lang="en-US" dirty="0" smtClean="0">
              <a:solidFill>
                <a:schemeClr val="bg1">
                  <a:lumMod val="75000"/>
                </a:schemeClr>
              </a:solidFill>
            </a:endParaRPr>
          </a:p>
        </p:txBody>
      </p:sp>
      <p:graphicFrame>
        <p:nvGraphicFramePr>
          <p:cNvPr id="54276" name="Object 4"/>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54282"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7894638"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990600" y="6248400"/>
            <a:ext cx="1295400" cy="457200"/>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0"/>
            <a:ext cx="840740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1600200" y="6172200"/>
            <a:ext cx="1295400" cy="457200"/>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Biological Evidence Retention and Preservation Timeline</a:t>
            </a:r>
            <a:endParaRPr lang="en-US" dirty="0"/>
          </a:p>
        </p:txBody>
      </p:sp>
      <p:sp>
        <p:nvSpPr>
          <p:cNvPr id="3" name="Content Placeholder 2"/>
          <p:cNvSpPr>
            <a:spLocks noGrp="1"/>
          </p:cNvSpPr>
          <p:nvPr>
            <p:ph idx="1"/>
          </p:nvPr>
        </p:nvSpPr>
        <p:spPr/>
        <p:txBody>
          <a:bodyPr/>
          <a:lstStyle/>
          <a:p>
            <a:pPr>
              <a:defRPr/>
            </a:pPr>
            <a:r>
              <a:rPr lang="en-US" dirty="0" smtClean="0"/>
              <a:t>Applies to both adult offenders of felony offenses and to juvenile offenders of conduct constituting a felony.</a:t>
            </a:r>
          </a:p>
          <a:p>
            <a:pPr>
              <a:defRPr/>
            </a:pPr>
            <a:r>
              <a:rPr lang="en-US" dirty="0" smtClean="0"/>
              <a:t>Unsolved: not less than 40 years or until the applicable statute of limitations has expired OR if there is an un-apprehended actor associated with the offense</a:t>
            </a:r>
          </a:p>
          <a:p>
            <a:pPr marL="0" indent="0">
              <a:buFont typeface="Arial" charset="0"/>
              <a:buNone/>
              <a:defRPr/>
            </a:pPr>
            <a:endParaRPr lang="en-US" dirty="0"/>
          </a:p>
        </p:txBody>
      </p:sp>
      <p:graphicFrame>
        <p:nvGraphicFramePr>
          <p:cNvPr id="57348" name="Object 3"/>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57354" name="Slide" r:id="rId3" imgW="4549874" imgH="3394541" progId="PowerPoint.Slide.8">
                  <p:embed/>
                </p:oleObj>
              </mc:Choice>
              <mc:Fallback>
                <p:oleObj name="Slide" r:id="rId3" imgW="4549874" imgH="3394541" progId="PowerPoint.Slide.8">
                  <p:embed/>
                  <p:pic>
                    <p:nvPicPr>
                      <p:cNvPr id="0" name="Object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Biological Evidence Retention and Preservation Timeline</a:t>
            </a:r>
          </a:p>
        </p:txBody>
      </p:sp>
      <p:sp>
        <p:nvSpPr>
          <p:cNvPr id="3" name="Content Placeholder 2"/>
          <p:cNvSpPr>
            <a:spLocks noGrp="1"/>
          </p:cNvSpPr>
          <p:nvPr>
            <p:ph idx="1"/>
          </p:nvPr>
        </p:nvSpPr>
        <p:spPr/>
        <p:txBody>
          <a:bodyPr/>
          <a:lstStyle/>
          <a:p>
            <a:pPr>
              <a:defRPr/>
            </a:pPr>
            <a:r>
              <a:rPr lang="en-US" sz="2400" dirty="0" smtClean="0"/>
              <a:t>Convictions: If the defendant has been convicted, placed on deferred adjudication community supervision, or adjudicated as having engaged in delinquent conduct AND there are no un-apprehended actors associated with the offense:</a:t>
            </a:r>
          </a:p>
          <a:p>
            <a:pPr lvl="1">
              <a:defRPr/>
            </a:pPr>
            <a:r>
              <a:rPr lang="en-US" sz="2400" dirty="0" smtClean="0"/>
              <a:t>Until inmate is executed, dies, or is released on parole, if the defendant is convicted of a capital felony</a:t>
            </a:r>
          </a:p>
          <a:p>
            <a:pPr lvl="1">
              <a:defRPr/>
            </a:pPr>
            <a:r>
              <a:rPr lang="en-US" sz="2400" dirty="0" smtClean="0"/>
              <a:t>Until the defendant dies, completes their sentence, or is released on parole or mandated supervision, if the defendant is sentenced to a term of confinement or imprisonment in the TDCJ system</a:t>
            </a:r>
            <a:endParaRPr lang="en-US" sz="2400" dirty="0"/>
          </a:p>
        </p:txBody>
      </p:sp>
      <p:graphicFrame>
        <p:nvGraphicFramePr>
          <p:cNvPr id="58372" name="Object 3"/>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58378" name="Slide" r:id="rId3" imgW="4549874" imgH="3394541" progId="PowerPoint.Slide.8">
                  <p:embed/>
                </p:oleObj>
              </mc:Choice>
              <mc:Fallback>
                <p:oleObj name="Slide" r:id="rId3" imgW="4549874" imgH="3394541" progId="PowerPoint.Slide.8">
                  <p:embed/>
                  <p:pic>
                    <p:nvPicPr>
                      <p:cNvPr id="0" name="Object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Biological evidence…….</a:t>
            </a:r>
            <a:br>
              <a:rPr lang="en-US" dirty="0" smtClean="0"/>
            </a:br>
            <a:r>
              <a:rPr lang="en-US" dirty="0" smtClean="0"/>
              <a:t>What is it?</a:t>
            </a:r>
            <a:endParaRPr lang="en-US" dirty="0"/>
          </a:p>
        </p:txBody>
      </p:sp>
      <p:sp>
        <p:nvSpPr>
          <p:cNvPr id="3" name="Content Placeholder 2"/>
          <p:cNvSpPr>
            <a:spLocks noGrp="1"/>
          </p:cNvSpPr>
          <p:nvPr>
            <p:ph idx="1"/>
          </p:nvPr>
        </p:nvSpPr>
        <p:spPr>
          <a:xfrm>
            <a:off x="457200" y="1600200"/>
            <a:ext cx="7924800" cy="4038600"/>
          </a:xfrm>
        </p:spPr>
        <p:txBody>
          <a:bodyPr/>
          <a:lstStyle/>
          <a:p>
            <a:pPr marL="0" indent="0">
              <a:buFont typeface="Arial" charset="0"/>
              <a:buNone/>
              <a:defRPr/>
            </a:pPr>
            <a:r>
              <a:rPr lang="en-US" dirty="0" smtClean="0"/>
              <a:t>1. The contents of a sexual assault examination kit; or</a:t>
            </a:r>
          </a:p>
          <a:p>
            <a:pPr marL="0" indent="0">
              <a:buFont typeface="Arial" charset="0"/>
              <a:buNone/>
              <a:defRPr/>
            </a:pPr>
            <a:r>
              <a:rPr lang="en-US" dirty="0" smtClean="0"/>
              <a:t>2. Any item that contains blood, semen, hair, saliva, skin tissue, fingernail scrapings, bone, bodily fluids, or any other identifiable biological material that was collected as part of an investigation of an alleged felony offense or conduct constituting a felony offense</a:t>
            </a:r>
            <a:endParaRPr lang="en-US" dirty="0"/>
          </a:p>
        </p:txBody>
      </p:sp>
      <p:graphicFrame>
        <p:nvGraphicFramePr>
          <p:cNvPr id="6148" name="Object 3"/>
          <p:cNvGraphicFramePr>
            <a:graphicFrameLocks noChangeAspect="1"/>
          </p:cNvGraphicFramePr>
          <p:nvPr/>
        </p:nvGraphicFramePr>
        <p:xfrm>
          <a:off x="7239000" y="5257800"/>
          <a:ext cx="2211388" cy="1600200"/>
        </p:xfrm>
        <a:graphic>
          <a:graphicData uri="http://schemas.openxmlformats.org/presentationml/2006/ole">
            <mc:AlternateContent xmlns:mc="http://schemas.openxmlformats.org/markup-compatibility/2006">
              <mc:Choice xmlns:v="urn:schemas-microsoft-com:vml" Requires="v">
                <p:oleObj spid="_x0000_s6154" name="Slide" r:id="rId3" imgW="4549874" imgH="3394541" progId="PowerPoint.Slide.8">
                  <p:embed/>
                </p:oleObj>
              </mc:Choice>
              <mc:Fallback>
                <p:oleObj name="Slide" r:id="rId3" imgW="4549874" imgH="3394541" progId="PowerPoint.Slide.8">
                  <p:embed/>
                  <p:pic>
                    <p:nvPicPr>
                      <p:cNvPr id="0" name="Object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239000" y="5257800"/>
                        <a:ext cx="221138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Destruction of Biological Evidence</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4525963"/>
          </a:xfrm>
        </p:spPr>
        <p:txBody>
          <a:bodyPr/>
          <a:lstStyle/>
          <a:p>
            <a:pPr>
              <a:defRPr/>
            </a:pPr>
            <a:r>
              <a:rPr lang="en-US" sz="2400" dirty="0" smtClean="0"/>
              <a:t>The attorney representing the state, clerk, or other officer in possession of biological evidence may destroy the evidence but only IF the defendant, the last attorney of record for the defendant, and the convicting court are notified by mail AND a written objection is not received by the attorney, clerk, or officer from the defendant, attorney of record, or court before the 91</a:t>
            </a:r>
            <a:r>
              <a:rPr lang="en-US" sz="2400" baseline="30000" dirty="0" smtClean="0"/>
              <a:t>st</a:t>
            </a:r>
            <a:r>
              <a:rPr lang="en-US" sz="2400" dirty="0" smtClean="0"/>
              <a:t> day after the later of the following dates</a:t>
            </a:r>
          </a:p>
          <a:p>
            <a:pPr lvl="1">
              <a:defRPr/>
            </a:pPr>
            <a:r>
              <a:rPr lang="en-US" sz="2400" dirty="0" smtClean="0"/>
              <a:t>The date on which the state’s attorney, clerk or other officer receives proof that the defendant received notice of the planned destruction OR</a:t>
            </a:r>
          </a:p>
          <a:p>
            <a:pPr lvl="1">
              <a:defRPr/>
            </a:pPr>
            <a:r>
              <a:rPr lang="en-US" sz="2400" dirty="0" smtClean="0"/>
              <a:t>The date on which notice of planned destruction of evidence is mailed to the last attorney of record for the defendant.</a:t>
            </a:r>
            <a:endParaRPr lang="en-US" sz="2400" dirty="0"/>
          </a:p>
        </p:txBody>
      </p:sp>
      <p:graphicFrame>
        <p:nvGraphicFramePr>
          <p:cNvPr id="59396" name="Object 3"/>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59402" name="Slide" r:id="rId3" imgW="4549874" imgH="3394541" progId="PowerPoint.Slide.8">
                  <p:embed/>
                </p:oleObj>
              </mc:Choice>
              <mc:Fallback>
                <p:oleObj name="Slide" r:id="rId3" imgW="4549874" imgH="3394541" progId="PowerPoint.Slide.8">
                  <p:embed/>
                  <p:pic>
                    <p:nvPicPr>
                      <p:cNvPr id="0" name="Object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Summary</a:t>
            </a:r>
            <a:endParaRPr lang="en-US" dirty="0"/>
          </a:p>
        </p:txBody>
      </p:sp>
      <p:sp>
        <p:nvSpPr>
          <p:cNvPr id="3" name="Content Placeholder 2"/>
          <p:cNvSpPr>
            <a:spLocks noGrp="1"/>
          </p:cNvSpPr>
          <p:nvPr>
            <p:ph idx="1"/>
          </p:nvPr>
        </p:nvSpPr>
        <p:spPr/>
        <p:txBody>
          <a:bodyPr/>
          <a:lstStyle/>
          <a:p>
            <a:pPr>
              <a:defRPr/>
            </a:pPr>
            <a:r>
              <a:rPr lang="en-US" dirty="0" smtClean="0">
                <a:solidFill>
                  <a:schemeClr val="bg1">
                    <a:lumMod val="75000"/>
                  </a:schemeClr>
                </a:solidFill>
              </a:rPr>
              <a:t>Biological Evidence Retention</a:t>
            </a:r>
          </a:p>
          <a:p>
            <a:pPr>
              <a:defRPr/>
            </a:pPr>
            <a:r>
              <a:rPr lang="en-US" dirty="0" smtClean="0">
                <a:solidFill>
                  <a:schemeClr val="bg1">
                    <a:lumMod val="75000"/>
                  </a:schemeClr>
                </a:solidFill>
              </a:rPr>
              <a:t>Protect the Evidence = Protect Yourself</a:t>
            </a:r>
          </a:p>
          <a:p>
            <a:pPr>
              <a:defRPr/>
            </a:pPr>
            <a:r>
              <a:rPr lang="en-US" dirty="0" smtClean="0">
                <a:solidFill>
                  <a:schemeClr val="bg1">
                    <a:lumMod val="75000"/>
                  </a:schemeClr>
                </a:solidFill>
              </a:rPr>
              <a:t>Separation of Evidence</a:t>
            </a:r>
          </a:p>
          <a:p>
            <a:pPr>
              <a:defRPr/>
            </a:pPr>
            <a:r>
              <a:rPr lang="en-US" dirty="0" smtClean="0">
                <a:solidFill>
                  <a:schemeClr val="bg1">
                    <a:lumMod val="75000"/>
                  </a:schemeClr>
                </a:solidFill>
              </a:rPr>
              <a:t>Labeling and Packaging</a:t>
            </a:r>
          </a:p>
          <a:p>
            <a:pPr>
              <a:defRPr/>
            </a:pPr>
            <a:r>
              <a:rPr lang="en-US" dirty="0" smtClean="0">
                <a:solidFill>
                  <a:schemeClr val="bg1">
                    <a:lumMod val="75000"/>
                  </a:schemeClr>
                </a:solidFill>
              </a:rPr>
              <a:t>Proper Storage</a:t>
            </a:r>
          </a:p>
          <a:p>
            <a:pPr>
              <a:defRPr/>
            </a:pPr>
            <a:r>
              <a:rPr lang="en-US" dirty="0" smtClean="0">
                <a:solidFill>
                  <a:schemeClr val="bg1">
                    <a:lumMod val="75000"/>
                  </a:schemeClr>
                </a:solidFill>
              </a:rPr>
              <a:t>Chain-of-Custody and Inventory Management</a:t>
            </a:r>
          </a:p>
          <a:p>
            <a:pPr>
              <a:defRPr/>
            </a:pPr>
            <a:endParaRPr lang="en-US" dirty="0">
              <a:solidFill>
                <a:schemeClr val="bg1">
                  <a:lumMod val="75000"/>
                </a:schemeClr>
              </a:solidFill>
            </a:endParaRPr>
          </a:p>
        </p:txBody>
      </p:sp>
      <p:graphicFrame>
        <p:nvGraphicFramePr>
          <p:cNvPr id="60420" name="Object 4"/>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60426"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few other points…</a:t>
            </a:r>
            <a:endParaRPr lang="en-US" dirty="0"/>
          </a:p>
        </p:txBody>
      </p:sp>
      <p:sp>
        <p:nvSpPr>
          <p:cNvPr id="3" name="Content Placeholder 2"/>
          <p:cNvSpPr>
            <a:spLocks noGrp="1"/>
          </p:cNvSpPr>
          <p:nvPr>
            <p:ph idx="1"/>
          </p:nvPr>
        </p:nvSpPr>
        <p:spPr/>
        <p:txBody>
          <a:bodyPr/>
          <a:lstStyle/>
          <a:p>
            <a:pPr>
              <a:defRPr/>
            </a:pPr>
            <a:r>
              <a:rPr lang="en-US" dirty="0" smtClean="0">
                <a:solidFill>
                  <a:schemeClr val="bg1">
                    <a:lumMod val="75000"/>
                  </a:schemeClr>
                </a:solidFill>
              </a:rPr>
              <a:t>If the items have already been examined by the crime laboratory</a:t>
            </a:r>
          </a:p>
          <a:p>
            <a:pPr lvl="1">
              <a:defRPr/>
            </a:pPr>
            <a:r>
              <a:rPr lang="en-US" dirty="0" smtClean="0">
                <a:solidFill>
                  <a:schemeClr val="bg1">
                    <a:lumMod val="75000"/>
                  </a:schemeClr>
                </a:solidFill>
              </a:rPr>
              <a:t>Biological evidence has been as been retained by the lab, but future testing may need to re-examine the original item</a:t>
            </a:r>
          </a:p>
          <a:p>
            <a:pPr lvl="2">
              <a:defRPr/>
            </a:pPr>
            <a:r>
              <a:rPr lang="en-US" dirty="0" smtClean="0">
                <a:solidFill>
                  <a:schemeClr val="bg1">
                    <a:lumMod val="75000"/>
                  </a:schemeClr>
                </a:solidFill>
              </a:rPr>
              <a:t>i.e. the defense wants their expert to choose different bloodstains</a:t>
            </a:r>
          </a:p>
          <a:p>
            <a:pPr>
              <a:buFont typeface="Arial" charset="0"/>
              <a:buNone/>
              <a:defRPr/>
            </a:pPr>
            <a:endParaRPr lang="en-US" dirty="0">
              <a:solidFill>
                <a:schemeClr val="bg1">
                  <a:lumMod val="75000"/>
                </a:schemeClr>
              </a:solidFill>
            </a:endParaRPr>
          </a:p>
        </p:txBody>
      </p:sp>
      <p:graphicFrame>
        <p:nvGraphicFramePr>
          <p:cNvPr id="61444" name="Object 4"/>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61450"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few other points…</a:t>
            </a:r>
            <a:endParaRPr lang="en-US" dirty="0"/>
          </a:p>
        </p:txBody>
      </p:sp>
      <p:sp>
        <p:nvSpPr>
          <p:cNvPr id="3" name="Content Placeholder 2"/>
          <p:cNvSpPr>
            <a:spLocks noGrp="1"/>
          </p:cNvSpPr>
          <p:nvPr>
            <p:ph idx="1"/>
          </p:nvPr>
        </p:nvSpPr>
        <p:spPr/>
        <p:txBody>
          <a:bodyPr/>
          <a:lstStyle/>
          <a:p>
            <a:pPr>
              <a:defRPr/>
            </a:pPr>
            <a:r>
              <a:rPr lang="en-US" dirty="0" smtClean="0">
                <a:solidFill>
                  <a:schemeClr val="bg1">
                    <a:lumMod val="75000"/>
                  </a:schemeClr>
                </a:solidFill>
              </a:rPr>
              <a:t>If you are unsure about</a:t>
            </a:r>
          </a:p>
          <a:p>
            <a:pPr lvl="1">
              <a:defRPr/>
            </a:pPr>
            <a:r>
              <a:rPr lang="en-US" dirty="0" smtClean="0">
                <a:solidFill>
                  <a:schemeClr val="bg1">
                    <a:lumMod val="75000"/>
                  </a:schemeClr>
                </a:solidFill>
              </a:rPr>
              <a:t>How to package </a:t>
            </a:r>
          </a:p>
          <a:p>
            <a:pPr lvl="1">
              <a:defRPr/>
            </a:pPr>
            <a:r>
              <a:rPr lang="en-US" dirty="0" smtClean="0">
                <a:solidFill>
                  <a:schemeClr val="bg1">
                    <a:lumMod val="75000"/>
                  </a:schemeClr>
                </a:solidFill>
              </a:rPr>
              <a:t>Whether or not you have to retain </a:t>
            </a:r>
          </a:p>
          <a:p>
            <a:pPr lvl="1">
              <a:defRPr/>
            </a:pPr>
            <a:r>
              <a:rPr lang="en-US" dirty="0" smtClean="0">
                <a:solidFill>
                  <a:schemeClr val="bg1">
                    <a:lumMod val="75000"/>
                  </a:schemeClr>
                </a:solidFill>
              </a:rPr>
              <a:t>Or aren’t sure about an item…</a:t>
            </a:r>
          </a:p>
          <a:p>
            <a:pPr lvl="1">
              <a:defRPr/>
            </a:pPr>
            <a:endParaRPr lang="en-US" dirty="0" smtClean="0">
              <a:solidFill>
                <a:schemeClr val="bg1">
                  <a:lumMod val="75000"/>
                </a:schemeClr>
              </a:solidFill>
            </a:endParaRPr>
          </a:p>
          <a:p>
            <a:pPr lvl="1">
              <a:buFont typeface="Arial" charset="0"/>
              <a:buNone/>
              <a:defRPr/>
            </a:pPr>
            <a:r>
              <a:rPr lang="en-US" dirty="0" smtClean="0">
                <a:solidFill>
                  <a:schemeClr val="bg1">
                    <a:lumMod val="75000"/>
                  </a:schemeClr>
                </a:solidFill>
              </a:rPr>
              <a:t>…Call the laboratory.</a:t>
            </a:r>
          </a:p>
          <a:p>
            <a:pPr>
              <a:buFont typeface="Arial" charset="0"/>
              <a:buNone/>
              <a:defRPr/>
            </a:pPr>
            <a:endParaRPr lang="en-US" dirty="0">
              <a:solidFill>
                <a:schemeClr val="bg1">
                  <a:lumMod val="75000"/>
                </a:schemeClr>
              </a:solidFill>
            </a:endParaRPr>
          </a:p>
        </p:txBody>
      </p:sp>
      <p:graphicFrame>
        <p:nvGraphicFramePr>
          <p:cNvPr id="62468" name="Object 4"/>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62474"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few other points…</a:t>
            </a:r>
            <a:endParaRPr lang="en-US" dirty="0"/>
          </a:p>
        </p:txBody>
      </p:sp>
      <p:sp>
        <p:nvSpPr>
          <p:cNvPr id="3" name="Content Placeholder 2"/>
          <p:cNvSpPr>
            <a:spLocks noGrp="1"/>
          </p:cNvSpPr>
          <p:nvPr>
            <p:ph idx="1"/>
          </p:nvPr>
        </p:nvSpPr>
        <p:spPr/>
        <p:txBody>
          <a:bodyPr/>
          <a:lstStyle/>
          <a:p>
            <a:pPr>
              <a:defRPr/>
            </a:pPr>
            <a:r>
              <a:rPr lang="en-US" dirty="0" smtClean="0">
                <a:solidFill>
                  <a:schemeClr val="bg1">
                    <a:lumMod val="75000"/>
                  </a:schemeClr>
                </a:solidFill>
              </a:rPr>
              <a:t>Mystery items you may have on your shelves…</a:t>
            </a:r>
          </a:p>
          <a:p>
            <a:pPr lvl="1">
              <a:buFont typeface="Arial" charset="0"/>
              <a:buNone/>
              <a:defRPr/>
            </a:pPr>
            <a:r>
              <a:rPr lang="en-US" dirty="0" smtClean="0">
                <a:solidFill>
                  <a:schemeClr val="bg1">
                    <a:lumMod val="75000"/>
                  </a:schemeClr>
                </a:solidFill>
              </a:rPr>
              <a:t>…unknown bottle of something???</a:t>
            </a:r>
          </a:p>
          <a:p>
            <a:pPr lvl="1">
              <a:buFont typeface="Arial" charset="0"/>
              <a:buNone/>
              <a:defRPr/>
            </a:pPr>
            <a:endParaRPr lang="en-US" dirty="0" smtClean="0">
              <a:solidFill>
                <a:schemeClr val="bg1">
                  <a:lumMod val="75000"/>
                </a:schemeClr>
              </a:solidFill>
            </a:endParaRPr>
          </a:p>
          <a:p>
            <a:pPr lvl="1">
              <a:buFont typeface="Arial" charset="0"/>
              <a:buNone/>
              <a:defRPr/>
            </a:pPr>
            <a:r>
              <a:rPr lang="en-US" dirty="0" smtClean="0">
                <a:solidFill>
                  <a:schemeClr val="bg1">
                    <a:lumMod val="75000"/>
                  </a:schemeClr>
                </a:solidFill>
              </a:rPr>
              <a:t>…call the lab.  We  will try to help.  </a:t>
            </a:r>
            <a:endParaRPr lang="en-US" dirty="0">
              <a:solidFill>
                <a:schemeClr val="bg1">
                  <a:lumMod val="75000"/>
                </a:schemeClr>
              </a:solidFill>
            </a:endParaRPr>
          </a:p>
        </p:txBody>
      </p:sp>
      <p:graphicFrame>
        <p:nvGraphicFramePr>
          <p:cNvPr id="63492" name="Object 4"/>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63498"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a:defRPr/>
            </a:pPr>
            <a:r>
              <a:rPr lang="en-US" dirty="0" smtClean="0"/>
              <a:t>QUESTIONS?</a:t>
            </a:r>
            <a:endParaRPr lang="en-US" dirty="0"/>
          </a:p>
        </p:txBody>
      </p:sp>
      <p:sp>
        <p:nvSpPr>
          <p:cNvPr id="4" name="TextBox 3"/>
          <p:cNvSpPr txBox="1"/>
          <p:nvPr/>
        </p:nvSpPr>
        <p:spPr>
          <a:xfrm>
            <a:off x="990600" y="3810000"/>
            <a:ext cx="7162800" cy="1754188"/>
          </a:xfrm>
          <a:prstGeom prst="rect">
            <a:avLst/>
          </a:prstGeom>
          <a:noFill/>
        </p:spPr>
        <p:txBody>
          <a:bodyPr>
            <a:spAutoFit/>
          </a:bodyPr>
          <a:lstStyle/>
          <a:p>
            <a:pPr algn="ctr">
              <a:defRPr/>
            </a:pPr>
            <a:r>
              <a:rPr lang="en-US" dirty="0">
                <a:solidFill>
                  <a:schemeClr val="tx1">
                    <a:lumMod val="50000"/>
                    <a:lumOff val="50000"/>
                  </a:schemeClr>
                </a:solidFill>
              </a:rPr>
              <a:t>My Contact Information:</a:t>
            </a:r>
          </a:p>
          <a:p>
            <a:pPr algn="ctr">
              <a:defRPr/>
            </a:pPr>
            <a:r>
              <a:rPr lang="en-US" dirty="0">
                <a:solidFill>
                  <a:schemeClr val="tx1">
                    <a:lumMod val="50000"/>
                    <a:lumOff val="50000"/>
                  </a:schemeClr>
                </a:solidFill>
              </a:rPr>
              <a:t>jody.koehler@dps.texas.gov</a:t>
            </a:r>
          </a:p>
          <a:p>
            <a:pPr algn="ctr">
              <a:defRPr/>
            </a:pPr>
            <a:r>
              <a:rPr lang="en-US" dirty="0">
                <a:solidFill>
                  <a:schemeClr val="tx1">
                    <a:lumMod val="50000"/>
                    <a:lumOff val="50000"/>
                  </a:schemeClr>
                </a:solidFill>
              </a:rPr>
              <a:t>512-424-2997</a:t>
            </a:r>
          </a:p>
          <a:p>
            <a:pPr algn="ctr">
              <a:defRPr/>
            </a:pPr>
            <a:endParaRPr lang="en-US" dirty="0">
              <a:solidFill>
                <a:schemeClr val="tx1">
                  <a:lumMod val="50000"/>
                  <a:lumOff val="50000"/>
                </a:schemeClr>
              </a:solidFill>
            </a:endParaRPr>
          </a:p>
          <a:p>
            <a:pPr algn="ctr">
              <a:defRPr/>
            </a:pPr>
            <a:r>
              <a:rPr lang="en-US" dirty="0">
                <a:solidFill>
                  <a:schemeClr val="tx1">
                    <a:lumMod val="50000"/>
                    <a:lumOff val="50000"/>
                  </a:schemeClr>
                </a:solidFill>
              </a:rPr>
              <a:t>Austin Laboratory Contact:</a:t>
            </a:r>
          </a:p>
          <a:p>
            <a:pPr algn="ctr">
              <a:defRPr/>
            </a:pPr>
            <a:r>
              <a:rPr lang="en-US" dirty="0">
                <a:solidFill>
                  <a:schemeClr val="tx1">
                    <a:lumMod val="50000"/>
                    <a:lumOff val="50000"/>
                  </a:schemeClr>
                </a:solidFill>
              </a:rPr>
              <a:t>512-424-2105</a:t>
            </a:r>
          </a:p>
        </p:txBody>
      </p:sp>
      <p:graphicFrame>
        <p:nvGraphicFramePr>
          <p:cNvPr id="64516" name="Object 2"/>
          <p:cNvGraphicFramePr>
            <a:graphicFrameLocks noChangeAspect="1"/>
          </p:cNvGraphicFramePr>
          <p:nvPr/>
        </p:nvGraphicFramePr>
        <p:xfrm>
          <a:off x="7543800" y="5700713"/>
          <a:ext cx="1600200" cy="1157287"/>
        </p:xfrm>
        <a:graphic>
          <a:graphicData uri="http://schemas.openxmlformats.org/presentationml/2006/ole">
            <mc:AlternateContent xmlns:mc="http://schemas.openxmlformats.org/markup-compatibility/2006">
              <mc:Choice xmlns:v="urn:schemas-microsoft-com:vml" Requires="v">
                <p:oleObj spid="_x0000_s64522" name="Slide" r:id="rId3" imgW="4549874" imgH="3394541" progId="PowerPoint.Slide.8">
                  <p:embed/>
                </p:oleObj>
              </mc:Choice>
              <mc:Fallback>
                <p:oleObj name="Slide" r:id="rId3" imgW="4549874" imgH="3394541" progId="PowerPoint.Slide.8">
                  <p:embed/>
                  <p:pic>
                    <p:nvPicPr>
                      <p:cNvPr id="0" name="Object 2"/>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43800" y="5700713"/>
                        <a:ext cx="16002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Autofit/>
          </a:bodyPr>
          <a:lstStyle/>
          <a:p>
            <a:pPr eaLnBrk="1" fontAlgn="auto" hangingPunct="1">
              <a:spcAft>
                <a:spcPts val="0"/>
              </a:spcAft>
              <a:defRPr/>
            </a:pPr>
            <a:r>
              <a:rPr lang="en-US" sz="2800" dirty="0" smtClean="0"/>
              <a:t>Code of Criminal Procedure</a:t>
            </a:r>
            <a:br>
              <a:rPr lang="en-US" sz="2800" dirty="0" smtClean="0"/>
            </a:br>
            <a:r>
              <a:rPr lang="en-US" sz="2800" dirty="0" smtClean="0"/>
              <a:t>Art. 38.43. PRESERVATION OF EVIDENCE CONTAINING BIOLOGICAL MATERIAL. </a:t>
            </a:r>
            <a:br>
              <a:rPr lang="en-US" sz="2800" dirty="0" smtClean="0"/>
            </a:br>
            <a:endParaRPr lang="en-US" sz="2800" dirty="0" smtClean="0"/>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None/>
              <a:defRPr/>
            </a:pPr>
            <a:r>
              <a:rPr lang="en-US" sz="4300" dirty="0" smtClean="0">
                <a:solidFill>
                  <a:schemeClr val="bg1">
                    <a:lumMod val="75000"/>
                  </a:schemeClr>
                </a:solidFill>
              </a:rPr>
              <a:t>	</a:t>
            </a:r>
            <a:r>
              <a:rPr lang="en-US" sz="4400" dirty="0" smtClean="0">
                <a:solidFill>
                  <a:schemeClr val="bg1">
                    <a:lumMod val="75000"/>
                  </a:schemeClr>
                </a:solidFill>
              </a:rPr>
              <a:t> </a:t>
            </a:r>
            <a:r>
              <a:rPr lang="en-US" sz="2400" dirty="0" smtClean="0">
                <a:solidFill>
                  <a:schemeClr val="bg1">
                    <a:lumMod val="75000"/>
                  </a:schemeClr>
                </a:solidFill>
              </a:rPr>
              <a:t>(c) Except as provided by Subsection (d), material required to be preserved under this article must be preserved: </a:t>
            </a:r>
          </a:p>
          <a:p>
            <a:pPr eaLnBrk="1" fontAlgn="auto" hangingPunct="1">
              <a:spcAft>
                <a:spcPts val="0"/>
              </a:spcAft>
              <a:buFont typeface="Arial" pitchFamily="34" charset="0"/>
              <a:buNone/>
              <a:defRPr/>
            </a:pPr>
            <a:r>
              <a:rPr lang="en-US" sz="2400" dirty="0" smtClean="0">
                <a:solidFill>
                  <a:schemeClr val="bg1">
                    <a:lumMod val="75000"/>
                  </a:schemeClr>
                </a:solidFill>
              </a:rPr>
              <a:t>		(1) until the inmate is executed, dies, or is released on parole, if the defendant was convicted of a capital felony; or </a:t>
            </a:r>
          </a:p>
          <a:p>
            <a:pPr eaLnBrk="1" fontAlgn="auto" hangingPunct="1">
              <a:spcAft>
                <a:spcPts val="0"/>
              </a:spcAft>
              <a:buFont typeface="Arial" pitchFamily="34" charset="0"/>
              <a:buNone/>
              <a:defRPr/>
            </a:pPr>
            <a:r>
              <a:rPr lang="en-US" sz="2400" dirty="0" smtClean="0">
                <a:solidFill>
                  <a:schemeClr val="bg1">
                    <a:lumMod val="75000"/>
                  </a:schemeClr>
                </a:solidFill>
              </a:rPr>
              <a:t>		(2) until the defendant dies, completes the defendant's sentence, or is released on parole or mandatory supervision, if the defendant is sentenced to a term of confinement or imprisonment. </a:t>
            </a:r>
          </a:p>
          <a:p>
            <a:pPr eaLnBrk="1" fontAlgn="auto" hangingPunct="1">
              <a:spcAft>
                <a:spcPts val="0"/>
              </a:spcAft>
              <a:buFont typeface="Arial" pitchFamily="34" charset="0"/>
              <a:buNone/>
              <a:defRPr/>
            </a:pPr>
            <a:endParaRPr lang="en-US" sz="4300" dirty="0" smtClean="0">
              <a:solidFill>
                <a:schemeClr val="bg1">
                  <a:lumMod val="75000"/>
                </a:schemeClr>
              </a:solidFill>
            </a:endParaRPr>
          </a:p>
          <a:p>
            <a:pPr eaLnBrk="1" fontAlgn="auto" hangingPunct="1">
              <a:spcAft>
                <a:spcPts val="0"/>
              </a:spcAft>
              <a:buFont typeface="Arial" pitchFamily="34" charset="0"/>
              <a:buNone/>
              <a:defRPr/>
            </a:pPr>
            <a:r>
              <a:rPr lang="en-US" sz="4300" dirty="0" smtClean="0">
                <a:solidFill>
                  <a:schemeClr val="bg1">
                    <a:lumMod val="75000"/>
                  </a:schemeClr>
                </a:solidFill>
              </a:rPr>
              <a:t>	</a:t>
            </a:r>
            <a:endParaRPr lang="en-US" sz="2400" dirty="0" smtClean="0">
              <a:solidFill>
                <a:schemeClr val="bg1">
                  <a:lumMod val="75000"/>
                </a:schemeClr>
              </a:solidFill>
            </a:endParaRPr>
          </a:p>
        </p:txBody>
      </p:sp>
      <p:graphicFrame>
        <p:nvGraphicFramePr>
          <p:cNvPr id="7172" name="Object 4"/>
          <p:cNvGraphicFramePr>
            <a:graphicFrameLocks noChangeAspect="1"/>
          </p:cNvGraphicFramePr>
          <p:nvPr/>
        </p:nvGraphicFramePr>
        <p:xfrm>
          <a:off x="6932613" y="5257800"/>
          <a:ext cx="2211387" cy="1600200"/>
        </p:xfrm>
        <a:graphic>
          <a:graphicData uri="http://schemas.openxmlformats.org/presentationml/2006/ole">
            <mc:AlternateContent xmlns:mc="http://schemas.openxmlformats.org/markup-compatibility/2006">
              <mc:Choice xmlns:v="urn:schemas-microsoft-com:vml" Requires="v">
                <p:oleObj spid="_x0000_s7178"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32613" y="5257800"/>
                        <a:ext cx="2211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2800" dirty="0" smtClean="0"/>
              <a:t>Code of Criminal Procedure</a:t>
            </a:r>
            <a:br>
              <a:rPr lang="en-US" sz="2800" dirty="0" smtClean="0"/>
            </a:br>
            <a:r>
              <a:rPr lang="en-US" sz="2800" dirty="0" smtClean="0"/>
              <a:t>Art. 2.21. Duty of Clerks</a:t>
            </a:r>
          </a:p>
        </p:txBody>
      </p:sp>
      <p:sp>
        <p:nvSpPr>
          <p:cNvPr id="3" name="Content Placeholder 2"/>
          <p:cNvSpPr>
            <a:spLocks noGrp="1"/>
          </p:cNvSpPr>
          <p:nvPr>
            <p:ph idx="1"/>
          </p:nvPr>
        </p:nvSpPr>
        <p:spPr>
          <a:xfrm>
            <a:off x="228600" y="914400"/>
            <a:ext cx="8686800" cy="5105400"/>
          </a:xfrm>
        </p:spPr>
        <p:txBody>
          <a:bodyPr rtlCol="0">
            <a:normAutofit fontScale="70000" lnSpcReduction="20000"/>
          </a:bodyPr>
          <a:lstStyle/>
          <a:p>
            <a:pPr eaLnBrk="1" fontAlgn="auto" hangingPunct="1">
              <a:spcAft>
                <a:spcPts val="0"/>
              </a:spcAft>
              <a:buFont typeface="Arial" pitchFamily="34" charset="0"/>
              <a:buNone/>
              <a:defRPr/>
            </a:pPr>
            <a:endParaRPr lang="en-US" sz="4300" dirty="0"/>
          </a:p>
          <a:p>
            <a:pPr eaLnBrk="1" fontAlgn="auto" hangingPunct="1">
              <a:spcAft>
                <a:spcPts val="0"/>
              </a:spcAft>
              <a:buFont typeface="Arial" pitchFamily="34" charset="0"/>
              <a:buNone/>
              <a:defRPr/>
            </a:pPr>
            <a:r>
              <a:rPr lang="en-US" sz="4300" dirty="0" smtClean="0">
                <a:solidFill>
                  <a:schemeClr val="bg1">
                    <a:lumMod val="75000"/>
                  </a:schemeClr>
                </a:solidFill>
              </a:rPr>
              <a:t>	</a:t>
            </a:r>
            <a:r>
              <a:rPr lang="en-US" sz="2900" dirty="0" smtClean="0">
                <a:solidFill>
                  <a:schemeClr val="bg1">
                    <a:lumMod val="75000"/>
                  </a:schemeClr>
                </a:solidFill>
              </a:rPr>
              <a:t>Art. 2.21. </a:t>
            </a:r>
            <a:r>
              <a:rPr lang="en-US" sz="2900" u="sng" dirty="0" smtClean="0">
                <a:solidFill>
                  <a:schemeClr val="accent6">
                    <a:lumMod val="60000"/>
                    <a:lumOff val="40000"/>
                  </a:schemeClr>
                </a:solidFill>
                <a:effectLst>
                  <a:outerShdw blurRad="38100" dist="38100" dir="2700000" algn="tl">
                    <a:srgbClr val="000000">
                      <a:alpha val="43137"/>
                    </a:srgbClr>
                  </a:outerShdw>
                </a:effectLst>
              </a:rPr>
              <a:t>DUTY OF CLERKS</a:t>
            </a:r>
            <a:r>
              <a:rPr lang="en-US" sz="2900" dirty="0" smtClean="0">
                <a:solidFill>
                  <a:schemeClr val="bg1">
                    <a:lumMod val="75000"/>
                  </a:schemeClr>
                </a:solidFill>
              </a:rPr>
              <a:t>.</a:t>
            </a:r>
          </a:p>
          <a:p>
            <a:pPr eaLnBrk="1" fontAlgn="auto" hangingPunct="1">
              <a:spcAft>
                <a:spcPts val="0"/>
              </a:spcAft>
              <a:buFont typeface="Arial" pitchFamily="34" charset="0"/>
              <a:buNone/>
              <a:defRPr/>
            </a:pPr>
            <a:r>
              <a:rPr lang="en-US" sz="2900" dirty="0">
                <a:solidFill>
                  <a:schemeClr val="bg1">
                    <a:lumMod val="75000"/>
                  </a:schemeClr>
                </a:solidFill>
              </a:rPr>
              <a:t>	</a:t>
            </a:r>
            <a:r>
              <a:rPr lang="en-US" sz="2900" dirty="0" smtClean="0">
                <a:solidFill>
                  <a:schemeClr val="bg1">
                    <a:lumMod val="75000"/>
                  </a:schemeClr>
                </a:solidFill>
              </a:rPr>
              <a:t>(a) In a criminal proceeding, a clerk of the district or county court shall: (1) receive and file all papers; (2) </a:t>
            </a:r>
            <a:r>
              <a:rPr lang="en-US" sz="2900" u="sng" dirty="0" smtClean="0">
                <a:solidFill>
                  <a:schemeClr val="accent6">
                    <a:lumMod val="60000"/>
                    <a:lumOff val="40000"/>
                  </a:schemeClr>
                </a:solidFill>
                <a:effectLst>
                  <a:outerShdw blurRad="38100" dist="38100" dir="2700000" algn="tl">
                    <a:srgbClr val="000000">
                      <a:alpha val="43137"/>
                    </a:srgbClr>
                  </a:outerShdw>
                </a:effectLst>
              </a:rPr>
              <a:t>receive all exhibits at the conclusion of the proceeding</a:t>
            </a:r>
            <a:r>
              <a:rPr lang="en-US" sz="2900" dirty="0" smtClean="0">
                <a:solidFill>
                  <a:schemeClr val="bg1">
                    <a:lumMod val="75000"/>
                  </a:schemeClr>
                </a:solidFill>
              </a:rPr>
              <a:t>; (3) issue all process; (4) </a:t>
            </a:r>
            <a:r>
              <a:rPr lang="en-US" sz="2900" dirty="0">
                <a:solidFill>
                  <a:schemeClr val="bg1">
                    <a:lumMod val="75000"/>
                  </a:schemeClr>
                </a:solidFill>
              </a:rPr>
              <a:t>accept and file electronic documents received from the defendant, if the clerk accepts electronic documents from an attorney representing the state; (5) accept and file digital multimedia evidence received from the defendant, if the clerk accepts digital multimedia evidence from an attorney representing the state, </a:t>
            </a:r>
            <a:r>
              <a:rPr lang="en-US" sz="2900" dirty="0" smtClean="0">
                <a:solidFill>
                  <a:schemeClr val="bg1">
                    <a:lumMod val="75000"/>
                  </a:schemeClr>
                </a:solidFill>
              </a:rPr>
              <a:t>and </a:t>
            </a:r>
            <a:r>
              <a:rPr lang="en-US" sz="2900" u="sng" dirty="0" smtClean="0">
                <a:solidFill>
                  <a:schemeClr val="accent6">
                    <a:lumMod val="60000"/>
                    <a:lumOff val="40000"/>
                  </a:schemeClr>
                </a:solidFill>
                <a:effectLst>
                  <a:outerShdw blurRad="38100" dist="38100" dir="2700000" algn="tl">
                    <a:srgbClr val="000000">
                      <a:alpha val="43137"/>
                    </a:srgbClr>
                  </a:outerShdw>
                </a:effectLst>
              </a:rPr>
              <a:t>(6) perform all other duties imposed on the clerk by law</a:t>
            </a:r>
            <a:r>
              <a:rPr lang="en-US" sz="2900" u="sng" dirty="0" smtClean="0">
                <a:solidFill>
                  <a:schemeClr val="bg1">
                    <a:lumMod val="75000"/>
                  </a:schemeClr>
                </a:solidFill>
                <a:effectLst>
                  <a:outerShdw blurRad="38100" dist="38100" dir="2700000" algn="tl">
                    <a:srgbClr val="000000">
                      <a:alpha val="43137"/>
                    </a:srgbClr>
                  </a:outerShdw>
                </a:effectLst>
              </a:rPr>
              <a:t>.</a:t>
            </a:r>
            <a:endParaRPr lang="en-US" sz="2900" dirty="0">
              <a:solidFill>
                <a:schemeClr val="bg1">
                  <a:lumMod val="75000"/>
                </a:schemeClr>
              </a:solidFill>
            </a:endParaRPr>
          </a:p>
          <a:p>
            <a:pPr eaLnBrk="1" fontAlgn="auto" hangingPunct="1">
              <a:spcAft>
                <a:spcPts val="0"/>
              </a:spcAft>
              <a:buFont typeface="Arial" pitchFamily="34" charset="0"/>
              <a:buNone/>
              <a:defRPr/>
            </a:pPr>
            <a:endParaRPr lang="en-US" sz="2900" dirty="0" smtClean="0">
              <a:solidFill>
                <a:schemeClr val="bg1">
                  <a:lumMod val="75000"/>
                </a:schemeClr>
              </a:solidFill>
            </a:endParaRPr>
          </a:p>
          <a:p>
            <a:pPr eaLnBrk="1" fontAlgn="auto" hangingPunct="1">
              <a:spcAft>
                <a:spcPts val="0"/>
              </a:spcAft>
              <a:buFont typeface="Arial" pitchFamily="34" charset="0"/>
              <a:buNone/>
              <a:defRPr/>
            </a:pPr>
            <a:r>
              <a:rPr lang="en-US" sz="2900" dirty="0">
                <a:solidFill>
                  <a:schemeClr val="bg1">
                    <a:lumMod val="75000"/>
                  </a:schemeClr>
                </a:solidFill>
              </a:rPr>
              <a:t>	</a:t>
            </a:r>
            <a:r>
              <a:rPr lang="en-US" sz="2900" dirty="0" smtClean="0">
                <a:solidFill>
                  <a:schemeClr val="bg1">
                    <a:lumMod val="75000"/>
                  </a:schemeClr>
                </a:solidFill>
              </a:rPr>
              <a:t>(b) At any time during or after a criminal proceeding, the court reporter</a:t>
            </a:r>
            <a:r>
              <a:rPr lang="en-US" sz="2900" dirty="0" smtClean="0"/>
              <a:t> </a:t>
            </a:r>
            <a:r>
              <a:rPr lang="en-US" sz="2900" u="sng" dirty="0" smtClean="0">
                <a:solidFill>
                  <a:schemeClr val="accent6">
                    <a:lumMod val="60000"/>
                    <a:lumOff val="40000"/>
                  </a:schemeClr>
                </a:solidFill>
                <a:effectLst>
                  <a:outerShdw blurRad="38100" dist="38100" dir="2700000" algn="tl">
                    <a:srgbClr val="000000">
                      <a:alpha val="43137"/>
                    </a:srgbClr>
                  </a:outerShdw>
                </a:effectLst>
              </a:rPr>
              <a:t>shall release for safekeeping any firearm or contraband received as an exhibit in that proceeding to: (1) the sheriff; or (2) in a county with a population of 500,000 or more, the law enforcement agency that collected, seized, or took possession of the firearm or contraband or produced the firearm or contraband at the proceeding</a:t>
            </a:r>
            <a:r>
              <a:rPr lang="en-US" sz="2900" dirty="0" smtClean="0">
                <a:solidFill>
                  <a:schemeClr val="accent1">
                    <a:lumMod val="20000"/>
                    <a:lumOff val="80000"/>
                  </a:schemeClr>
                </a:solidFill>
              </a:rPr>
              <a:t>.</a:t>
            </a:r>
          </a:p>
          <a:p>
            <a:pPr eaLnBrk="1" fontAlgn="auto" hangingPunct="1">
              <a:spcAft>
                <a:spcPts val="0"/>
              </a:spcAft>
              <a:buFont typeface="Arial" pitchFamily="34" charset="0"/>
              <a:buNone/>
              <a:defRPr/>
            </a:pPr>
            <a:endParaRPr lang="en-US" sz="2900" dirty="0">
              <a:solidFill>
                <a:schemeClr val="accent1">
                  <a:lumMod val="20000"/>
                  <a:lumOff val="8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2800" dirty="0" smtClean="0"/>
              <a:t>Code of Criminal Procedure</a:t>
            </a:r>
            <a:br>
              <a:rPr lang="en-US" sz="2800" dirty="0" smtClean="0"/>
            </a:br>
            <a:r>
              <a:rPr lang="en-US" sz="2800" dirty="0" smtClean="0"/>
              <a:t>Art. 2.21. Duty of Clerks</a:t>
            </a:r>
          </a:p>
        </p:txBody>
      </p:sp>
      <p:sp>
        <p:nvSpPr>
          <p:cNvPr id="3" name="Content Placeholder 2"/>
          <p:cNvSpPr>
            <a:spLocks noGrp="1"/>
          </p:cNvSpPr>
          <p:nvPr>
            <p:ph idx="1"/>
          </p:nvPr>
        </p:nvSpPr>
        <p:spPr>
          <a:xfrm>
            <a:off x="228600" y="1371600"/>
            <a:ext cx="8686800" cy="5105400"/>
          </a:xfrm>
        </p:spPr>
        <p:txBody>
          <a:bodyPr rtlCol="0">
            <a:normAutofit fontScale="92500" lnSpcReduction="10000"/>
          </a:bodyPr>
          <a:lstStyle/>
          <a:p>
            <a:pPr eaLnBrk="1" fontAlgn="auto" hangingPunct="1">
              <a:spcAft>
                <a:spcPts val="0"/>
              </a:spcAft>
              <a:buFont typeface="Arial" pitchFamily="34" charset="0"/>
              <a:buNone/>
              <a:defRPr/>
            </a:pPr>
            <a:r>
              <a:rPr lang="en-US" sz="2900" dirty="0">
                <a:solidFill>
                  <a:schemeClr val="bg1">
                    <a:lumMod val="75000"/>
                  </a:schemeClr>
                </a:solidFill>
              </a:rPr>
              <a:t>(c) The sheriff or the law enforcement agency, as applicable, shall receive and hold the exhibits consisting of firearms or contraband and release them only to the person or persons authorized by the court in which such exhibits have been received or dispose of them as provided by Chapter 18. </a:t>
            </a:r>
          </a:p>
          <a:p>
            <a:pPr eaLnBrk="1" fontAlgn="auto" hangingPunct="1">
              <a:spcAft>
                <a:spcPts val="0"/>
              </a:spcAft>
              <a:buFont typeface="Arial" pitchFamily="34" charset="0"/>
              <a:buNone/>
              <a:defRPr/>
            </a:pPr>
            <a:r>
              <a:rPr lang="en-US" sz="2900" dirty="0">
                <a:solidFill>
                  <a:schemeClr val="bg1">
                    <a:lumMod val="75000"/>
                  </a:schemeClr>
                </a:solidFill>
              </a:rPr>
              <a:t>	</a:t>
            </a:r>
          </a:p>
          <a:p>
            <a:pPr eaLnBrk="1" fontAlgn="auto" hangingPunct="1">
              <a:spcAft>
                <a:spcPts val="0"/>
              </a:spcAft>
              <a:buFont typeface="Arial" pitchFamily="34" charset="0"/>
              <a:buNone/>
              <a:defRPr/>
            </a:pPr>
            <a:r>
              <a:rPr lang="en-US" sz="2900" dirty="0" smtClean="0">
                <a:solidFill>
                  <a:schemeClr val="bg1">
                    <a:lumMod val="75000"/>
                  </a:schemeClr>
                </a:solidFill>
              </a:rPr>
              <a:t>(</a:t>
            </a:r>
            <a:r>
              <a:rPr lang="en-US" sz="2900" dirty="0">
                <a:solidFill>
                  <a:schemeClr val="bg1">
                    <a:lumMod val="75000"/>
                  </a:schemeClr>
                </a:solidFill>
              </a:rPr>
              <a:t>d) In this article, </a:t>
            </a:r>
            <a:r>
              <a:rPr lang="en-US" sz="2900" u="sng" dirty="0">
                <a:solidFill>
                  <a:schemeClr val="accent6">
                    <a:lumMod val="60000"/>
                    <a:lumOff val="40000"/>
                  </a:schemeClr>
                </a:solidFill>
              </a:rPr>
              <a:t>"eligible exhibit" means an exhibit filed with the clerk that: (1) is not a firearm or contraband; (2) has not been ordered by the court to be returned to its owner; and (3) is not an exhibit in another pending criminal action.</a:t>
            </a:r>
          </a:p>
          <a:p>
            <a:pPr eaLnBrk="1" fontAlgn="auto" hangingPunct="1">
              <a:spcAft>
                <a:spcPts val="0"/>
              </a:spcAft>
              <a:buFont typeface="Arial" pitchFamily="34" charset="0"/>
              <a:buNone/>
              <a:defRPr/>
            </a:pPr>
            <a:endParaRPr lang="en-US" sz="2900" u="sng" dirty="0">
              <a:solidFill>
                <a:schemeClr val="accent6">
                  <a:lumMod val="60000"/>
                  <a:lumOff val="40000"/>
                </a:schemeClr>
              </a:solidFill>
            </a:endParaRPr>
          </a:p>
          <a:p>
            <a:pPr eaLnBrk="1" fontAlgn="auto" hangingPunct="1">
              <a:spcAft>
                <a:spcPts val="0"/>
              </a:spcAft>
              <a:buFont typeface="Arial" pitchFamily="34" charset="0"/>
              <a:buNone/>
              <a:defRPr/>
            </a:pPr>
            <a:endParaRPr lang="en-US" sz="2900" dirty="0" smtClean="0">
              <a:solidFill>
                <a:schemeClr val="accent1">
                  <a:lumMod val="20000"/>
                  <a:lumOff val="80000"/>
                </a:schemeClr>
              </a:solidFill>
            </a:endParaRPr>
          </a:p>
        </p:txBody>
      </p:sp>
    </p:spTree>
    <p:extLst>
      <p:ext uri="{BB962C8B-B14F-4D97-AF65-F5344CB8AC3E}">
        <p14:creationId xmlns:p14="http://schemas.microsoft.com/office/powerpoint/2010/main" val="856864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1229</TotalTime>
  <Words>2644</Words>
  <Application>Microsoft Office PowerPoint</Application>
  <PresentationFormat>On-screen Show (4:3)</PresentationFormat>
  <Paragraphs>350</Paragraphs>
  <Slides>65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Office Theme</vt:lpstr>
      <vt:lpstr>Slide</vt:lpstr>
      <vt:lpstr>Evidence Preservation and Storage</vt:lpstr>
      <vt:lpstr>Evidence Preservation and Storage</vt:lpstr>
      <vt:lpstr>Legislation</vt:lpstr>
      <vt:lpstr>Code of Criminal Procedure Art. 38.43. PRESERVATION OF EVIDENCE CONTAINING BIOLOGICAL MATERIAL</vt:lpstr>
      <vt:lpstr>Code of Criminal Procedure Art. 38.43. PRESERVATION OF EVIDENCE CONTAINING BIOLOGICAL MATERIAL</vt:lpstr>
      <vt:lpstr>Biological evidence……. What is it?</vt:lpstr>
      <vt:lpstr>Code of Criminal Procedure Art. 38.43. PRESERVATION OF EVIDENCE CONTAINING BIOLOGICAL MATERIAL.  </vt:lpstr>
      <vt:lpstr>Code of Criminal Procedure Art. 2.21. Duty of Clerks</vt:lpstr>
      <vt:lpstr>Code of Criminal Procedure Art. 2.21. Duty of Clerks</vt:lpstr>
      <vt:lpstr>Code of Criminal Procedure Art. 2.21. Duty of Clerks</vt:lpstr>
      <vt:lpstr>“So how do I know what to keep and how to store it?”</vt:lpstr>
      <vt:lpstr>Defining the Evidence</vt:lpstr>
      <vt:lpstr>Defining the Evidence</vt:lpstr>
      <vt:lpstr>Other Evidence</vt:lpstr>
      <vt:lpstr>Evidence Handling</vt:lpstr>
      <vt:lpstr>Evidence Handling</vt:lpstr>
      <vt:lpstr>Evidence Handling</vt:lpstr>
      <vt:lpstr>Evidence Handling</vt:lpstr>
      <vt:lpstr>Evidence Handling</vt:lpstr>
      <vt:lpstr>Universal Precautions Against Bloodborne Pathogens </vt:lpstr>
      <vt:lpstr>Universal Precautions Against Bloodbourne Pathogens </vt:lpstr>
      <vt:lpstr>Routes of Exposure</vt:lpstr>
      <vt:lpstr>Routes of Exposure</vt:lpstr>
      <vt:lpstr>Personal Protective Equipment (PPE)</vt:lpstr>
      <vt:lpstr>Personal Protective Equipment</vt:lpstr>
      <vt:lpstr>Personal Protective Equipment</vt:lpstr>
      <vt:lpstr>Evidence Handling</vt:lpstr>
      <vt:lpstr>Separation, Packaging, Labeling, and Storage</vt:lpstr>
      <vt:lpstr>Separation</vt:lpstr>
      <vt:lpstr>Packaging and Labeling</vt:lpstr>
      <vt:lpstr>Packaging and Labeling</vt:lpstr>
      <vt:lpstr>Packaging and Labeling</vt:lpstr>
      <vt:lpstr>Packaging and Labeling</vt:lpstr>
      <vt:lpstr>Packaging and Labeling</vt:lpstr>
      <vt:lpstr>Packaging and Labeling</vt:lpstr>
      <vt:lpstr>Proper Seal</vt:lpstr>
      <vt:lpstr>Proper Seal</vt:lpstr>
      <vt:lpstr>Proper Seal</vt:lpstr>
      <vt:lpstr>Proper Seal</vt:lpstr>
      <vt:lpstr>Storage Facility</vt:lpstr>
      <vt:lpstr>Storage Facility</vt:lpstr>
      <vt:lpstr>Storage Facility</vt:lpstr>
      <vt:lpstr>Storage Facility</vt:lpstr>
      <vt:lpstr>DPS Storage</vt:lpstr>
      <vt:lpstr>DPS Storage-Delivery</vt:lpstr>
      <vt:lpstr>Storage Facility</vt:lpstr>
      <vt:lpstr>Disposition of Evidence Retained by DPS</vt:lpstr>
      <vt:lpstr>Chain-of-Custody and Inventory Management</vt:lpstr>
      <vt:lpstr>Chain-of-Custody</vt:lpstr>
      <vt:lpstr>Chain-of-Custody</vt:lpstr>
      <vt:lpstr>Chain-of-Custody</vt:lpstr>
      <vt:lpstr>Chain-of-Custody</vt:lpstr>
      <vt:lpstr>Chain-of-Custody</vt:lpstr>
      <vt:lpstr>Chain-of-Custody</vt:lpstr>
      <vt:lpstr>Inventory Management</vt:lpstr>
      <vt:lpstr>PowerPoint Presentation</vt:lpstr>
      <vt:lpstr>PowerPoint Presentation</vt:lpstr>
      <vt:lpstr>Biological Evidence Retention and Preservation Timeline</vt:lpstr>
      <vt:lpstr>Biological Evidence Retention and Preservation Timeline</vt:lpstr>
      <vt:lpstr>Destruction of Biological Evidence </vt:lpstr>
      <vt:lpstr>Summary</vt:lpstr>
      <vt:lpstr>A few other points…</vt:lpstr>
      <vt:lpstr>A few other points…</vt:lpstr>
      <vt:lpstr>A few other points…</vt:lpstr>
      <vt:lpstr>QUESTIONS?</vt:lpstr>
    </vt:vector>
  </TitlesOfParts>
  <Company>TXDPS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at06504</dc:creator>
  <cp:lastModifiedBy>CGuy</cp:lastModifiedBy>
  <cp:revision>120</cp:revision>
  <dcterms:created xsi:type="dcterms:W3CDTF">2008-12-03T23:24:12Z</dcterms:created>
  <dcterms:modified xsi:type="dcterms:W3CDTF">2016-02-26T22:05:44Z</dcterms:modified>
</cp:coreProperties>
</file>