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3">
  <p:sldMasterIdLst>
    <p:sldMasterId id="2147483648" r:id="rId4"/>
  </p:sldMasterIdLst>
  <p:notesMasterIdLst>
    <p:notesMasterId r:id="rId68"/>
  </p:notesMasterIdLst>
  <p:handoutMasterIdLst>
    <p:handoutMasterId r:id="rId69"/>
  </p:handoutMasterIdLst>
  <p:sldIdLst>
    <p:sldId id="256" r:id="rId5"/>
    <p:sldId id="258" r:id="rId6"/>
    <p:sldId id="402" r:id="rId7"/>
    <p:sldId id="403" r:id="rId8"/>
    <p:sldId id="330" r:id="rId9"/>
    <p:sldId id="331" r:id="rId10"/>
    <p:sldId id="332" r:id="rId11"/>
    <p:sldId id="389" r:id="rId12"/>
    <p:sldId id="266" r:id="rId13"/>
    <p:sldId id="270" r:id="rId14"/>
    <p:sldId id="271" r:id="rId15"/>
    <p:sldId id="398" r:id="rId16"/>
    <p:sldId id="333" r:id="rId17"/>
    <p:sldId id="313" r:id="rId18"/>
    <p:sldId id="314" r:id="rId19"/>
    <p:sldId id="315" r:id="rId20"/>
    <p:sldId id="316" r:id="rId21"/>
    <p:sldId id="317" r:id="rId22"/>
    <p:sldId id="318" r:id="rId23"/>
    <p:sldId id="319" r:id="rId24"/>
    <p:sldId id="321" r:id="rId25"/>
    <p:sldId id="272" r:id="rId26"/>
    <p:sldId id="404" r:id="rId27"/>
    <p:sldId id="274" r:id="rId28"/>
    <p:sldId id="405" r:id="rId29"/>
    <p:sldId id="291" r:id="rId30"/>
    <p:sldId id="406" r:id="rId31"/>
    <p:sldId id="399" r:id="rId32"/>
    <p:sldId id="378" r:id="rId33"/>
    <p:sldId id="339" r:id="rId34"/>
    <p:sldId id="312" r:id="rId35"/>
    <p:sldId id="407" r:id="rId36"/>
    <p:sldId id="408" r:id="rId37"/>
    <p:sldId id="396" r:id="rId38"/>
    <p:sldId id="397" r:id="rId39"/>
    <p:sldId id="348" r:id="rId40"/>
    <p:sldId id="377" r:id="rId41"/>
    <p:sldId id="362" r:id="rId42"/>
    <p:sldId id="353" r:id="rId43"/>
    <p:sldId id="354" r:id="rId44"/>
    <p:sldId id="295" r:id="rId45"/>
    <p:sldId id="379" r:id="rId46"/>
    <p:sldId id="300" r:id="rId47"/>
    <p:sldId id="301" r:id="rId48"/>
    <p:sldId id="304" r:id="rId49"/>
    <p:sldId id="298" r:id="rId50"/>
    <p:sldId id="380" r:id="rId51"/>
    <p:sldId id="277" r:id="rId52"/>
    <p:sldId id="278" r:id="rId53"/>
    <p:sldId id="279" r:id="rId54"/>
    <p:sldId id="280" r:id="rId55"/>
    <p:sldId id="281" r:id="rId56"/>
    <p:sldId id="273" r:id="rId57"/>
    <p:sldId id="288" r:id="rId58"/>
    <p:sldId id="275" r:id="rId59"/>
    <p:sldId id="284" r:id="rId60"/>
    <p:sldId id="285" r:id="rId61"/>
    <p:sldId id="283" r:id="rId62"/>
    <p:sldId id="290" r:id="rId63"/>
    <p:sldId id="286" r:id="rId64"/>
    <p:sldId id="289" r:id="rId65"/>
    <p:sldId id="287" r:id="rId66"/>
    <p:sldId id="276"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454BD5-DC92-40FB-BADD-D7A4C6483EC5}" v="1253" dt="2023-10-30T03:49:13.215"/>
  </p1510:revLst>
</p1510:revInfo>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98" autoAdjust="0"/>
  </p:normalViewPr>
  <p:slideViewPr>
    <p:cSldViewPr snapToGrid="0">
      <p:cViewPr varScale="1">
        <p:scale>
          <a:sx n="122" d="100"/>
          <a:sy n="122" d="100"/>
        </p:scale>
        <p:origin x="90" y="22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ly Taylor" userId="e3f792f6-bc44-4545-8d15-4d7eb510b93d" providerId="ADAL" clId="{3D454BD5-DC92-40FB-BADD-D7A4C6483EC5}"/>
    <pc:docChg chg="undo custSel addSld delSld modSld sldOrd">
      <pc:chgData name="Holly Taylor" userId="e3f792f6-bc44-4545-8d15-4d7eb510b93d" providerId="ADAL" clId="{3D454BD5-DC92-40FB-BADD-D7A4C6483EC5}" dt="2023-10-30T03:57:27.256" v="4812" actId="478"/>
      <pc:docMkLst>
        <pc:docMk/>
      </pc:docMkLst>
      <pc:sldChg chg="modSp mod">
        <pc:chgData name="Holly Taylor" userId="e3f792f6-bc44-4545-8d15-4d7eb510b93d" providerId="ADAL" clId="{3D454BD5-DC92-40FB-BADD-D7A4C6483EC5}" dt="2023-10-30T00:42:11.057" v="76" actId="20577"/>
        <pc:sldMkLst>
          <pc:docMk/>
          <pc:sldMk cId="2720718388" sldId="256"/>
        </pc:sldMkLst>
        <pc:spChg chg="mod">
          <ac:chgData name="Holly Taylor" userId="e3f792f6-bc44-4545-8d15-4d7eb510b93d" providerId="ADAL" clId="{3D454BD5-DC92-40FB-BADD-D7A4C6483EC5}" dt="2023-10-30T00:41:55.228" v="72" actId="20577"/>
          <ac:spMkLst>
            <pc:docMk/>
            <pc:sldMk cId="2720718388" sldId="256"/>
            <ac:spMk id="7" creationId="{98D150CF-F888-48EA-89E8-311ED5E9161B}"/>
          </ac:spMkLst>
        </pc:spChg>
        <pc:spChg chg="mod">
          <ac:chgData name="Holly Taylor" userId="e3f792f6-bc44-4545-8d15-4d7eb510b93d" providerId="ADAL" clId="{3D454BD5-DC92-40FB-BADD-D7A4C6483EC5}" dt="2023-10-30T00:42:11.057" v="76" actId="20577"/>
          <ac:spMkLst>
            <pc:docMk/>
            <pc:sldMk cId="2720718388" sldId="256"/>
            <ac:spMk id="8" creationId="{6BBE0348-1527-4055-BA8A-E2754222743D}"/>
          </ac:spMkLst>
        </pc:spChg>
      </pc:sldChg>
      <pc:sldChg chg="delSp modSp del mod">
        <pc:chgData name="Holly Taylor" userId="e3f792f6-bc44-4545-8d15-4d7eb510b93d" providerId="ADAL" clId="{3D454BD5-DC92-40FB-BADD-D7A4C6483EC5}" dt="2023-10-30T00:50:30.621" v="259" actId="47"/>
        <pc:sldMkLst>
          <pc:docMk/>
          <pc:sldMk cId="2826028905" sldId="263"/>
        </pc:sldMkLst>
        <pc:spChg chg="del">
          <ac:chgData name="Holly Taylor" userId="e3f792f6-bc44-4545-8d15-4d7eb510b93d" providerId="ADAL" clId="{3D454BD5-DC92-40FB-BADD-D7A4C6483EC5}" dt="2023-10-30T00:43:04.971" v="82" actId="478"/>
          <ac:spMkLst>
            <pc:docMk/>
            <pc:sldMk cId="2826028905" sldId="263"/>
            <ac:spMk id="3" creationId="{E5932065-5BEE-4D45-A3A1-6F0559B48650}"/>
          </ac:spMkLst>
        </pc:spChg>
        <pc:picChg chg="mod">
          <ac:chgData name="Holly Taylor" userId="e3f792f6-bc44-4545-8d15-4d7eb510b93d" providerId="ADAL" clId="{3D454BD5-DC92-40FB-BADD-D7A4C6483EC5}" dt="2023-10-30T00:43:09.485" v="83" actId="1076"/>
          <ac:picMkLst>
            <pc:docMk/>
            <pc:sldMk cId="2826028905" sldId="263"/>
            <ac:picMk id="26" creationId="{5A11C124-E818-45E0-9F70-7F0C271DDC71}"/>
          </ac:picMkLst>
        </pc:picChg>
      </pc:sldChg>
      <pc:sldChg chg="delSp del mod">
        <pc:chgData name="Holly Taylor" userId="e3f792f6-bc44-4545-8d15-4d7eb510b93d" providerId="ADAL" clId="{3D454BD5-DC92-40FB-BADD-D7A4C6483EC5}" dt="2023-10-30T02:20:27.489" v="2746" actId="47"/>
        <pc:sldMkLst>
          <pc:docMk/>
          <pc:sldMk cId="2106347884" sldId="266"/>
        </pc:sldMkLst>
        <pc:spChg chg="del">
          <ac:chgData name="Holly Taylor" userId="e3f792f6-bc44-4545-8d15-4d7eb510b93d" providerId="ADAL" clId="{3D454BD5-DC92-40FB-BADD-D7A4C6483EC5}" dt="2023-10-30T00:42:35.806" v="77" actId="478"/>
          <ac:spMkLst>
            <pc:docMk/>
            <pc:sldMk cId="2106347884" sldId="266"/>
            <ac:spMk id="20" creationId="{6DB8AAF6-0D0C-4F4F-A10E-6A66E4A7BEC3}"/>
          </ac:spMkLst>
        </pc:spChg>
      </pc:sldChg>
      <pc:sldChg chg="delSp del mod">
        <pc:chgData name="Holly Taylor" userId="e3f792f6-bc44-4545-8d15-4d7eb510b93d" providerId="ADAL" clId="{3D454BD5-DC92-40FB-BADD-D7A4C6483EC5}" dt="2023-10-30T02:20:37.650" v="2747" actId="47"/>
        <pc:sldMkLst>
          <pc:docMk/>
          <pc:sldMk cId="1074753820" sldId="267"/>
        </pc:sldMkLst>
        <pc:spChg chg="del">
          <ac:chgData name="Holly Taylor" userId="e3f792f6-bc44-4545-8d15-4d7eb510b93d" providerId="ADAL" clId="{3D454BD5-DC92-40FB-BADD-D7A4C6483EC5}" dt="2023-10-30T00:42:46.186" v="78" actId="478"/>
          <ac:spMkLst>
            <pc:docMk/>
            <pc:sldMk cId="1074753820" sldId="267"/>
            <ac:spMk id="3" creationId="{88BDA17F-F303-4811-96C4-AD8A09ABEC11}"/>
          </ac:spMkLst>
        </pc:spChg>
      </pc:sldChg>
      <pc:sldChg chg="delSp modSp del mod">
        <pc:chgData name="Holly Taylor" userId="e3f792f6-bc44-4545-8d15-4d7eb510b93d" providerId="ADAL" clId="{3D454BD5-DC92-40FB-BADD-D7A4C6483EC5}" dt="2023-10-30T00:50:33.547" v="260" actId="47"/>
        <pc:sldMkLst>
          <pc:docMk/>
          <pc:sldMk cId="283486139" sldId="268"/>
        </pc:sldMkLst>
        <pc:spChg chg="del mod">
          <ac:chgData name="Holly Taylor" userId="e3f792f6-bc44-4545-8d15-4d7eb510b93d" providerId="ADAL" clId="{3D454BD5-DC92-40FB-BADD-D7A4C6483EC5}" dt="2023-10-30T00:42:51.628" v="80" actId="478"/>
          <ac:spMkLst>
            <pc:docMk/>
            <pc:sldMk cId="283486139" sldId="268"/>
            <ac:spMk id="11" creationId="{6204C4BA-C5E6-49BE-B63B-C46739184660}"/>
          </ac:spMkLst>
        </pc:spChg>
      </pc:sldChg>
      <pc:sldChg chg="delSp del mod">
        <pc:chgData name="Holly Taylor" userId="e3f792f6-bc44-4545-8d15-4d7eb510b93d" providerId="ADAL" clId="{3D454BD5-DC92-40FB-BADD-D7A4C6483EC5}" dt="2023-10-30T00:50:36.962" v="261" actId="47"/>
        <pc:sldMkLst>
          <pc:docMk/>
          <pc:sldMk cId="434641259" sldId="269"/>
        </pc:sldMkLst>
        <pc:spChg chg="del">
          <ac:chgData name="Holly Taylor" userId="e3f792f6-bc44-4545-8d15-4d7eb510b93d" providerId="ADAL" clId="{3D454BD5-DC92-40FB-BADD-D7A4C6483EC5}" dt="2023-10-30T00:43:17.120" v="84" actId="478"/>
          <ac:spMkLst>
            <pc:docMk/>
            <pc:sldMk cId="434641259" sldId="269"/>
            <ac:spMk id="3" creationId="{9560E5A8-009D-4CBD-BADB-91488482E162}"/>
          </ac:spMkLst>
        </pc:spChg>
      </pc:sldChg>
      <pc:sldChg chg="delSp del mod ord">
        <pc:chgData name="Holly Taylor" userId="e3f792f6-bc44-4545-8d15-4d7eb510b93d" providerId="ADAL" clId="{3D454BD5-DC92-40FB-BADD-D7A4C6483EC5}" dt="2023-10-30T02:20:40.116" v="2748" actId="47"/>
        <pc:sldMkLst>
          <pc:docMk/>
          <pc:sldMk cId="3386475026" sldId="270"/>
        </pc:sldMkLst>
        <pc:spChg chg="del">
          <ac:chgData name="Holly Taylor" userId="e3f792f6-bc44-4545-8d15-4d7eb510b93d" providerId="ADAL" clId="{3D454BD5-DC92-40FB-BADD-D7A4C6483EC5}" dt="2023-10-30T00:43:24.044" v="85" actId="478"/>
          <ac:spMkLst>
            <pc:docMk/>
            <pc:sldMk cId="3386475026" sldId="270"/>
            <ac:spMk id="27" creationId="{292399BD-BD2E-4306-802E-64A79BA9774A}"/>
          </ac:spMkLst>
        </pc:spChg>
      </pc:sldChg>
      <pc:sldChg chg="delSp del mod">
        <pc:chgData name="Holly Taylor" userId="e3f792f6-bc44-4545-8d15-4d7eb510b93d" providerId="ADAL" clId="{3D454BD5-DC92-40FB-BADD-D7A4C6483EC5}" dt="2023-10-30T00:43:34.923" v="87" actId="47"/>
        <pc:sldMkLst>
          <pc:docMk/>
          <pc:sldMk cId="2605548233" sldId="271"/>
        </pc:sldMkLst>
        <pc:spChg chg="del">
          <ac:chgData name="Holly Taylor" userId="e3f792f6-bc44-4545-8d15-4d7eb510b93d" providerId="ADAL" clId="{3D454BD5-DC92-40FB-BADD-D7A4C6483EC5}" dt="2023-10-30T00:43:28.849" v="86" actId="478"/>
          <ac:spMkLst>
            <pc:docMk/>
            <pc:sldMk cId="2605548233" sldId="271"/>
            <ac:spMk id="4" creationId="{1BA44D22-2C67-436D-AB47-1C91A69B29EE}"/>
          </ac:spMkLst>
        </pc:spChg>
      </pc:sldChg>
      <pc:sldChg chg="delSp del mod">
        <pc:chgData name="Holly Taylor" userId="e3f792f6-bc44-4545-8d15-4d7eb510b93d" providerId="ADAL" clId="{3D454BD5-DC92-40FB-BADD-D7A4C6483EC5}" dt="2023-10-30T02:20:24.879" v="2745" actId="47"/>
        <pc:sldMkLst>
          <pc:docMk/>
          <pc:sldMk cId="973145793" sldId="272"/>
        </pc:sldMkLst>
        <pc:spChg chg="del">
          <ac:chgData name="Holly Taylor" userId="e3f792f6-bc44-4545-8d15-4d7eb510b93d" providerId="ADAL" clId="{3D454BD5-DC92-40FB-BADD-D7A4C6483EC5}" dt="2023-10-30T00:44:00.597" v="88" actId="478"/>
          <ac:spMkLst>
            <pc:docMk/>
            <pc:sldMk cId="973145793" sldId="272"/>
            <ac:spMk id="4" creationId="{1C63F48C-BFC1-4227-8BB0-C06C473D6F55}"/>
          </ac:spMkLst>
        </pc:spChg>
      </pc:sldChg>
      <pc:sldChg chg="delSp modSp mod modAnim">
        <pc:chgData name="Holly Taylor" userId="e3f792f6-bc44-4545-8d15-4d7eb510b93d" providerId="ADAL" clId="{3D454BD5-DC92-40FB-BADD-D7A4C6483EC5}" dt="2023-10-30T03:48:16.454" v="4776" actId="27636"/>
        <pc:sldMkLst>
          <pc:docMk/>
          <pc:sldMk cId="2805428833" sldId="273"/>
        </pc:sldMkLst>
        <pc:spChg chg="del">
          <ac:chgData name="Holly Taylor" userId="e3f792f6-bc44-4545-8d15-4d7eb510b93d" providerId="ADAL" clId="{3D454BD5-DC92-40FB-BADD-D7A4C6483EC5}" dt="2023-10-30T02:35:12.988" v="3128" actId="478"/>
          <ac:spMkLst>
            <pc:docMk/>
            <pc:sldMk cId="2805428833" sldId="273"/>
            <ac:spMk id="6" creationId="{6EF65B39-4112-473E-B203-73AC0F564D47}"/>
          </ac:spMkLst>
        </pc:spChg>
        <pc:spChg chg="del">
          <ac:chgData name="Holly Taylor" userId="e3f792f6-bc44-4545-8d15-4d7eb510b93d" providerId="ADAL" clId="{3D454BD5-DC92-40FB-BADD-D7A4C6483EC5}" dt="2023-10-30T00:44:04.947" v="89" actId="478"/>
          <ac:spMkLst>
            <pc:docMk/>
            <pc:sldMk cId="2805428833" sldId="273"/>
            <ac:spMk id="7" creationId="{C4A3939E-B573-4FB2-AD69-18C1A75F947B}"/>
          </ac:spMkLst>
        </pc:spChg>
        <pc:spChg chg="mod">
          <ac:chgData name="Holly Taylor" userId="e3f792f6-bc44-4545-8d15-4d7eb510b93d" providerId="ADAL" clId="{3D454BD5-DC92-40FB-BADD-D7A4C6483EC5}" dt="2023-10-30T03:48:06.784" v="4772" actId="403"/>
          <ac:spMkLst>
            <pc:docMk/>
            <pc:sldMk cId="2805428833" sldId="273"/>
            <ac:spMk id="13" creationId="{ABAEE544-8FB3-4E56-91A9-A6964539DCB7}"/>
          </ac:spMkLst>
        </pc:spChg>
        <pc:spChg chg="mod">
          <ac:chgData name="Holly Taylor" userId="e3f792f6-bc44-4545-8d15-4d7eb510b93d" providerId="ADAL" clId="{3D454BD5-DC92-40FB-BADD-D7A4C6483EC5}" dt="2023-10-30T03:48:10.185" v="4773" actId="403"/>
          <ac:spMkLst>
            <pc:docMk/>
            <pc:sldMk cId="2805428833" sldId="273"/>
            <ac:spMk id="14" creationId="{61A6601B-A3E2-47A2-B731-4FE03C43E2B0}"/>
          </ac:spMkLst>
        </pc:spChg>
        <pc:spChg chg="mod">
          <ac:chgData name="Holly Taylor" userId="e3f792f6-bc44-4545-8d15-4d7eb510b93d" providerId="ADAL" clId="{3D454BD5-DC92-40FB-BADD-D7A4C6483EC5}" dt="2023-10-30T03:48:16.454" v="4776" actId="27636"/>
          <ac:spMkLst>
            <pc:docMk/>
            <pc:sldMk cId="2805428833" sldId="273"/>
            <ac:spMk id="15" creationId="{A13BE1C0-386B-47CB-BDCE-A24D9918AEEF}"/>
          </ac:spMkLst>
        </pc:spChg>
        <pc:spChg chg="mod">
          <ac:chgData name="Holly Taylor" userId="e3f792f6-bc44-4545-8d15-4d7eb510b93d" providerId="ADAL" clId="{3D454BD5-DC92-40FB-BADD-D7A4C6483EC5}" dt="2023-10-30T03:48:12.788" v="4774" actId="403"/>
          <ac:spMkLst>
            <pc:docMk/>
            <pc:sldMk cId="2805428833" sldId="273"/>
            <ac:spMk id="16" creationId="{1ADD5DF7-575E-4C10-815E-CDBBFAB583BF}"/>
          </ac:spMkLst>
        </pc:spChg>
        <pc:spChg chg="mod">
          <ac:chgData name="Holly Taylor" userId="e3f792f6-bc44-4545-8d15-4d7eb510b93d" providerId="ADAL" clId="{3D454BD5-DC92-40FB-BADD-D7A4C6483EC5}" dt="2023-10-30T02:56:27.303" v="3775" actId="20577"/>
          <ac:spMkLst>
            <pc:docMk/>
            <pc:sldMk cId="2805428833" sldId="273"/>
            <ac:spMk id="33" creationId="{2D22322F-E79D-4BEF-8038-DE2C8F5CCA40}"/>
          </ac:spMkLst>
        </pc:spChg>
      </pc:sldChg>
      <pc:sldChg chg="delSp add del mod">
        <pc:chgData name="Holly Taylor" userId="e3f792f6-bc44-4545-8d15-4d7eb510b93d" providerId="ADAL" clId="{3D454BD5-DC92-40FB-BADD-D7A4C6483EC5}" dt="2023-10-30T02:34:22.147" v="3096" actId="47"/>
        <pc:sldMkLst>
          <pc:docMk/>
          <pc:sldMk cId="338249949" sldId="274"/>
        </pc:sldMkLst>
        <pc:spChg chg="del">
          <ac:chgData name="Holly Taylor" userId="e3f792f6-bc44-4545-8d15-4d7eb510b93d" providerId="ADAL" clId="{3D454BD5-DC92-40FB-BADD-D7A4C6483EC5}" dt="2023-10-30T00:44:08.923" v="90" actId="478"/>
          <ac:spMkLst>
            <pc:docMk/>
            <pc:sldMk cId="338249949" sldId="274"/>
            <ac:spMk id="2" creationId="{2C20C49D-5E38-4E7C-A240-4B2D015F3AC7}"/>
          </ac:spMkLst>
        </pc:spChg>
      </pc:sldChg>
      <pc:sldChg chg="addSp delSp modSp add del mod">
        <pc:chgData name="Holly Taylor" userId="e3f792f6-bc44-4545-8d15-4d7eb510b93d" providerId="ADAL" clId="{3D454BD5-DC92-40FB-BADD-D7A4C6483EC5}" dt="2023-10-30T03:36:25.013" v="4523" actId="20577"/>
        <pc:sldMkLst>
          <pc:docMk/>
          <pc:sldMk cId="4039808263" sldId="275"/>
        </pc:sldMkLst>
        <pc:spChg chg="add del mod">
          <ac:chgData name="Holly Taylor" userId="e3f792f6-bc44-4545-8d15-4d7eb510b93d" providerId="ADAL" clId="{3D454BD5-DC92-40FB-BADD-D7A4C6483EC5}" dt="2023-10-30T02:44:35.216" v="3239" actId="478"/>
          <ac:spMkLst>
            <pc:docMk/>
            <pc:sldMk cId="4039808263" sldId="275"/>
            <ac:spMk id="3" creationId="{C2E45BCA-AA8C-50DB-24C9-F2DCC5C7219E}"/>
          </ac:spMkLst>
        </pc:spChg>
        <pc:spChg chg="mod">
          <ac:chgData name="Holly Taylor" userId="e3f792f6-bc44-4545-8d15-4d7eb510b93d" providerId="ADAL" clId="{3D454BD5-DC92-40FB-BADD-D7A4C6483EC5}" dt="2023-10-30T03:36:25.013" v="4523" actId="20577"/>
          <ac:spMkLst>
            <pc:docMk/>
            <pc:sldMk cId="4039808263" sldId="275"/>
            <ac:spMk id="9" creationId="{9A92E93D-8BFB-4A21-A47E-78B6DCA21146}"/>
          </ac:spMkLst>
        </pc:spChg>
        <pc:spChg chg="del mod">
          <ac:chgData name="Holly Taylor" userId="e3f792f6-bc44-4545-8d15-4d7eb510b93d" providerId="ADAL" clId="{3D454BD5-DC92-40FB-BADD-D7A4C6483EC5}" dt="2023-10-30T02:44:19.993" v="3232" actId="478"/>
          <ac:spMkLst>
            <pc:docMk/>
            <pc:sldMk cId="4039808263" sldId="275"/>
            <ac:spMk id="10" creationId="{C69C1BDB-253B-4642-94A7-F84048E562F7}"/>
          </ac:spMkLst>
        </pc:spChg>
        <pc:spChg chg="del">
          <ac:chgData name="Holly Taylor" userId="e3f792f6-bc44-4545-8d15-4d7eb510b93d" providerId="ADAL" clId="{3D454BD5-DC92-40FB-BADD-D7A4C6483EC5}" dt="2023-10-30T02:35:18.223" v="3129" actId="478"/>
          <ac:spMkLst>
            <pc:docMk/>
            <pc:sldMk cId="4039808263" sldId="275"/>
            <ac:spMk id="15" creationId="{1AEB8108-A042-4614-9BE5-EA75E8653D79}"/>
          </ac:spMkLst>
        </pc:spChg>
        <pc:spChg chg="del">
          <ac:chgData name="Holly Taylor" userId="e3f792f6-bc44-4545-8d15-4d7eb510b93d" providerId="ADAL" clId="{3D454BD5-DC92-40FB-BADD-D7A4C6483EC5}" dt="2023-10-30T00:44:12.781" v="91" actId="478"/>
          <ac:spMkLst>
            <pc:docMk/>
            <pc:sldMk cId="4039808263" sldId="275"/>
            <ac:spMk id="16" creationId="{C394FA6A-80EA-46C1-8A4C-B4D8E90A7BCE}"/>
          </ac:spMkLst>
        </pc:spChg>
      </pc:sldChg>
      <pc:sldChg chg="addSp delSp modSp mod">
        <pc:chgData name="Holly Taylor" userId="e3f792f6-bc44-4545-8d15-4d7eb510b93d" providerId="ADAL" clId="{3D454BD5-DC92-40FB-BADD-D7A4C6483EC5}" dt="2023-10-30T00:50:03.276" v="258" actId="1076"/>
        <pc:sldMkLst>
          <pc:docMk/>
          <pc:sldMk cId="767611276" sldId="276"/>
        </pc:sldMkLst>
        <pc:spChg chg="add del mod">
          <ac:chgData name="Holly Taylor" userId="e3f792f6-bc44-4545-8d15-4d7eb510b93d" providerId="ADAL" clId="{3D454BD5-DC92-40FB-BADD-D7A4C6483EC5}" dt="2023-10-30T00:45:51.190" v="160" actId="478"/>
          <ac:spMkLst>
            <pc:docMk/>
            <pc:sldMk cId="767611276" sldId="276"/>
            <ac:spMk id="3" creationId="{71396C48-6106-F834-E8A8-52F7B88D5282}"/>
          </ac:spMkLst>
        </pc:spChg>
        <pc:spChg chg="del">
          <ac:chgData name="Holly Taylor" userId="e3f792f6-bc44-4545-8d15-4d7eb510b93d" providerId="ADAL" clId="{3D454BD5-DC92-40FB-BADD-D7A4C6483EC5}" dt="2023-10-30T00:44:16.970" v="92" actId="478"/>
          <ac:spMkLst>
            <pc:docMk/>
            <pc:sldMk cId="767611276" sldId="276"/>
            <ac:spMk id="4" creationId="{BBA09E0B-CEBC-425D-8A86-1F858D8DE9AD}"/>
          </ac:spMkLst>
        </pc:spChg>
        <pc:spChg chg="add mod">
          <ac:chgData name="Holly Taylor" userId="e3f792f6-bc44-4545-8d15-4d7eb510b93d" providerId="ADAL" clId="{3D454BD5-DC92-40FB-BADD-D7A4C6483EC5}" dt="2023-10-30T00:48:01.821" v="183" actId="207"/>
          <ac:spMkLst>
            <pc:docMk/>
            <pc:sldMk cId="767611276" sldId="276"/>
            <ac:spMk id="7" creationId="{4E92F07B-7FA0-7B51-DE83-C7FFEB05036C}"/>
          </ac:spMkLst>
        </pc:spChg>
        <pc:spChg chg="add mod">
          <ac:chgData name="Holly Taylor" userId="e3f792f6-bc44-4545-8d15-4d7eb510b93d" providerId="ADAL" clId="{3D454BD5-DC92-40FB-BADD-D7A4C6483EC5}" dt="2023-10-30T00:49:10.919" v="253" actId="6549"/>
          <ac:spMkLst>
            <pc:docMk/>
            <pc:sldMk cId="767611276" sldId="276"/>
            <ac:spMk id="8" creationId="{41C745AC-2555-C156-DFD7-6DB866BECB40}"/>
          </ac:spMkLst>
        </pc:spChg>
        <pc:spChg chg="add mod">
          <ac:chgData name="Holly Taylor" userId="e3f792f6-bc44-4545-8d15-4d7eb510b93d" providerId="ADAL" clId="{3D454BD5-DC92-40FB-BADD-D7A4C6483EC5}" dt="2023-10-30T00:50:03.276" v="258" actId="1076"/>
          <ac:spMkLst>
            <pc:docMk/>
            <pc:sldMk cId="767611276" sldId="276"/>
            <ac:spMk id="9" creationId="{F41B5100-F482-1C54-E829-43B5A6B1AE1E}"/>
          </ac:spMkLst>
        </pc:spChg>
        <pc:spChg chg="mod">
          <ac:chgData name="Holly Taylor" userId="e3f792f6-bc44-4545-8d15-4d7eb510b93d" providerId="ADAL" clId="{3D454BD5-DC92-40FB-BADD-D7A4C6483EC5}" dt="2023-10-30T00:49:33.359" v="254" actId="20577"/>
          <ac:spMkLst>
            <pc:docMk/>
            <pc:sldMk cId="767611276" sldId="276"/>
            <ac:spMk id="32" creationId="{30761B21-88ED-449E-B2B9-3FC40844C36D}"/>
          </ac:spMkLst>
        </pc:spChg>
        <pc:spChg chg="del mod">
          <ac:chgData name="Holly Taylor" userId="e3f792f6-bc44-4545-8d15-4d7eb510b93d" providerId="ADAL" clId="{3D454BD5-DC92-40FB-BADD-D7A4C6483EC5}" dt="2023-10-30T00:45:46.404" v="159" actId="21"/>
          <ac:spMkLst>
            <pc:docMk/>
            <pc:sldMk cId="767611276" sldId="276"/>
            <ac:spMk id="33" creationId="{0EEAA874-288B-4330-9FA4-F1144ACD46DE}"/>
          </ac:spMkLst>
        </pc:spChg>
      </pc:sldChg>
      <pc:sldChg chg="delSp modSp new mod modAnim">
        <pc:chgData name="Holly Taylor" userId="e3f792f6-bc44-4545-8d15-4d7eb510b93d" providerId="ADAL" clId="{3D454BD5-DC92-40FB-BADD-D7A4C6483EC5}" dt="2023-10-30T03:46:35.426" v="4708" actId="20577"/>
        <pc:sldMkLst>
          <pc:docMk/>
          <pc:sldMk cId="745657607" sldId="277"/>
        </pc:sldMkLst>
        <pc:spChg chg="mod">
          <ac:chgData name="Holly Taylor" userId="e3f792f6-bc44-4545-8d15-4d7eb510b93d" providerId="ADAL" clId="{3D454BD5-DC92-40FB-BADD-D7A4C6483EC5}" dt="2023-10-30T03:46:35.426" v="4708" actId="20577"/>
          <ac:spMkLst>
            <pc:docMk/>
            <pc:sldMk cId="745657607" sldId="277"/>
            <ac:spMk id="2" creationId="{44036C79-5339-057E-B838-FF2D8B008DE1}"/>
          </ac:spMkLst>
        </pc:spChg>
        <pc:spChg chg="mod">
          <ac:chgData name="Holly Taylor" userId="e3f792f6-bc44-4545-8d15-4d7eb510b93d" providerId="ADAL" clId="{3D454BD5-DC92-40FB-BADD-D7A4C6483EC5}" dt="2023-10-30T03:46:21.461" v="4700" actId="20577"/>
          <ac:spMkLst>
            <pc:docMk/>
            <pc:sldMk cId="745657607" sldId="277"/>
            <ac:spMk id="3" creationId="{DE0E080B-5C3F-8677-C791-6A3493A2A644}"/>
          </ac:spMkLst>
        </pc:spChg>
        <pc:spChg chg="del mod">
          <ac:chgData name="Holly Taylor" userId="e3f792f6-bc44-4545-8d15-4d7eb510b93d" providerId="ADAL" clId="{3D454BD5-DC92-40FB-BADD-D7A4C6483EC5}" dt="2023-10-30T01:26:54.781" v="827" actId="478"/>
          <ac:spMkLst>
            <pc:docMk/>
            <pc:sldMk cId="745657607" sldId="277"/>
            <ac:spMk id="4" creationId="{27C943AB-B572-3604-7D43-4B23641BD410}"/>
          </ac:spMkLst>
        </pc:spChg>
      </pc:sldChg>
      <pc:sldChg chg="delSp modSp new mod modAnim">
        <pc:chgData name="Holly Taylor" userId="e3f792f6-bc44-4545-8d15-4d7eb510b93d" providerId="ADAL" clId="{3D454BD5-DC92-40FB-BADD-D7A4C6483EC5}" dt="2023-10-30T03:56:54.704" v="4806" actId="478"/>
        <pc:sldMkLst>
          <pc:docMk/>
          <pc:sldMk cId="27523803" sldId="278"/>
        </pc:sldMkLst>
        <pc:spChg chg="mod">
          <ac:chgData name="Holly Taylor" userId="e3f792f6-bc44-4545-8d15-4d7eb510b93d" providerId="ADAL" clId="{3D454BD5-DC92-40FB-BADD-D7A4C6483EC5}" dt="2023-10-30T03:46:43.678" v="4718" actId="14100"/>
          <ac:spMkLst>
            <pc:docMk/>
            <pc:sldMk cId="27523803" sldId="278"/>
            <ac:spMk id="2" creationId="{50ABB4F9-D8D2-37B0-663F-AA3DFE7FF3E3}"/>
          </ac:spMkLst>
        </pc:spChg>
        <pc:spChg chg="mod">
          <ac:chgData name="Holly Taylor" userId="e3f792f6-bc44-4545-8d15-4d7eb510b93d" providerId="ADAL" clId="{3D454BD5-DC92-40FB-BADD-D7A4C6483EC5}" dt="2023-10-30T01:44:26.276" v="1477" actId="20577"/>
          <ac:spMkLst>
            <pc:docMk/>
            <pc:sldMk cId="27523803" sldId="278"/>
            <ac:spMk id="3" creationId="{637B0FBC-3548-A23B-2BE1-93C1F95DF9FB}"/>
          </ac:spMkLst>
        </pc:spChg>
        <pc:spChg chg="del">
          <ac:chgData name="Holly Taylor" userId="e3f792f6-bc44-4545-8d15-4d7eb510b93d" providerId="ADAL" clId="{3D454BD5-DC92-40FB-BADD-D7A4C6483EC5}" dt="2023-10-30T03:56:54.704" v="4806" actId="478"/>
          <ac:spMkLst>
            <pc:docMk/>
            <pc:sldMk cId="27523803" sldId="278"/>
            <ac:spMk id="4" creationId="{9119C62F-1DE3-7947-1152-05D680889F32}"/>
          </ac:spMkLst>
        </pc:spChg>
      </pc:sldChg>
      <pc:sldChg chg="delSp modSp new mod">
        <pc:chgData name="Holly Taylor" userId="e3f792f6-bc44-4545-8d15-4d7eb510b93d" providerId="ADAL" clId="{3D454BD5-DC92-40FB-BADD-D7A4C6483EC5}" dt="2023-10-30T02:01:19.290" v="2040" actId="478"/>
        <pc:sldMkLst>
          <pc:docMk/>
          <pc:sldMk cId="3944274555" sldId="279"/>
        </pc:sldMkLst>
        <pc:spChg chg="mod">
          <ac:chgData name="Holly Taylor" userId="e3f792f6-bc44-4545-8d15-4d7eb510b93d" providerId="ADAL" clId="{3D454BD5-DC92-40FB-BADD-D7A4C6483EC5}" dt="2023-10-30T01:52:10.673" v="1869" actId="20577"/>
          <ac:spMkLst>
            <pc:docMk/>
            <pc:sldMk cId="3944274555" sldId="279"/>
            <ac:spMk id="2" creationId="{FAD4653C-C028-1A6E-C88D-542D5D707582}"/>
          </ac:spMkLst>
        </pc:spChg>
        <pc:spChg chg="mod">
          <ac:chgData name="Holly Taylor" userId="e3f792f6-bc44-4545-8d15-4d7eb510b93d" providerId="ADAL" clId="{3D454BD5-DC92-40FB-BADD-D7A4C6483EC5}" dt="2023-10-30T01:51:13.572" v="1853" actId="20577"/>
          <ac:spMkLst>
            <pc:docMk/>
            <pc:sldMk cId="3944274555" sldId="279"/>
            <ac:spMk id="3" creationId="{AE928BA4-5223-E3AB-CC80-E9C42981C1D6}"/>
          </ac:spMkLst>
        </pc:spChg>
        <pc:spChg chg="del">
          <ac:chgData name="Holly Taylor" userId="e3f792f6-bc44-4545-8d15-4d7eb510b93d" providerId="ADAL" clId="{3D454BD5-DC92-40FB-BADD-D7A4C6483EC5}" dt="2023-10-30T02:01:19.290" v="2040" actId="478"/>
          <ac:spMkLst>
            <pc:docMk/>
            <pc:sldMk cId="3944274555" sldId="279"/>
            <ac:spMk id="4" creationId="{35EB02AB-75A5-A721-FBF6-35C07ED5AF79}"/>
          </ac:spMkLst>
        </pc:spChg>
      </pc:sldChg>
      <pc:sldChg chg="delSp modSp new mod">
        <pc:chgData name="Holly Taylor" userId="e3f792f6-bc44-4545-8d15-4d7eb510b93d" providerId="ADAL" clId="{3D454BD5-DC92-40FB-BADD-D7A4C6483EC5}" dt="2023-10-30T03:47:26.441" v="4759" actId="20577"/>
        <pc:sldMkLst>
          <pc:docMk/>
          <pc:sldMk cId="1050629151" sldId="280"/>
        </pc:sldMkLst>
        <pc:spChg chg="mod">
          <ac:chgData name="Holly Taylor" userId="e3f792f6-bc44-4545-8d15-4d7eb510b93d" providerId="ADAL" clId="{3D454BD5-DC92-40FB-BADD-D7A4C6483EC5}" dt="2023-10-30T02:01:28.380" v="2073" actId="20577"/>
          <ac:spMkLst>
            <pc:docMk/>
            <pc:sldMk cId="1050629151" sldId="280"/>
            <ac:spMk id="2" creationId="{13D46EFB-9865-A6F8-F783-B18642DA7EE7}"/>
          </ac:spMkLst>
        </pc:spChg>
        <pc:spChg chg="mod">
          <ac:chgData name="Holly Taylor" userId="e3f792f6-bc44-4545-8d15-4d7eb510b93d" providerId="ADAL" clId="{3D454BD5-DC92-40FB-BADD-D7A4C6483EC5}" dt="2023-10-30T03:47:26.441" v="4759" actId="20577"/>
          <ac:spMkLst>
            <pc:docMk/>
            <pc:sldMk cId="1050629151" sldId="280"/>
            <ac:spMk id="3" creationId="{27FFC5FE-DD3A-1D8A-D065-E820A9FD157C}"/>
          </ac:spMkLst>
        </pc:spChg>
        <pc:spChg chg="del">
          <ac:chgData name="Holly Taylor" userId="e3f792f6-bc44-4545-8d15-4d7eb510b93d" providerId="ADAL" clId="{3D454BD5-DC92-40FB-BADD-D7A4C6483EC5}" dt="2023-10-30T02:35:04.740" v="3127" actId="478"/>
          <ac:spMkLst>
            <pc:docMk/>
            <pc:sldMk cId="1050629151" sldId="280"/>
            <ac:spMk id="4" creationId="{37513ADE-D08B-8D62-B880-3FA1D3C8E5AF}"/>
          </ac:spMkLst>
        </pc:spChg>
      </pc:sldChg>
      <pc:sldChg chg="delSp modSp new mod modAnim">
        <pc:chgData name="Holly Taylor" userId="e3f792f6-bc44-4545-8d15-4d7eb510b93d" providerId="ADAL" clId="{3D454BD5-DC92-40FB-BADD-D7A4C6483EC5}" dt="2023-10-30T03:47:55.546" v="4771" actId="20577"/>
        <pc:sldMkLst>
          <pc:docMk/>
          <pc:sldMk cId="1181526567" sldId="281"/>
        </pc:sldMkLst>
        <pc:spChg chg="mod">
          <ac:chgData name="Holly Taylor" userId="e3f792f6-bc44-4545-8d15-4d7eb510b93d" providerId="ADAL" clId="{3D454BD5-DC92-40FB-BADD-D7A4C6483EC5}" dt="2023-10-30T02:12:03.515" v="2526" actId="14100"/>
          <ac:spMkLst>
            <pc:docMk/>
            <pc:sldMk cId="1181526567" sldId="281"/>
            <ac:spMk id="2" creationId="{290489DA-2487-2BEB-F605-8838E43D648A}"/>
          </ac:spMkLst>
        </pc:spChg>
        <pc:spChg chg="mod">
          <ac:chgData name="Holly Taylor" userId="e3f792f6-bc44-4545-8d15-4d7eb510b93d" providerId="ADAL" clId="{3D454BD5-DC92-40FB-BADD-D7A4C6483EC5}" dt="2023-10-30T03:47:55.546" v="4771" actId="20577"/>
          <ac:spMkLst>
            <pc:docMk/>
            <pc:sldMk cId="1181526567" sldId="281"/>
            <ac:spMk id="3" creationId="{AC647551-D761-4C22-CCCB-18B57C907F7A}"/>
          </ac:spMkLst>
        </pc:spChg>
        <pc:spChg chg="del">
          <ac:chgData name="Holly Taylor" userId="e3f792f6-bc44-4545-8d15-4d7eb510b93d" providerId="ADAL" clId="{3D454BD5-DC92-40FB-BADD-D7A4C6483EC5}" dt="2023-10-30T02:35:24.484" v="3131" actId="478"/>
          <ac:spMkLst>
            <pc:docMk/>
            <pc:sldMk cId="1181526567" sldId="281"/>
            <ac:spMk id="4" creationId="{282E3D64-2AC8-C3C6-1FE5-4EEC9C82CD5B}"/>
          </ac:spMkLst>
        </pc:spChg>
        <pc:spChg chg="del">
          <ac:chgData name="Holly Taylor" userId="e3f792f6-bc44-4545-8d15-4d7eb510b93d" providerId="ADAL" clId="{3D454BD5-DC92-40FB-BADD-D7A4C6483EC5}" dt="2023-10-30T02:35:22.377" v="3130" actId="478"/>
          <ac:spMkLst>
            <pc:docMk/>
            <pc:sldMk cId="1181526567" sldId="281"/>
            <ac:spMk id="5" creationId="{65062C0A-4763-743C-FDCE-5D7E2A0C96EB}"/>
          </ac:spMkLst>
        </pc:spChg>
      </pc:sldChg>
      <pc:sldChg chg="delSp modSp new mod">
        <pc:chgData name="Holly Taylor" userId="e3f792f6-bc44-4545-8d15-4d7eb510b93d" providerId="ADAL" clId="{3D454BD5-DC92-40FB-BADD-D7A4C6483EC5}" dt="2023-10-30T03:45:38.760" v="4682" actId="20577"/>
        <pc:sldMkLst>
          <pc:docMk/>
          <pc:sldMk cId="733425256" sldId="282"/>
        </pc:sldMkLst>
        <pc:spChg chg="mod">
          <ac:chgData name="Holly Taylor" userId="e3f792f6-bc44-4545-8d15-4d7eb510b93d" providerId="ADAL" clId="{3D454BD5-DC92-40FB-BADD-D7A4C6483EC5}" dt="2023-10-30T03:45:38.760" v="4682" actId="20577"/>
          <ac:spMkLst>
            <pc:docMk/>
            <pc:sldMk cId="733425256" sldId="282"/>
            <ac:spMk id="2" creationId="{8F534EDD-EB98-A1D2-7575-BF305F76B765}"/>
          </ac:spMkLst>
        </pc:spChg>
        <pc:spChg chg="del">
          <ac:chgData name="Holly Taylor" userId="e3f792f6-bc44-4545-8d15-4d7eb510b93d" providerId="ADAL" clId="{3D454BD5-DC92-40FB-BADD-D7A4C6483EC5}" dt="2023-10-30T03:45:15.174" v="4678" actId="478"/>
          <ac:spMkLst>
            <pc:docMk/>
            <pc:sldMk cId="733425256" sldId="282"/>
            <ac:spMk id="3" creationId="{36F30DDB-E0BF-AA96-C4F0-D33162925662}"/>
          </ac:spMkLst>
        </pc:spChg>
        <pc:spChg chg="del mod">
          <ac:chgData name="Holly Taylor" userId="e3f792f6-bc44-4545-8d15-4d7eb510b93d" providerId="ADAL" clId="{3D454BD5-DC92-40FB-BADD-D7A4C6483EC5}" dt="2023-10-30T03:45:01.252" v="4675" actId="478"/>
          <ac:spMkLst>
            <pc:docMk/>
            <pc:sldMk cId="733425256" sldId="282"/>
            <ac:spMk id="4" creationId="{92F8A829-F6FC-00C8-C5E7-5B337E4BE017}"/>
          </ac:spMkLst>
        </pc:spChg>
        <pc:spChg chg="del">
          <ac:chgData name="Holly Taylor" userId="e3f792f6-bc44-4545-8d15-4d7eb510b93d" providerId="ADAL" clId="{3D454BD5-DC92-40FB-BADD-D7A4C6483EC5}" dt="2023-10-30T03:45:03.350" v="4676" actId="478"/>
          <ac:spMkLst>
            <pc:docMk/>
            <pc:sldMk cId="733425256" sldId="282"/>
            <ac:spMk id="5" creationId="{D74BF6E9-63A7-C53D-F57F-365985252F89}"/>
          </ac:spMkLst>
        </pc:spChg>
        <pc:spChg chg="del">
          <ac:chgData name="Holly Taylor" userId="e3f792f6-bc44-4545-8d15-4d7eb510b93d" providerId="ADAL" clId="{3D454BD5-DC92-40FB-BADD-D7A4C6483EC5}" dt="2023-10-30T03:45:09.100" v="4677" actId="478"/>
          <ac:spMkLst>
            <pc:docMk/>
            <pc:sldMk cId="733425256" sldId="282"/>
            <ac:spMk id="6" creationId="{FC621DEC-1A05-2933-4187-766AD08DFD1F}"/>
          </ac:spMkLst>
        </pc:spChg>
      </pc:sldChg>
      <pc:sldChg chg="new del">
        <pc:chgData name="Holly Taylor" userId="e3f792f6-bc44-4545-8d15-4d7eb510b93d" providerId="ADAL" clId="{3D454BD5-DC92-40FB-BADD-D7A4C6483EC5}" dt="2023-10-30T02:36:38.531" v="3199" actId="680"/>
        <pc:sldMkLst>
          <pc:docMk/>
          <pc:sldMk cId="2960731452" sldId="283"/>
        </pc:sldMkLst>
      </pc:sldChg>
      <pc:sldChg chg="delSp modSp new mod ord">
        <pc:chgData name="Holly Taylor" userId="e3f792f6-bc44-4545-8d15-4d7eb510b93d" providerId="ADAL" clId="{3D454BD5-DC92-40FB-BADD-D7A4C6483EC5}" dt="2023-10-30T03:57:06.474" v="4807" actId="478"/>
        <pc:sldMkLst>
          <pc:docMk/>
          <pc:sldMk cId="3474423703" sldId="283"/>
        </pc:sldMkLst>
        <pc:spChg chg="mod">
          <ac:chgData name="Holly Taylor" userId="e3f792f6-bc44-4545-8d15-4d7eb510b93d" providerId="ADAL" clId="{3D454BD5-DC92-40FB-BADD-D7A4C6483EC5}" dt="2023-10-30T03:00:03.378" v="3851" actId="20577"/>
          <ac:spMkLst>
            <pc:docMk/>
            <pc:sldMk cId="3474423703" sldId="283"/>
            <ac:spMk id="2" creationId="{00E3E63A-6CAE-A47F-9E5A-BC58AC70EB34}"/>
          </ac:spMkLst>
        </pc:spChg>
        <pc:spChg chg="mod">
          <ac:chgData name="Holly Taylor" userId="e3f792f6-bc44-4545-8d15-4d7eb510b93d" providerId="ADAL" clId="{3D454BD5-DC92-40FB-BADD-D7A4C6483EC5}" dt="2023-10-30T03:00:19.977" v="3856" actId="122"/>
          <ac:spMkLst>
            <pc:docMk/>
            <pc:sldMk cId="3474423703" sldId="283"/>
            <ac:spMk id="3" creationId="{27626B9F-B944-4A23-3A73-1E54AFABF3A3}"/>
          </ac:spMkLst>
        </pc:spChg>
        <pc:spChg chg="del">
          <ac:chgData name="Holly Taylor" userId="e3f792f6-bc44-4545-8d15-4d7eb510b93d" providerId="ADAL" clId="{3D454BD5-DC92-40FB-BADD-D7A4C6483EC5}" dt="2023-10-30T03:57:06.474" v="4807" actId="478"/>
          <ac:spMkLst>
            <pc:docMk/>
            <pc:sldMk cId="3474423703" sldId="283"/>
            <ac:spMk id="4" creationId="{7513A7E4-0CBE-F70B-6B4C-9BAEE445BC62}"/>
          </ac:spMkLst>
        </pc:spChg>
      </pc:sldChg>
      <pc:sldChg chg="modSp new del mod ord">
        <pc:chgData name="Holly Taylor" userId="e3f792f6-bc44-4545-8d15-4d7eb510b93d" providerId="ADAL" clId="{3D454BD5-DC92-40FB-BADD-D7A4C6483EC5}" dt="2023-10-30T02:43:46.285" v="3221" actId="47"/>
        <pc:sldMkLst>
          <pc:docMk/>
          <pc:sldMk cId="4074369458" sldId="283"/>
        </pc:sldMkLst>
        <pc:spChg chg="mod">
          <ac:chgData name="Holly Taylor" userId="e3f792f6-bc44-4545-8d15-4d7eb510b93d" providerId="ADAL" clId="{3D454BD5-DC92-40FB-BADD-D7A4C6483EC5}" dt="2023-10-30T02:43:40.109" v="3220" actId="6549"/>
          <ac:spMkLst>
            <pc:docMk/>
            <pc:sldMk cId="4074369458" sldId="283"/>
            <ac:spMk id="2" creationId="{A514D7FD-3380-4362-8485-DFD649A039D4}"/>
          </ac:spMkLst>
        </pc:spChg>
      </pc:sldChg>
      <pc:sldChg chg="delSp modSp new mod ord modAnim">
        <pc:chgData name="Holly Taylor" userId="e3f792f6-bc44-4545-8d15-4d7eb510b93d" providerId="ADAL" clId="{3D454BD5-DC92-40FB-BADD-D7A4C6483EC5}" dt="2023-10-30T03:20:54.402" v="4368"/>
        <pc:sldMkLst>
          <pc:docMk/>
          <pc:sldMk cId="80417535" sldId="284"/>
        </pc:sldMkLst>
        <pc:spChg chg="mod">
          <ac:chgData name="Holly Taylor" userId="e3f792f6-bc44-4545-8d15-4d7eb510b93d" providerId="ADAL" clId="{3D454BD5-DC92-40FB-BADD-D7A4C6483EC5}" dt="2023-10-30T03:01:44.706" v="3911" actId="20577"/>
          <ac:spMkLst>
            <pc:docMk/>
            <pc:sldMk cId="80417535" sldId="284"/>
            <ac:spMk id="2" creationId="{34CC27E9-93D6-FCEF-C0A2-D78DE3F5587C}"/>
          </ac:spMkLst>
        </pc:spChg>
        <pc:spChg chg="mod">
          <ac:chgData name="Holly Taylor" userId="e3f792f6-bc44-4545-8d15-4d7eb510b93d" providerId="ADAL" clId="{3D454BD5-DC92-40FB-BADD-D7A4C6483EC5}" dt="2023-10-30T03:02:55.997" v="3928" actId="115"/>
          <ac:spMkLst>
            <pc:docMk/>
            <pc:sldMk cId="80417535" sldId="284"/>
            <ac:spMk id="3" creationId="{5E280911-2913-EDD9-5057-E7E63817C323}"/>
          </ac:spMkLst>
        </pc:spChg>
        <pc:spChg chg="del">
          <ac:chgData name="Holly Taylor" userId="e3f792f6-bc44-4545-8d15-4d7eb510b93d" providerId="ADAL" clId="{3D454BD5-DC92-40FB-BADD-D7A4C6483EC5}" dt="2023-10-30T03:03:40.565" v="3929" actId="478"/>
          <ac:spMkLst>
            <pc:docMk/>
            <pc:sldMk cId="80417535" sldId="284"/>
            <ac:spMk id="4" creationId="{AD0FFEC3-B402-479F-4B9E-FEA991D5CBB7}"/>
          </ac:spMkLst>
        </pc:spChg>
      </pc:sldChg>
      <pc:sldChg chg="delSp modSp new mod ord">
        <pc:chgData name="Holly Taylor" userId="e3f792f6-bc44-4545-8d15-4d7eb510b93d" providerId="ADAL" clId="{3D454BD5-DC92-40FB-BADD-D7A4C6483EC5}" dt="2023-10-30T03:05:47.311" v="3970" actId="20577"/>
        <pc:sldMkLst>
          <pc:docMk/>
          <pc:sldMk cId="1379420917" sldId="285"/>
        </pc:sldMkLst>
        <pc:spChg chg="mod">
          <ac:chgData name="Holly Taylor" userId="e3f792f6-bc44-4545-8d15-4d7eb510b93d" providerId="ADAL" clId="{3D454BD5-DC92-40FB-BADD-D7A4C6483EC5}" dt="2023-10-30T03:05:47.311" v="3970" actId="20577"/>
          <ac:spMkLst>
            <pc:docMk/>
            <pc:sldMk cId="1379420917" sldId="285"/>
            <ac:spMk id="2" creationId="{B9D5991B-0D4E-3479-B279-4A9447BDEB98}"/>
          </ac:spMkLst>
        </pc:spChg>
        <pc:spChg chg="mod">
          <ac:chgData name="Holly Taylor" userId="e3f792f6-bc44-4545-8d15-4d7eb510b93d" providerId="ADAL" clId="{3D454BD5-DC92-40FB-BADD-D7A4C6483EC5}" dt="2023-10-30T03:04:57.812" v="3956" actId="5793"/>
          <ac:spMkLst>
            <pc:docMk/>
            <pc:sldMk cId="1379420917" sldId="285"/>
            <ac:spMk id="3" creationId="{EF2D4303-9187-E8C8-76AD-6735E32E1668}"/>
          </ac:spMkLst>
        </pc:spChg>
        <pc:spChg chg="del">
          <ac:chgData name="Holly Taylor" userId="e3f792f6-bc44-4545-8d15-4d7eb510b93d" providerId="ADAL" clId="{3D454BD5-DC92-40FB-BADD-D7A4C6483EC5}" dt="2023-10-30T03:03:43.557" v="3930" actId="478"/>
          <ac:spMkLst>
            <pc:docMk/>
            <pc:sldMk cId="1379420917" sldId="285"/>
            <ac:spMk id="4" creationId="{BBD28510-93DE-507B-A3F0-A3BD254B45E5}"/>
          </ac:spMkLst>
        </pc:spChg>
      </pc:sldChg>
      <pc:sldChg chg="delSp modSp new mod ord modAnim">
        <pc:chgData name="Holly Taylor" userId="e3f792f6-bc44-4545-8d15-4d7eb510b93d" providerId="ADAL" clId="{3D454BD5-DC92-40FB-BADD-D7A4C6483EC5}" dt="2023-10-30T03:57:17.468" v="4810" actId="478"/>
        <pc:sldMkLst>
          <pc:docMk/>
          <pc:sldMk cId="12252228" sldId="286"/>
        </pc:sldMkLst>
        <pc:spChg chg="mod">
          <ac:chgData name="Holly Taylor" userId="e3f792f6-bc44-4545-8d15-4d7eb510b93d" providerId="ADAL" clId="{3D454BD5-DC92-40FB-BADD-D7A4C6483EC5}" dt="2023-10-30T03:08:14.784" v="4008" actId="20577"/>
          <ac:spMkLst>
            <pc:docMk/>
            <pc:sldMk cId="12252228" sldId="286"/>
            <ac:spMk id="2" creationId="{9D949A31-1704-DAD5-7CB5-E08182AD6AE7}"/>
          </ac:spMkLst>
        </pc:spChg>
        <pc:spChg chg="mod">
          <ac:chgData name="Holly Taylor" userId="e3f792f6-bc44-4545-8d15-4d7eb510b93d" providerId="ADAL" clId="{3D454BD5-DC92-40FB-BADD-D7A4C6483EC5}" dt="2023-10-30T03:12:36.072" v="4173" actId="20577"/>
          <ac:spMkLst>
            <pc:docMk/>
            <pc:sldMk cId="12252228" sldId="286"/>
            <ac:spMk id="3" creationId="{01C52449-E273-6021-F58F-E47D39598DD6}"/>
          </ac:spMkLst>
        </pc:spChg>
        <pc:spChg chg="del">
          <ac:chgData name="Holly Taylor" userId="e3f792f6-bc44-4545-8d15-4d7eb510b93d" providerId="ADAL" clId="{3D454BD5-DC92-40FB-BADD-D7A4C6483EC5}" dt="2023-10-30T03:57:17.468" v="4810" actId="478"/>
          <ac:spMkLst>
            <pc:docMk/>
            <pc:sldMk cId="12252228" sldId="286"/>
            <ac:spMk id="4" creationId="{A369CEF4-F072-6BCF-AAE8-FAAE0416878F}"/>
          </ac:spMkLst>
        </pc:spChg>
      </pc:sldChg>
      <pc:sldChg chg="delSp modSp new mod ord modAnim">
        <pc:chgData name="Holly Taylor" userId="e3f792f6-bc44-4545-8d15-4d7eb510b93d" providerId="ADAL" clId="{3D454BD5-DC92-40FB-BADD-D7A4C6483EC5}" dt="2023-10-30T03:51:01.814" v="4796" actId="478"/>
        <pc:sldMkLst>
          <pc:docMk/>
          <pc:sldMk cId="1267277834" sldId="287"/>
        </pc:sldMkLst>
        <pc:spChg chg="mod">
          <ac:chgData name="Holly Taylor" userId="e3f792f6-bc44-4545-8d15-4d7eb510b93d" providerId="ADAL" clId="{3D454BD5-DC92-40FB-BADD-D7A4C6483EC5}" dt="2023-10-30T03:14:28.535" v="4215" actId="20577"/>
          <ac:spMkLst>
            <pc:docMk/>
            <pc:sldMk cId="1267277834" sldId="287"/>
            <ac:spMk id="2" creationId="{EC856BAC-045D-A127-1CD7-70FF519C69FA}"/>
          </ac:spMkLst>
        </pc:spChg>
        <pc:spChg chg="mod">
          <ac:chgData name="Holly Taylor" userId="e3f792f6-bc44-4545-8d15-4d7eb510b93d" providerId="ADAL" clId="{3D454BD5-DC92-40FB-BADD-D7A4C6483EC5}" dt="2023-10-30T03:18:12.009" v="4316" actId="20577"/>
          <ac:spMkLst>
            <pc:docMk/>
            <pc:sldMk cId="1267277834" sldId="287"/>
            <ac:spMk id="3" creationId="{F07E78C6-E956-D114-D05F-BC9A301491F4}"/>
          </ac:spMkLst>
        </pc:spChg>
        <pc:spChg chg="del">
          <ac:chgData name="Holly Taylor" userId="e3f792f6-bc44-4545-8d15-4d7eb510b93d" providerId="ADAL" clId="{3D454BD5-DC92-40FB-BADD-D7A4C6483EC5}" dt="2023-10-30T03:51:01.814" v="4796" actId="478"/>
          <ac:spMkLst>
            <pc:docMk/>
            <pc:sldMk cId="1267277834" sldId="287"/>
            <ac:spMk id="4" creationId="{1692E177-41B0-E4D0-598F-1E8D37D45397}"/>
          </ac:spMkLst>
        </pc:spChg>
      </pc:sldChg>
      <pc:sldChg chg="delSp modSp new mod ord modAnim">
        <pc:chgData name="Holly Taylor" userId="e3f792f6-bc44-4545-8d15-4d7eb510b93d" providerId="ADAL" clId="{3D454BD5-DC92-40FB-BADD-D7A4C6483EC5}" dt="2023-10-30T03:49:13.215" v="4793" actId="20577"/>
        <pc:sldMkLst>
          <pc:docMk/>
          <pc:sldMk cId="2567421980" sldId="288"/>
        </pc:sldMkLst>
        <pc:spChg chg="mod">
          <ac:chgData name="Holly Taylor" userId="e3f792f6-bc44-4545-8d15-4d7eb510b93d" providerId="ADAL" clId="{3D454BD5-DC92-40FB-BADD-D7A4C6483EC5}" dt="2023-10-30T02:47:18.903" v="3285" actId="20577"/>
          <ac:spMkLst>
            <pc:docMk/>
            <pc:sldMk cId="2567421980" sldId="288"/>
            <ac:spMk id="2" creationId="{53F54A20-221C-15C0-C522-E21E40673CA2}"/>
          </ac:spMkLst>
        </pc:spChg>
        <pc:spChg chg="mod">
          <ac:chgData name="Holly Taylor" userId="e3f792f6-bc44-4545-8d15-4d7eb510b93d" providerId="ADAL" clId="{3D454BD5-DC92-40FB-BADD-D7A4C6483EC5}" dt="2023-10-30T03:49:11.668" v="4791" actId="20577"/>
          <ac:spMkLst>
            <pc:docMk/>
            <pc:sldMk cId="2567421980" sldId="288"/>
            <ac:spMk id="3" creationId="{3D070674-2087-FCFD-9046-D9BABC84F700}"/>
          </ac:spMkLst>
        </pc:spChg>
        <pc:spChg chg="del">
          <ac:chgData name="Holly Taylor" userId="e3f792f6-bc44-4545-8d15-4d7eb510b93d" providerId="ADAL" clId="{3D454BD5-DC92-40FB-BADD-D7A4C6483EC5}" dt="2023-10-30T02:50:25.577" v="3518" actId="478"/>
          <ac:spMkLst>
            <pc:docMk/>
            <pc:sldMk cId="2567421980" sldId="288"/>
            <ac:spMk id="4" creationId="{36AC8DE3-E226-121E-88D3-B793826420BE}"/>
          </ac:spMkLst>
        </pc:spChg>
        <pc:spChg chg="del">
          <ac:chgData name="Holly Taylor" userId="e3f792f6-bc44-4545-8d15-4d7eb510b93d" providerId="ADAL" clId="{3D454BD5-DC92-40FB-BADD-D7A4C6483EC5}" dt="2023-10-30T02:50:27.935" v="3519" actId="478"/>
          <ac:spMkLst>
            <pc:docMk/>
            <pc:sldMk cId="2567421980" sldId="288"/>
            <ac:spMk id="5" creationId="{503D23DA-85BB-3B1F-A5A5-BA7676F97C62}"/>
          </ac:spMkLst>
        </pc:spChg>
      </pc:sldChg>
      <pc:sldChg chg="modSp new del mod">
        <pc:chgData name="Holly Taylor" userId="e3f792f6-bc44-4545-8d15-4d7eb510b93d" providerId="ADAL" clId="{3D454BD5-DC92-40FB-BADD-D7A4C6483EC5}" dt="2023-10-30T02:47:04.414" v="3265" actId="47"/>
        <pc:sldMkLst>
          <pc:docMk/>
          <pc:sldMk cId="2639847802" sldId="288"/>
        </pc:sldMkLst>
        <pc:spChg chg="mod">
          <ac:chgData name="Holly Taylor" userId="e3f792f6-bc44-4545-8d15-4d7eb510b93d" providerId="ADAL" clId="{3D454BD5-DC92-40FB-BADD-D7A4C6483EC5}" dt="2023-10-30T02:46:26.169" v="3264" actId="120"/>
          <ac:spMkLst>
            <pc:docMk/>
            <pc:sldMk cId="2639847802" sldId="288"/>
            <ac:spMk id="2" creationId="{65EAC849-14EC-50C5-AF5E-507F28A5DDE1}"/>
          </ac:spMkLst>
        </pc:spChg>
      </pc:sldChg>
      <pc:sldChg chg="delSp modSp new mod ord modAnim">
        <pc:chgData name="Holly Taylor" userId="e3f792f6-bc44-4545-8d15-4d7eb510b93d" providerId="ADAL" clId="{3D454BD5-DC92-40FB-BADD-D7A4C6483EC5}" dt="2023-10-30T03:57:21.422" v="4811" actId="478"/>
        <pc:sldMkLst>
          <pc:docMk/>
          <pc:sldMk cId="1138216572" sldId="289"/>
        </pc:sldMkLst>
        <pc:spChg chg="mod">
          <ac:chgData name="Holly Taylor" userId="e3f792f6-bc44-4545-8d15-4d7eb510b93d" providerId="ADAL" clId="{3D454BD5-DC92-40FB-BADD-D7A4C6483EC5}" dt="2023-10-30T03:19:00.419" v="4320" actId="27636"/>
          <ac:spMkLst>
            <pc:docMk/>
            <pc:sldMk cId="1138216572" sldId="289"/>
            <ac:spMk id="2" creationId="{456D6087-DC7C-BA14-45D8-02FE381419AD}"/>
          </ac:spMkLst>
        </pc:spChg>
        <pc:spChg chg="mod">
          <ac:chgData name="Holly Taylor" userId="e3f792f6-bc44-4545-8d15-4d7eb510b93d" providerId="ADAL" clId="{3D454BD5-DC92-40FB-BADD-D7A4C6483EC5}" dt="2023-10-30T03:50:25.767" v="4795" actId="27636"/>
          <ac:spMkLst>
            <pc:docMk/>
            <pc:sldMk cId="1138216572" sldId="289"/>
            <ac:spMk id="3" creationId="{B3054BD7-6993-268A-B399-8319B3FB0962}"/>
          </ac:spMkLst>
        </pc:spChg>
        <pc:spChg chg="del">
          <ac:chgData name="Holly Taylor" userId="e3f792f6-bc44-4545-8d15-4d7eb510b93d" providerId="ADAL" clId="{3D454BD5-DC92-40FB-BADD-D7A4C6483EC5}" dt="2023-10-30T03:57:21.422" v="4811" actId="478"/>
          <ac:spMkLst>
            <pc:docMk/>
            <pc:sldMk cId="1138216572" sldId="289"/>
            <ac:spMk id="4" creationId="{65DF73D3-D83F-D0F9-0F3B-2232913AEB4C}"/>
          </ac:spMkLst>
        </pc:spChg>
      </pc:sldChg>
      <pc:sldChg chg="delSp modSp new mod modAnim">
        <pc:chgData name="Holly Taylor" userId="e3f792f6-bc44-4545-8d15-4d7eb510b93d" providerId="ADAL" clId="{3D454BD5-DC92-40FB-BADD-D7A4C6483EC5}" dt="2023-10-30T03:57:12.820" v="4809" actId="478"/>
        <pc:sldMkLst>
          <pc:docMk/>
          <pc:sldMk cId="1089172000" sldId="290"/>
        </pc:sldMkLst>
        <pc:spChg chg="mod">
          <ac:chgData name="Holly Taylor" userId="e3f792f6-bc44-4545-8d15-4d7eb510b93d" providerId="ADAL" clId="{3D454BD5-DC92-40FB-BADD-D7A4C6483EC5}" dt="2023-10-30T03:40:26.050" v="4546" actId="27636"/>
          <ac:spMkLst>
            <pc:docMk/>
            <pc:sldMk cId="1089172000" sldId="290"/>
            <ac:spMk id="2" creationId="{9A469EC0-AE65-3505-5785-7188C7F56AE8}"/>
          </ac:spMkLst>
        </pc:spChg>
        <pc:spChg chg="mod">
          <ac:chgData name="Holly Taylor" userId="e3f792f6-bc44-4545-8d15-4d7eb510b93d" providerId="ADAL" clId="{3D454BD5-DC92-40FB-BADD-D7A4C6483EC5}" dt="2023-10-30T03:40:38.427" v="4551" actId="114"/>
          <ac:spMkLst>
            <pc:docMk/>
            <pc:sldMk cId="1089172000" sldId="290"/>
            <ac:spMk id="3" creationId="{649D0282-E7C0-F7E4-24B4-C78A6AC1A399}"/>
          </ac:spMkLst>
        </pc:spChg>
        <pc:spChg chg="del mod">
          <ac:chgData name="Holly Taylor" userId="e3f792f6-bc44-4545-8d15-4d7eb510b93d" providerId="ADAL" clId="{3D454BD5-DC92-40FB-BADD-D7A4C6483EC5}" dt="2023-10-30T03:57:12.820" v="4809" actId="478"/>
          <ac:spMkLst>
            <pc:docMk/>
            <pc:sldMk cId="1089172000" sldId="290"/>
            <ac:spMk id="4" creationId="{962E81A8-7CB2-2F2F-14FC-156020734147}"/>
          </ac:spMkLst>
        </pc:spChg>
      </pc:sldChg>
      <pc:sldChg chg="delSp modSp new mod">
        <pc:chgData name="Holly Taylor" userId="e3f792f6-bc44-4545-8d15-4d7eb510b93d" providerId="ADAL" clId="{3D454BD5-DC92-40FB-BADD-D7A4C6483EC5}" dt="2023-10-30T03:57:27.256" v="4812" actId="478"/>
        <pc:sldMkLst>
          <pc:docMk/>
          <pc:sldMk cId="2201345488" sldId="291"/>
        </pc:sldMkLst>
        <pc:spChg chg="mod">
          <ac:chgData name="Holly Taylor" userId="e3f792f6-bc44-4545-8d15-4d7eb510b93d" providerId="ADAL" clId="{3D454BD5-DC92-40FB-BADD-D7A4C6483EC5}" dt="2023-10-30T03:51:12.506" v="4797" actId="6549"/>
          <ac:spMkLst>
            <pc:docMk/>
            <pc:sldMk cId="2201345488" sldId="291"/>
            <ac:spMk id="2" creationId="{BF36A811-5895-1662-ECD7-DC1FF9FDA383}"/>
          </ac:spMkLst>
        </pc:spChg>
        <pc:spChg chg="mod">
          <ac:chgData name="Holly Taylor" userId="e3f792f6-bc44-4545-8d15-4d7eb510b93d" providerId="ADAL" clId="{3D454BD5-DC92-40FB-BADD-D7A4C6483EC5}" dt="2023-10-30T03:51:58.774" v="4805" actId="27636"/>
          <ac:spMkLst>
            <pc:docMk/>
            <pc:sldMk cId="2201345488" sldId="291"/>
            <ac:spMk id="3" creationId="{6B18E189-F313-CE15-5888-3636D42CE9EA}"/>
          </ac:spMkLst>
        </pc:spChg>
        <pc:spChg chg="del">
          <ac:chgData name="Holly Taylor" userId="e3f792f6-bc44-4545-8d15-4d7eb510b93d" providerId="ADAL" clId="{3D454BD5-DC92-40FB-BADD-D7A4C6483EC5}" dt="2023-10-30T03:57:27.256" v="4812" actId="478"/>
          <ac:spMkLst>
            <pc:docMk/>
            <pc:sldMk cId="2201345488" sldId="291"/>
            <ac:spMk id="4" creationId="{C7D8EFD6-020F-B9A7-E5A2-28CD4F94CD28}"/>
          </ac:spMkLst>
        </pc:spChg>
      </pc:sldChg>
      <pc:sldMasterChg chg="addSldLayout delSldLayout">
        <pc:chgData name="Holly Taylor" userId="e3f792f6-bc44-4545-8d15-4d7eb510b93d" providerId="ADAL" clId="{3D454BD5-DC92-40FB-BADD-D7A4C6483EC5}" dt="2023-10-30T02:34:09.515" v="3090" actId="47"/>
        <pc:sldMasterMkLst>
          <pc:docMk/>
          <pc:sldMasterMk cId="3899840436" sldId="2147483648"/>
        </pc:sldMasterMkLst>
        <pc:sldLayoutChg chg="add del">
          <pc:chgData name="Holly Taylor" userId="e3f792f6-bc44-4545-8d15-4d7eb510b93d" providerId="ADAL" clId="{3D454BD5-DC92-40FB-BADD-D7A4C6483EC5}" dt="2023-10-30T02:34:09.515" v="3090" actId="47"/>
          <pc:sldLayoutMkLst>
            <pc:docMk/>
            <pc:sldMasterMk cId="3899840436" sldId="2147483648"/>
            <pc:sldLayoutMk cId="600162321" sldId="214748367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026C9-4C52-4B60-A858-A50E4BE56D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160113-35DB-4BB4-9269-631D6FEB5E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10D272-305C-421E-A9EF-95D63D599B42}" type="datetimeFigureOut">
              <a:rPr lang="en-US" smtClean="0"/>
              <a:t>10/31/2023</a:t>
            </a:fld>
            <a:endParaRPr lang="en-US" dirty="0"/>
          </a:p>
        </p:txBody>
      </p:sp>
      <p:sp>
        <p:nvSpPr>
          <p:cNvPr id="4" name="Footer Placeholder 3">
            <a:extLst>
              <a:ext uri="{FF2B5EF4-FFF2-40B4-BE49-F238E27FC236}">
                <a16:creationId xmlns:a16="http://schemas.microsoft.com/office/drawing/2014/main" id="{FF40E5BB-A291-4B94-8433-B9D3F16854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857D678-038E-42A6-961E-EAB034DB47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E7DFA-63CC-4ED7-B30E-ACF88B4B8932}" type="slidenum">
              <a:rPr lang="en-US" smtClean="0"/>
              <a:t>‹#›</a:t>
            </a:fld>
            <a:endParaRPr lang="en-US" dirty="0"/>
          </a:p>
        </p:txBody>
      </p:sp>
    </p:spTree>
    <p:extLst>
      <p:ext uri="{BB962C8B-B14F-4D97-AF65-F5344CB8AC3E}">
        <p14:creationId xmlns:p14="http://schemas.microsoft.com/office/powerpoint/2010/main" val="23500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16E63-7886-43BC-8DD4-4F14C3DD7360}" type="datetimeFigureOut">
              <a:rPr lang="en-US" smtClean="0"/>
              <a:t>10/31/2023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C5307-140F-447F-BCBA-BB92E3A2906B}" type="slidenum">
              <a:rPr lang="en-US" smtClean="0"/>
              <a:t>‹#›</a:t>
            </a:fld>
            <a:endParaRPr lang="en-US" dirty="0"/>
          </a:p>
        </p:txBody>
      </p:sp>
    </p:spTree>
    <p:extLst>
      <p:ext uri="{BB962C8B-B14F-4D97-AF65-F5344CB8AC3E}">
        <p14:creationId xmlns:p14="http://schemas.microsoft.com/office/powerpoint/2010/main" val="10331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2</a:t>
            </a:fld>
            <a:endParaRPr lang="en-US" dirty="0"/>
          </a:p>
        </p:txBody>
      </p:sp>
    </p:spTree>
    <p:extLst>
      <p:ext uri="{BB962C8B-B14F-4D97-AF65-F5344CB8AC3E}">
        <p14:creationId xmlns:p14="http://schemas.microsoft.com/office/powerpoint/2010/main" val="219222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14</a:t>
            </a:fld>
            <a:endParaRPr lang="en-US" dirty="0"/>
          </a:p>
        </p:txBody>
      </p:sp>
    </p:spTree>
    <p:extLst>
      <p:ext uri="{BB962C8B-B14F-4D97-AF65-F5344CB8AC3E}">
        <p14:creationId xmlns:p14="http://schemas.microsoft.com/office/powerpoint/2010/main" val="2618047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15</a:t>
            </a:fld>
            <a:endParaRPr lang="en-US" dirty="0"/>
          </a:p>
        </p:txBody>
      </p:sp>
    </p:spTree>
    <p:extLst>
      <p:ext uri="{BB962C8B-B14F-4D97-AF65-F5344CB8AC3E}">
        <p14:creationId xmlns:p14="http://schemas.microsoft.com/office/powerpoint/2010/main" val="2825264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the "one writ rule"</a:t>
            </a:r>
          </a:p>
        </p:txBody>
      </p:sp>
      <p:sp>
        <p:nvSpPr>
          <p:cNvPr id="4" name="Slide Number Placeholder 3"/>
          <p:cNvSpPr>
            <a:spLocks noGrp="1"/>
          </p:cNvSpPr>
          <p:nvPr>
            <p:ph type="sldNum" sz="quarter" idx="5"/>
          </p:nvPr>
        </p:nvSpPr>
        <p:spPr/>
        <p:txBody>
          <a:bodyPr/>
          <a:lstStyle/>
          <a:p>
            <a:fld id="{CE2F739C-2E75-4AAC-8DDF-E68AD887C014}" type="slidenum">
              <a:rPr lang="en-US" smtClean="0"/>
              <a:t>16</a:t>
            </a:fld>
            <a:endParaRPr lang="en-US" dirty="0"/>
          </a:p>
        </p:txBody>
      </p:sp>
    </p:spTree>
    <p:extLst>
      <p:ext uri="{BB962C8B-B14F-4D97-AF65-F5344CB8AC3E}">
        <p14:creationId xmlns:p14="http://schemas.microsoft.com/office/powerpoint/2010/main" val="2793338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17</a:t>
            </a:fld>
            <a:endParaRPr lang="en-US" dirty="0"/>
          </a:p>
        </p:txBody>
      </p:sp>
    </p:spTree>
    <p:extLst>
      <p:ext uri="{BB962C8B-B14F-4D97-AF65-F5344CB8AC3E}">
        <p14:creationId xmlns:p14="http://schemas.microsoft.com/office/powerpoint/2010/main" val="916141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does that mean . . . </a:t>
            </a:r>
          </a:p>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18</a:t>
            </a:fld>
            <a:endParaRPr lang="en-US" dirty="0"/>
          </a:p>
        </p:txBody>
      </p:sp>
    </p:spTree>
    <p:extLst>
      <p:ext uri="{BB962C8B-B14F-4D97-AF65-F5344CB8AC3E}">
        <p14:creationId xmlns:p14="http://schemas.microsoft.com/office/powerpoint/2010/main" val="660221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19</a:t>
            </a:fld>
            <a:endParaRPr lang="en-US" dirty="0"/>
          </a:p>
        </p:txBody>
      </p:sp>
    </p:spTree>
    <p:extLst>
      <p:ext uri="{BB962C8B-B14F-4D97-AF65-F5344CB8AC3E}">
        <p14:creationId xmlns:p14="http://schemas.microsoft.com/office/powerpoint/2010/main" val="12512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20</a:t>
            </a:fld>
            <a:endParaRPr lang="en-US" dirty="0"/>
          </a:p>
        </p:txBody>
      </p:sp>
    </p:spTree>
    <p:extLst>
      <p:ext uri="{BB962C8B-B14F-4D97-AF65-F5344CB8AC3E}">
        <p14:creationId xmlns:p14="http://schemas.microsoft.com/office/powerpoint/2010/main" val="3949333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very basic law issues cleared out, let's talk about how these things work. </a:t>
            </a:r>
          </a:p>
        </p:txBody>
      </p:sp>
      <p:sp>
        <p:nvSpPr>
          <p:cNvPr id="4" name="Slide Number Placeholder 3"/>
          <p:cNvSpPr>
            <a:spLocks noGrp="1"/>
          </p:cNvSpPr>
          <p:nvPr>
            <p:ph type="sldNum" sz="quarter" idx="5"/>
          </p:nvPr>
        </p:nvSpPr>
        <p:spPr/>
        <p:txBody>
          <a:bodyPr/>
          <a:lstStyle/>
          <a:p>
            <a:fld id="{CE2F739C-2E75-4AAC-8DDF-E68AD887C014}" type="slidenum">
              <a:rPr lang="en-US" smtClean="0"/>
              <a:t>21</a:t>
            </a:fld>
            <a:endParaRPr lang="en-US" dirty="0"/>
          </a:p>
        </p:txBody>
      </p:sp>
    </p:spTree>
    <p:extLst>
      <p:ext uri="{BB962C8B-B14F-4D97-AF65-F5344CB8AC3E}">
        <p14:creationId xmlns:p14="http://schemas.microsoft.com/office/powerpoint/2010/main" val="4111101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22</a:t>
            </a:fld>
            <a:endParaRPr lang="en-US" dirty="0"/>
          </a:p>
        </p:txBody>
      </p:sp>
    </p:spTree>
    <p:extLst>
      <p:ext uri="{BB962C8B-B14F-4D97-AF65-F5344CB8AC3E}">
        <p14:creationId xmlns:p14="http://schemas.microsoft.com/office/powerpoint/2010/main" val="740335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23</a:t>
            </a:fld>
            <a:endParaRPr lang="en-US" dirty="0"/>
          </a:p>
        </p:txBody>
      </p:sp>
    </p:spTree>
    <p:extLst>
      <p:ext uri="{BB962C8B-B14F-4D97-AF65-F5344CB8AC3E}">
        <p14:creationId xmlns:p14="http://schemas.microsoft.com/office/powerpoint/2010/main" val="4149860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5</a:t>
            </a:fld>
            <a:endParaRPr lang="en-US" dirty="0"/>
          </a:p>
        </p:txBody>
      </p:sp>
    </p:spTree>
    <p:extLst>
      <p:ext uri="{BB962C8B-B14F-4D97-AF65-F5344CB8AC3E}">
        <p14:creationId xmlns:p14="http://schemas.microsoft.com/office/powerpoint/2010/main" val="1553873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24</a:t>
            </a:fld>
            <a:endParaRPr lang="en-US" dirty="0"/>
          </a:p>
        </p:txBody>
      </p:sp>
    </p:spTree>
    <p:extLst>
      <p:ext uri="{BB962C8B-B14F-4D97-AF65-F5344CB8AC3E}">
        <p14:creationId xmlns:p14="http://schemas.microsoft.com/office/powerpoint/2010/main" val="1860389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25</a:t>
            </a:fld>
            <a:endParaRPr lang="en-US" dirty="0"/>
          </a:p>
        </p:txBody>
      </p:sp>
    </p:spTree>
    <p:extLst>
      <p:ext uri="{BB962C8B-B14F-4D97-AF65-F5344CB8AC3E}">
        <p14:creationId xmlns:p14="http://schemas.microsoft.com/office/powerpoint/2010/main" val="1476580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27</a:t>
            </a:fld>
            <a:endParaRPr lang="en-US" dirty="0"/>
          </a:p>
        </p:txBody>
      </p:sp>
    </p:spTree>
    <p:extLst>
      <p:ext uri="{BB962C8B-B14F-4D97-AF65-F5344CB8AC3E}">
        <p14:creationId xmlns:p14="http://schemas.microsoft.com/office/powerpoint/2010/main" val="2144268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what the CCA sees in a writ record. </a:t>
            </a:r>
          </a:p>
        </p:txBody>
      </p:sp>
      <p:sp>
        <p:nvSpPr>
          <p:cNvPr id="4" name="Slide Number Placeholder 3"/>
          <p:cNvSpPr>
            <a:spLocks noGrp="1"/>
          </p:cNvSpPr>
          <p:nvPr>
            <p:ph type="sldNum" sz="quarter" idx="5"/>
          </p:nvPr>
        </p:nvSpPr>
        <p:spPr/>
        <p:txBody>
          <a:bodyPr/>
          <a:lstStyle/>
          <a:p>
            <a:fld id="{CE2F739C-2E75-4AAC-8DDF-E68AD887C014}" type="slidenum">
              <a:rPr lang="en-US" smtClean="0"/>
              <a:t>29</a:t>
            </a:fld>
            <a:endParaRPr lang="en-US" dirty="0"/>
          </a:p>
        </p:txBody>
      </p:sp>
    </p:spTree>
    <p:extLst>
      <p:ext uri="{BB962C8B-B14F-4D97-AF65-F5344CB8AC3E}">
        <p14:creationId xmlns:p14="http://schemas.microsoft.com/office/powerpoint/2010/main" val="1289487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30</a:t>
            </a:fld>
            <a:endParaRPr lang="en-US" dirty="0"/>
          </a:p>
        </p:txBody>
      </p:sp>
    </p:spTree>
    <p:extLst>
      <p:ext uri="{BB962C8B-B14F-4D97-AF65-F5344CB8AC3E}">
        <p14:creationId xmlns:p14="http://schemas.microsoft.com/office/powerpoint/2010/main" val="13557852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31</a:t>
            </a:fld>
            <a:endParaRPr lang="en-US" dirty="0"/>
          </a:p>
        </p:txBody>
      </p:sp>
    </p:spTree>
    <p:extLst>
      <p:ext uri="{BB962C8B-B14F-4D97-AF65-F5344CB8AC3E}">
        <p14:creationId xmlns:p14="http://schemas.microsoft.com/office/powerpoint/2010/main" val="811312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32</a:t>
            </a:fld>
            <a:endParaRPr lang="en-US" dirty="0"/>
          </a:p>
        </p:txBody>
      </p:sp>
    </p:spTree>
    <p:extLst>
      <p:ext uri="{BB962C8B-B14F-4D97-AF65-F5344CB8AC3E}">
        <p14:creationId xmlns:p14="http://schemas.microsoft.com/office/powerpoint/2010/main" val="3993683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33</a:t>
            </a:fld>
            <a:endParaRPr lang="en-US" dirty="0"/>
          </a:p>
        </p:txBody>
      </p:sp>
    </p:spTree>
    <p:extLst>
      <p:ext uri="{BB962C8B-B14F-4D97-AF65-F5344CB8AC3E}">
        <p14:creationId xmlns:p14="http://schemas.microsoft.com/office/powerpoint/2010/main" val="28562982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34</a:t>
            </a:fld>
            <a:endParaRPr lang="en-US" dirty="0"/>
          </a:p>
        </p:txBody>
      </p:sp>
    </p:spTree>
    <p:extLst>
      <p:ext uri="{BB962C8B-B14F-4D97-AF65-F5344CB8AC3E}">
        <p14:creationId xmlns:p14="http://schemas.microsoft.com/office/powerpoint/2010/main" val="39137645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35</a:t>
            </a:fld>
            <a:endParaRPr lang="en-US" dirty="0"/>
          </a:p>
        </p:txBody>
      </p:sp>
    </p:spTree>
    <p:extLst>
      <p:ext uri="{BB962C8B-B14F-4D97-AF65-F5344CB8AC3E}">
        <p14:creationId xmlns:p14="http://schemas.microsoft.com/office/powerpoint/2010/main" val="3548169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this talk deals with post conviction felony habeas, so we’ll turn to that. </a:t>
            </a:r>
          </a:p>
        </p:txBody>
      </p:sp>
      <p:sp>
        <p:nvSpPr>
          <p:cNvPr id="4" name="Slide Number Placeholder 3"/>
          <p:cNvSpPr>
            <a:spLocks noGrp="1"/>
          </p:cNvSpPr>
          <p:nvPr>
            <p:ph type="sldNum" sz="quarter" idx="5"/>
          </p:nvPr>
        </p:nvSpPr>
        <p:spPr/>
        <p:txBody>
          <a:bodyPr/>
          <a:lstStyle/>
          <a:p>
            <a:fld id="{CE2F739C-2E75-4AAC-8DDF-E68AD887C014}" type="slidenum">
              <a:rPr lang="en-US" smtClean="0"/>
              <a:t>6</a:t>
            </a:fld>
            <a:endParaRPr lang="en-US" dirty="0"/>
          </a:p>
        </p:txBody>
      </p:sp>
    </p:spTree>
    <p:extLst>
      <p:ext uri="{BB962C8B-B14F-4D97-AF65-F5344CB8AC3E}">
        <p14:creationId xmlns:p14="http://schemas.microsoft.com/office/powerpoint/2010/main" val="1089452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36</a:t>
            </a:fld>
            <a:endParaRPr lang="en-US" dirty="0"/>
          </a:p>
        </p:txBody>
      </p:sp>
    </p:spTree>
    <p:extLst>
      <p:ext uri="{BB962C8B-B14F-4D97-AF65-F5344CB8AC3E}">
        <p14:creationId xmlns:p14="http://schemas.microsoft.com/office/powerpoint/2010/main" val="37019498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Onward to some practical tips followed by some litigation hints for issues specific to writs pending at the CCA. </a:t>
            </a:r>
          </a:p>
        </p:txBody>
      </p:sp>
      <p:sp>
        <p:nvSpPr>
          <p:cNvPr id="4" name="Slide Number Placeholder 3"/>
          <p:cNvSpPr>
            <a:spLocks noGrp="1"/>
          </p:cNvSpPr>
          <p:nvPr>
            <p:ph type="sldNum" sz="quarter" idx="5"/>
          </p:nvPr>
        </p:nvSpPr>
        <p:spPr/>
        <p:txBody>
          <a:bodyPr/>
          <a:lstStyle/>
          <a:p>
            <a:fld id="{CE2F739C-2E75-4AAC-8DDF-E68AD887C014}" type="slidenum">
              <a:rPr lang="en-US" smtClean="0"/>
              <a:t>37</a:t>
            </a:fld>
            <a:endParaRPr lang="en-US" dirty="0"/>
          </a:p>
        </p:txBody>
      </p:sp>
    </p:spTree>
    <p:extLst>
      <p:ext uri="{BB962C8B-B14F-4D97-AF65-F5344CB8AC3E}">
        <p14:creationId xmlns:p14="http://schemas.microsoft.com/office/powerpoint/2010/main" val="31407706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38</a:t>
            </a:fld>
            <a:endParaRPr lang="en-US" dirty="0"/>
          </a:p>
        </p:txBody>
      </p:sp>
    </p:spTree>
    <p:extLst>
      <p:ext uri="{BB962C8B-B14F-4D97-AF65-F5344CB8AC3E}">
        <p14:creationId xmlns:p14="http://schemas.microsoft.com/office/powerpoint/2010/main" val="28267644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39</a:t>
            </a:fld>
            <a:endParaRPr lang="en-US" dirty="0"/>
          </a:p>
        </p:txBody>
      </p:sp>
    </p:spTree>
    <p:extLst>
      <p:ext uri="{BB962C8B-B14F-4D97-AF65-F5344CB8AC3E}">
        <p14:creationId xmlns:p14="http://schemas.microsoft.com/office/powerpoint/2010/main" val="42079223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40</a:t>
            </a:fld>
            <a:endParaRPr lang="en-US" dirty="0"/>
          </a:p>
        </p:txBody>
      </p:sp>
    </p:spTree>
    <p:extLst>
      <p:ext uri="{BB962C8B-B14F-4D97-AF65-F5344CB8AC3E}">
        <p14:creationId xmlns:p14="http://schemas.microsoft.com/office/powerpoint/2010/main" val="30540964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41</a:t>
            </a:fld>
            <a:endParaRPr lang="en-US" dirty="0"/>
          </a:p>
        </p:txBody>
      </p:sp>
    </p:spTree>
    <p:extLst>
      <p:ext uri="{BB962C8B-B14F-4D97-AF65-F5344CB8AC3E}">
        <p14:creationId xmlns:p14="http://schemas.microsoft.com/office/powerpoint/2010/main" val="17129561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42</a:t>
            </a:fld>
            <a:endParaRPr lang="en-US" dirty="0"/>
          </a:p>
        </p:txBody>
      </p:sp>
    </p:spTree>
    <p:extLst>
      <p:ext uri="{BB962C8B-B14F-4D97-AF65-F5344CB8AC3E}">
        <p14:creationId xmlns:p14="http://schemas.microsoft.com/office/powerpoint/2010/main" val="26646581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43</a:t>
            </a:fld>
            <a:endParaRPr lang="en-US" dirty="0"/>
          </a:p>
        </p:txBody>
      </p:sp>
    </p:spTree>
    <p:extLst>
      <p:ext uri="{BB962C8B-B14F-4D97-AF65-F5344CB8AC3E}">
        <p14:creationId xmlns:p14="http://schemas.microsoft.com/office/powerpoint/2010/main" val="30481292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44</a:t>
            </a:fld>
            <a:endParaRPr lang="en-US" dirty="0"/>
          </a:p>
        </p:txBody>
      </p:sp>
    </p:spTree>
    <p:extLst>
      <p:ext uri="{BB962C8B-B14F-4D97-AF65-F5344CB8AC3E}">
        <p14:creationId xmlns:p14="http://schemas.microsoft.com/office/powerpoint/2010/main" val="18414794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45</a:t>
            </a:fld>
            <a:endParaRPr lang="en-US" dirty="0"/>
          </a:p>
        </p:txBody>
      </p:sp>
    </p:spTree>
    <p:extLst>
      <p:ext uri="{BB962C8B-B14F-4D97-AF65-F5344CB8AC3E}">
        <p14:creationId xmlns:p14="http://schemas.microsoft.com/office/powerpoint/2010/main" val="2932621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Post conviction habeas, more complicated with more procedural pitfalls</a:t>
            </a:r>
          </a:p>
        </p:txBody>
      </p:sp>
      <p:sp>
        <p:nvSpPr>
          <p:cNvPr id="4" name="Slide Number Placeholder 3"/>
          <p:cNvSpPr>
            <a:spLocks noGrp="1"/>
          </p:cNvSpPr>
          <p:nvPr>
            <p:ph type="sldNum" sz="quarter" idx="5"/>
          </p:nvPr>
        </p:nvSpPr>
        <p:spPr/>
        <p:txBody>
          <a:bodyPr/>
          <a:lstStyle/>
          <a:p>
            <a:fld id="{CE2F739C-2E75-4AAC-8DDF-E68AD887C014}" type="slidenum">
              <a:rPr lang="en-US" smtClean="0"/>
              <a:t>7</a:t>
            </a:fld>
            <a:endParaRPr lang="en-US" dirty="0"/>
          </a:p>
        </p:txBody>
      </p:sp>
    </p:spTree>
    <p:extLst>
      <p:ext uri="{BB962C8B-B14F-4D97-AF65-F5344CB8AC3E}">
        <p14:creationId xmlns:p14="http://schemas.microsoft.com/office/powerpoint/2010/main" val="1996600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46</a:t>
            </a:fld>
            <a:endParaRPr lang="en-US" dirty="0"/>
          </a:p>
        </p:txBody>
      </p:sp>
    </p:spTree>
    <p:extLst>
      <p:ext uri="{BB962C8B-B14F-4D97-AF65-F5344CB8AC3E}">
        <p14:creationId xmlns:p14="http://schemas.microsoft.com/office/powerpoint/2010/main" val="5634130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47</a:t>
            </a:fld>
            <a:endParaRPr lang="en-US" dirty="0"/>
          </a:p>
        </p:txBody>
      </p:sp>
    </p:spTree>
    <p:extLst>
      <p:ext uri="{BB962C8B-B14F-4D97-AF65-F5344CB8AC3E}">
        <p14:creationId xmlns:p14="http://schemas.microsoft.com/office/powerpoint/2010/main" val="1200094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move on some fundamentals.</a:t>
            </a:r>
          </a:p>
          <a:p>
            <a:endParaRPr lang="en-US" dirty="0"/>
          </a:p>
        </p:txBody>
      </p:sp>
      <p:sp>
        <p:nvSpPr>
          <p:cNvPr id="4" name="Slide Number Placeholder 3"/>
          <p:cNvSpPr>
            <a:spLocks noGrp="1"/>
          </p:cNvSpPr>
          <p:nvPr>
            <p:ph type="sldNum" sz="quarter" idx="5"/>
          </p:nvPr>
        </p:nvSpPr>
        <p:spPr/>
        <p:txBody>
          <a:bodyPr/>
          <a:lstStyle/>
          <a:p>
            <a:fld id="{CE2F739C-2E75-4AAC-8DDF-E68AD887C014}" type="slidenum">
              <a:rPr lang="en-US" smtClean="0"/>
              <a:t>8</a:t>
            </a:fld>
            <a:endParaRPr lang="en-US" dirty="0"/>
          </a:p>
        </p:txBody>
      </p:sp>
    </p:spTree>
    <p:extLst>
      <p:ext uri="{BB962C8B-B14F-4D97-AF65-F5344CB8AC3E}">
        <p14:creationId xmlns:p14="http://schemas.microsoft.com/office/powerpoint/2010/main" val="2754954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9</a:t>
            </a:fld>
            <a:endParaRPr lang="en-US" dirty="0"/>
          </a:p>
        </p:txBody>
      </p:sp>
    </p:spTree>
    <p:extLst>
      <p:ext uri="{BB962C8B-B14F-4D97-AF65-F5344CB8AC3E}">
        <p14:creationId xmlns:p14="http://schemas.microsoft.com/office/powerpoint/2010/main" val="3150757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10</a:t>
            </a:fld>
            <a:endParaRPr lang="en-US" dirty="0"/>
          </a:p>
        </p:txBody>
      </p:sp>
    </p:spTree>
    <p:extLst>
      <p:ext uri="{BB962C8B-B14F-4D97-AF65-F5344CB8AC3E}">
        <p14:creationId xmlns:p14="http://schemas.microsoft.com/office/powerpoint/2010/main" val="3505025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11</a:t>
            </a:fld>
            <a:endParaRPr lang="en-US" dirty="0"/>
          </a:p>
        </p:txBody>
      </p:sp>
    </p:spTree>
    <p:extLst>
      <p:ext uri="{BB962C8B-B14F-4D97-AF65-F5344CB8AC3E}">
        <p14:creationId xmlns:p14="http://schemas.microsoft.com/office/powerpoint/2010/main" val="3020018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F739C-2E75-4AAC-8DDF-E68AD887C014}" type="slidenum">
              <a:rPr lang="en-US" smtClean="0"/>
              <a:t>13</a:t>
            </a:fld>
            <a:endParaRPr lang="en-US" dirty="0"/>
          </a:p>
        </p:txBody>
      </p:sp>
    </p:spTree>
    <p:extLst>
      <p:ext uri="{BB962C8B-B14F-4D97-AF65-F5344CB8AC3E}">
        <p14:creationId xmlns:p14="http://schemas.microsoft.com/office/powerpoint/2010/main" val="3377977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endParaRPr lang="en-US" dirty="0"/>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dirty="0"/>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dirty="0"/>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dirty="0"/>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936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dirty="0"/>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dirty="0"/>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dirty="0"/>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dirty="0"/>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09807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B926107-51B9-44DD-8581-AA5E8B601C63}"/>
              </a:ext>
            </a:extLst>
          </p:cNvPr>
          <p:cNvSpPr>
            <a:spLocks noGrp="1"/>
          </p:cNvSpPr>
          <p:nvPr>
            <p:ph type="title"/>
          </p:nvPr>
        </p:nvSpPr>
        <p:spPr>
          <a:xfrm>
            <a:off x="647698" y="484494"/>
            <a:ext cx="5800867" cy="1569493"/>
          </a:xfrm>
        </p:spPr>
        <p:txBody>
          <a:bodyPr anchor="b">
            <a:normAutofit/>
          </a:bodyPr>
          <a:lstStyle>
            <a:lvl1pPr>
              <a:defRPr>
                <a:solidFill>
                  <a:schemeClr val="accent1"/>
                </a:solidFill>
              </a:defRPr>
            </a:lvl1pPr>
          </a:lstStyle>
          <a:p>
            <a:r>
              <a:rPr lang="en-US"/>
              <a:t>Click to edit Master title style</a:t>
            </a:r>
            <a:endParaRPr lang="en-US" dirty="0"/>
          </a:p>
        </p:txBody>
      </p:sp>
      <p:sp>
        <p:nvSpPr>
          <p:cNvPr id="4" name="Content Placeholder 2">
            <a:extLst>
              <a:ext uri="{FF2B5EF4-FFF2-40B4-BE49-F238E27FC236}">
                <a16:creationId xmlns:a16="http://schemas.microsoft.com/office/drawing/2014/main" id="{CD144A4B-34B7-47EC-888B-0D20760065AA}"/>
              </a:ext>
            </a:extLst>
          </p:cNvPr>
          <p:cNvSpPr>
            <a:spLocks noGrp="1"/>
          </p:cNvSpPr>
          <p:nvPr>
            <p:ph idx="1"/>
          </p:nvPr>
        </p:nvSpPr>
        <p:spPr>
          <a:xfrm>
            <a:off x="647702" y="2156346"/>
            <a:ext cx="5800866" cy="3963937"/>
          </a:xfrm>
        </p:spPr>
        <p:txBody>
          <a:bodyPr>
            <a:normAutofit/>
          </a:bodyPr>
          <a:lstStyle>
            <a:lvl1pPr marL="0" indent="0">
              <a:buNone/>
              <a:defRPr/>
            </a:lvl1pPr>
          </a:lstStyle>
          <a:p>
            <a:pPr lvl="0"/>
            <a:r>
              <a:rPr lang="en-US"/>
              <a:t>Click to edit Master text styles</a:t>
            </a:r>
          </a:p>
        </p:txBody>
      </p:sp>
      <p:sp>
        <p:nvSpPr>
          <p:cNvPr id="9" name="Footer Placeholder 4">
            <a:extLst>
              <a:ext uri="{FF2B5EF4-FFF2-40B4-BE49-F238E27FC236}">
                <a16:creationId xmlns:a16="http://schemas.microsoft.com/office/drawing/2014/main" id="{C6A9B852-DA3F-4566-BDEB-F1F69334E1FB}"/>
              </a:ext>
            </a:extLst>
          </p:cNvPr>
          <p:cNvSpPr>
            <a:spLocks noGrp="1"/>
          </p:cNvSpPr>
          <p:nvPr>
            <p:ph type="ftr" sz="quarter" idx="11"/>
          </p:nvPr>
        </p:nvSpPr>
        <p:spPr>
          <a:xfrm>
            <a:off x="199277" y="6356350"/>
            <a:ext cx="3877423"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17" name="Picture Placeholder 12">
            <a:extLst>
              <a:ext uri="{FF2B5EF4-FFF2-40B4-BE49-F238E27FC236}">
                <a16:creationId xmlns:a16="http://schemas.microsoft.com/office/drawing/2014/main" id="{116EBB24-A127-412B-99DB-A7FBCA68A2FA}"/>
              </a:ext>
            </a:extLst>
          </p:cNvPr>
          <p:cNvSpPr>
            <a:spLocks noGrp="1"/>
          </p:cNvSpPr>
          <p:nvPr>
            <p:ph type="pic" sz="quarter" idx="13" hasCustomPrompt="1"/>
          </p:nvPr>
        </p:nvSpPr>
        <p:spPr>
          <a:xfrm>
            <a:off x="6700838" y="665163"/>
            <a:ext cx="2214562" cy="2513012"/>
          </a:xfrm>
        </p:spPr>
        <p:txBody>
          <a:bodyPr/>
          <a:lstStyle>
            <a:lvl1pPr marL="0" indent="0" algn="ctr">
              <a:buNone/>
              <a:defRPr/>
            </a:lvl1pPr>
          </a:lstStyle>
          <a:p>
            <a:r>
              <a:rPr lang="en-US" dirty="0"/>
              <a:t>Click to add photo</a:t>
            </a:r>
          </a:p>
        </p:txBody>
      </p:sp>
      <p:sp>
        <p:nvSpPr>
          <p:cNvPr id="18" name="Picture Placeholder 12">
            <a:extLst>
              <a:ext uri="{FF2B5EF4-FFF2-40B4-BE49-F238E27FC236}">
                <a16:creationId xmlns:a16="http://schemas.microsoft.com/office/drawing/2014/main" id="{63CCB0A6-D7F6-4C78-B6C0-A045E3B25B00}"/>
              </a:ext>
            </a:extLst>
          </p:cNvPr>
          <p:cNvSpPr>
            <a:spLocks noGrp="1"/>
          </p:cNvSpPr>
          <p:nvPr>
            <p:ph type="pic" sz="quarter" idx="14" hasCustomPrompt="1"/>
          </p:nvPr>
        </p:nvSpPr>
        <p:spPr>
          <a:xfrm>
            <a:off x="9329737" y="665579"/>
            <a:ext cx="2214562" cy="2513012"/>
          </a:xfrm>
        </p:spPr>
        <p:txBody>
          <a:bodyPr/>
          <a:lstStyle>
            <a:lvl1pPr marL="0" indent="0" algn="ctr">
              <a:buNone/>
              <a:defRPr/>
            </a:lvl1pPr>
          </a:lstStyle>
          <a:p>
            <a:r>
              <a:rPr lang="en-US" dirty="0"/>
              <a:t>Click to add photo</a:t>
            </a:r>
          </a:p>
        </p:txBody>
      </p:sp>
      <p:sp>
        <p:nvSpPr>
          <p:cNvPr id="19" name="Picture Placeholder 12">
            <a:extLst>
              <a:ext uri="{FF2B5EF4-FFF2-40B4-BE49-F238E27FC236}">
                <a16:creationId xmlns:a16="http://schemas.microsoft.com/office/drawing/2014/main" id="{F3038A14-3DB7-4BDC-A247-674224BFB8B1}"/>
              </a:ext>
            </a:extLst>
          </p:cNvPr>
          <p:cNvSpPr>
            <a:spLocks noGrp="1"/>
          </p:cNvSpPr>
          <p:nvPr>
            <p:ph type="pic" sz="quarter" idx="15" hasCustomPrompt="1"/>
          </p:nvPr>
        </p:nvSpPr>
        <p:spPr>
          <a:xfrm>
            <a:off x="6700854" y="3607271"/>
            <a:ext cx="2214562" cy="2513012"/>
          </a:xfrm>
        </p:spPr>
        <p:txBody>
          <a:bodyPr/>
          <a:lstStyle>
            <a:lvl1pPr marL="0" indent="0" algn="ctr">
              <a:buNone/>
              <a:defRPr/>
            </a:lvl1pPr>
          </a:lstStyle>
          <a:p>
            <a:r>
              <a:rPr lang="en-US" dirty="0"/>
              <a:t>Click to add photo</a:t>
            </a:r>
          </a:p>
        </p:txBody>
      </p:sp>
      <p:sp>
        <p:nvSpPr>
          <p:cNvPr id="20" name="Picture Placeholder 12">
            <a:extLst>
              <a:ext uri="{FF2B5EF4-FFF2-40B4-BE49-F238E27FC236}">
                <a16:creationId xmlns:a16="http://schemas.microsoft.com/office/drawing/2014/main" id="{59BCC1BB-4299-409F-9215-B3A4ECAB5238}"/>
              </a:ext>
            </a:extLst>
          </p:cNvPr>
          <p:cNvSpPr>
            <a:spLocks noGrp="1"/>
          </p:cNvSpPr>
          <p:nvPr>
            <p:ph type="pic" sz="quarter" idx="16" hasCustomPrompt="1"/>
          </p:nvPr>
        </p:nvSpPr>
        <p:spPr>
          <a:xfrm>
            <a:off x="9324845" y="3607271"/>
            <a:ext cx="2214562" cy="2513012"/>
          </a:xfrm>
        </p:spPr>
        <p:txBody>
          <a:bodyPr/>
          <a:lstStyle>
            <a:lvl1pPr marL="0" indent="0" algn="ctr">
              <a:buNone/>
              <a:defRPr/>
            </a:lvl1pPr>
          </a:lstStyle>
          <a:p>
            <a:r>
              <a:rPr lang="en-US" dirty="0"/>
              <a:t>Click to add photo</a:t>
            </a:r>
          </a:p>
        </p:txBody>
      </p:sp>
      <p:sp>
        <p:nvSpPr>
          <p:cNvPr id="10" name="Date Placeholder 3">
            <a:extLst>
              <a:ext uri="{FF2B5EF4-FFF2-40B4-BE49-F238E27FC236}">
                <a16:creationId xmlns:a16="http://schemas.microsoft.com/office/drawing/2014/main" id="{7FB415D6-2F2D-46E2-94AF-1F3BE10F351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FEC8DC3B-1AAD-429C-A1EA-FAEE9D884490}"/>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F39FF-F5CB-4ACA-9B46-4CCF89ECA75F}"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00162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52F41C-45C5-4E09-A91A-8F4AE80B065E}"/>
              </a:ext>
              <a:ext uri="{C183D7F6-B498-43B3-948B-1728B52AA6E4}">
                <adec:decorative xmlns:adec="http://schemas.microsoft.com/office/drawing/2017/decorative" val="1"/>
              </a:ext>
            </a:extLst>
          </p:cNvPr>
          <p:cNvSpPr/>
          <p:nvPr userDrawn="1"/>
        </p:nvSpPr>
        <p:spPr>
          <a:xfrm>
            <a:off x="0" y="4533900"/>
            <a:ext cx="9144000" cy="2324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6">
            <a:extLst>
              <a:ext uri="{FF2B5EF4-FFF2-40B4-BE49-F238E27FC236}">
                <a16:creationId xmlns:a16="http://schemas.microsoft.com/office/drawing/2014/main" id="{DA9EBEF3-E8A8-4C5C-B6D9-B322242DC93A}"/>
              </a:ext>
            </a:extLst>
          </p:cNvPr>
          <p:cNvSpPr>
            <a:spLocks noGrp="1"/>
          </p:cNvSpPr>
          <p:nvPr>
            <p:ph type="ctrTitle"/>
          </p:nvPr>
        </p:nvSpPr>
        <p:spPr>
          <a:xfrm>
            <a:off x="877001" y="4947313"/>
            <a:ext cx="7700617" cy="1409037"/>
          </a:xfrm>
        </p:spPr>
        <p:txBody>
          <a:bodyPr anchor="ctr">
            <a:normAutofit/>
          </a:bodyPr>
          <a:lstStyle>
            <a:lvl1pPr>
              <a:defRPr>
                <a:solidFill>
                  <a:schemeClr val="bg1"/>
                </a:solidFill>
              </a:defRPr>
            </a:lvl1pPr>
          </a:lstStyle>
          <a:p>
            <a:r>
              <a:rPr lang="en-US" sz="5400"/>
              <a:t>Click to edit Master title style</a:t>
            </a:r>
            <a:endParaRPr lang="en-US" sz="5400" dirty="0"/>
          </a:p>
        </p:txBody>
      </p:sp>
      <p:sp>
        <p:nvSpPr>
          <p:cNvPr id="11" name="Subtitle 7">
            <a:extLst>
              <a:ext uri="{FF2B5EF4-FFF2-40B4-BE49-F238E27FC236}">
                <a16:creationId xmlns:a16="http://schemas.microsoft.com/office/drawing/2014/main" id="{6A90C83B-4674-4CF1-9CD4-78C3B7CDCCA8}"/>
              </a:ext>
            </a:extLst>
          </p:cNvPr>
          <p:cNvSpPr>
            <a:spLocks noGrp="1"/>
          </p:cNvSpPr>
          <p:nvPr>
            <p:ph type="subTitle" idx="1"/>
          </p:nvPr>
        </p:nvSpPr>
        <p:spPr>
          <a:xfrm>
            <a:off x="9446252" y="386989"/>
            <a:ext cx="2443495" cy="3758334"/>
          </a:xfrm>
        </p:spPr>
        <p:txBody>
          <a:bodyPr anchor="t">
            <a:normAutofit/>
          </a:bodyPr>
          <a:lstStyle>
            <a:lvl1pPr marL="0" indent="0">
              <a:lnSpc>
                <a:spcPct val="100000"/>
              </a:lnSpc>
              <a:spcBef>
                <a:spcPts val="0"/>
              </a:spcBef>
              <a:buNone/>
              <a:defRPr sz="2800" b="1">
                <a:solidFill>
                  <a:schemeClr val="accent1"/>
                </a:solidFill>
              </a:defRPr>
            </a:lvl1pPr>
          </a:lstStyle>
          <a:p>
            <a:r>
              <a:rPr lang="en-US">
                <a:solidFill>
                  <a:schemeClr val="accent1"/>
                </a:solidFill>
              </a:rPr>
              <a:t>Click to edit Master subtitle style</a:t>
            </a:r>
            <a:endParaRPr lang="en-US" dirty="0">
              <a:solidFill>
                <a:schemeClr val="accent1"/>
              </a:solidFill>
            </a:endParaRPr>
          </a:p>
        </p:txBody>
      </p:sp>
      <p:sp>
        <p:nvSpPr>
          <p:cNvPr id="19" name="Picture Placeholder 17">
            <a:extLst>
              <a:ext uri="{FF2B5EF4-FFF2-40B4-BE49-F238E27FC236}">
                <a16:creationId xmlns:a16="http://schemas.microsoft.com/office/drawing/2014/main" id="{1894E094-44B9-4024-A43A-438DEB225DB2}"/>
              </a:ext>
            </a:extLst>
          </p:cNvPr>
          <p:cNvSpPr>
            <a:spLocks noGrp="1"/>
          </p:cNvSpPr>
          <p:nvPr>
            <p:ph type="pic" sz="quarter" idx="13" hasCustomPrompt="1"/>
          </p:nvPr>
        </p:nvSpPr>
        <p:spPr>
          <a:xfrm>
            <a:off x="0" y="0"/>
            <a:ext cx="9144000" cy="4532313"/>
          </a:xfrm>
        </p:spPr>
        <p:txBody>
          <a:bodyPr/>
          <a:lstStyle>
            <a:lvl1pPr marL="0" indent="0" algn="ctr">
              <a:buNone/>
              <a:defRPr/>
            </a:lvl1pPr>
          </a:lstStyle>
          <a:p>
            <a:r>
              <a:rPr lang="en-US" dirty="0"/>
              <a:t>Click to add photo</a:t>
            </a:r>
          </a:p>
        </p:txBody>
      </p:sp>
      <p:sp>
        <p:nvSpPr>
          <p:cNvPr id="13" name="Footer Placeholder 4">
            <a:extLst>
              <a:ext uri="{FF2B5EF4-FFF2-40B4-BE49-F238E27FC236}">
                <a16:creationId xmlns:a16="http://schemas.microsoft.com/office/drawing/2014/main" id="{9BCFB5F5-AD25-4F9C-8AE7-E0E891F1AFF9}"/>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t>Presentation title</a:t>
            </a:r>
          </a:p>
        </p:txBody>
      </p:sp>
      <p:sp>
        <p:nvSpPr>
          <p:cNvPr id="23" name="Picture Placeholder 20">
            <a:extLst>
              <a:ext uri="{FF2B5EF4-FFF2-40B4-BE49-F238E27FC236}">
                <a16:creationId xmlns:a16="http://schemas.microsoft.com/office/drawing/2014/main" id="{919568B3-FE67-4E6E-BA92-FEF29CBFE1B4}"/>
              </a:ext>
            </a:extLst>
          </p:cNvPr>
          <p:cNvSpPr>
            <a:spLocks noGrp="1"/>
          </p:cNvSpPr>
          <p:nvPr>
            <p:ph type="pic" sz="quarter" idx="14" hasCustomPrompt="1"/>
          </p:nvPr>
        </p:nvSpPr>
        <p:spPr>
          <a:xfrm>
            <a:off x="9144000" y="4532313"/>
            <a:ext cx="3048000" cy="2325687"/>
          </a:xfrm>
        </p:spPr>
        <p:txBody>
          <a:bodyPr/>
          <a:lstStyle>
            <a:lvl1pPr marL="0" indent="0" algn="ctr">
              <a:buNone/>
              <a:defRPr/>
            </a:lvl1pPr>
          </a:lstStyle>
          <a:p>
            <a:r>
              <a:rPr lang="en-US" dirty="0"/>
              <a:t>Click to add photo</a:t>
            </a:r>
          </a:p>
        </p:txBody>
      </p:sp>
      <p:sp>
        <p:nvSpPr>
          <p:cNvPr id="15" name="Date Placeholder 3">
            <a:extLst>
              <a:ext uri="{FF2B5EF4-FFF2-40B4-BE49-F238E27FC236}">
                <a16:creationId xmlns:a16="http://schemas.microsoft.com/office/drawing/2014/main" id="{D87D4A75-1737-4D5B-A386-9FE32DFB5E51}"/>
              </a:ext>
            </a:extLst>
          </p:cNvPr>
          <p:cNvSpPr>
            <a:spLocks noGrp="1"/>
          </p:cNvSpPr>
          <p:nvPr>
            <p:ph type="dt" sz="half" idx="10"/>
          </p:nvPr>
        </p:nvSpPr>
        <p:spPr>
          <a:xfrm>
            <a:off x="7013448" y="6355080"/>
            <a:ext cx="4352544"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dirty="0"/>
              <a:t>20XX</a:t>
            </a:r>
          </a:p>
        </p:txBody>
      </p:sp>
      <p:sp>
        <p:nvSpPr>
          <p:cNvPr id="16" name="Slide Number Placeholder 5">
            <a:extLst>
              <a:ext uri="{FF2B5EF4-FFF2-40B4-BE49-F238E27FC236}">
                <a16:creationId xmlns:a16="http://schemas.microsoft.com/office/drawing/2014/main" id="{EB52AA41-FD0C-42C6-BD04-9E5B55A48989}"/>
              </a:ext>
            </a:extLst>
          </p:cNvPr>
          <p:cNvSpPr>
            <a:spLocks noGrp="1"/>
          </p:cNvSpPr>
          <p:nvPr>
            <p:ph type="sldNum" sz="quarter" idx="12"/>
          </p:nvPr>
        </p:nvSpPr>
        <p:spPr>
          <a:xfrm>
            <a:off x="11365992" y="6356350"/>
            <a:ext cx="630936" cy="365125"/>
          </a:xfrm>
        </p:spPr>
        <p:txBody>
          <a:bodyPr/>
          <a:lstStyle>
            <a:lvl1pPr>
              <a:defRPr>
                <a:solidFill>
                  <a:schemeClr val="bg1"/>
                </a:solidFill>
                <a:effectLst>
                  <a:outerShdw blurRad="38100" dist="38100" dir="2700000" algn="tl">
                    <a:srgbClr val="000000">
                      <a:alpha val="43137"/>
                    </a:srgbClr>
                  </a:outerShdw>
                </a:effectLst>
              </a:defRPr>
            </a:lvl1pPr>
          </a:lstStyle>
          <a:p>
            <a:fld id="{244D815C-8BF3-4ECF-A945-A2A7C2983AF9}" type="slidenum">
              <a:rPr lang="en-US" smtClean="0"/>
              <a:pPr/>
              <a:t>‹#›</a:t>
            </a:fld>
            <a:endParaRPr lang="en-US" dirty="0"/>
          </a:p>
        </p:txBody>
      </p:sp>
    </p:spTree>
    <p:extLst>
      <p:ext uri="{BB962C8B-B14F-4D97-AF65-F5344CB8AC3E}">
        <p14:creationId xmlns:p14="http://schemas.microsoft.com/office/powerpoint/2010/main" val="2134676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B714C-A856-403E-AAB9-CC736B97D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97BAC2-2E7B-49DE-A46E-0FE3CA5C04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C0292-0E83-40AD-B63A-FD52331A53C4}"/>
              </a:ext>
            </a:extLst>
          </p:cNvPr>
          <p:cNvSpPr>
            <a:spLocks noGrp="1"/>
          </p:cNvSpPr>
          <p:nvPr>
            <p:ph type="dt" sz="half" idx="10"/>
          </p:nvPr>
        </p:nvSpPr>
        <p:spPr/>
        <p:txBody>
          <a:bodyPr/>
          <a:lstStyle/>
          <a:p>
            <a:fld id="{5061E8E3-B1DD-41D8-9970-DFB0B5B7B746}" type="datetimeFigureOut">
              <a:rPr lang="en-US" smtClean="0"/>
              <a:t>10/31/2023</a:t>
            </a:fld>
            <a:endParaRPr lang="en-US" dirty="0"/>
          </a:p>
        </p:txBody>
      </p:sp>
      <p:sp>
        <p:nvSpPr>
          <p:cNvPr id="5" name="Footer Placeholder 4">
            <a:extLst>
              <a:ext uri="{FF2B5EF4-FFF2-40B4-BE49-F238E27FC236}">
                <a16:creationId xmlns:a16="http://schemas.microsoft.com/office/drawing/2014/main" id="{FB990F6D-54FE-44CF-8252-ADA7F9EBF7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47A3F6-95C1-4840-8E8B-B70C540A238E}"/>
              </a:ext>
            </a:extLst>
          </p:cNvPr>
          <p:cNvSpPr>
            <a:spLocks noGrp="1"/>
          </p:cNvSpPr>
          <p:nvPr>
            <p:ph type="sldNum" sz="quarter" idx="12"/>
          </p:nvPr>
        </p:nvSpPr>
        <p:spPr/>
        <p:txBody>
          <a:bodyPr/>
          <a:lstStyle/>
          <a:p>
            <a:fld id="{E01D9E39-6BC4-4F5F-ACE6-6D9B1DC820A8}" type="slidenum">
              <a:rPr lang="en-US" smtClean="0"/>
              <a:t>‹#›</a:t>
            </a:fld>
            <a:endParaRPr lang="en-US" dirty="0"/>
          </a:p>
        </p:txBody>
      </p:sp>
    </p:spTree>
    <p:extLst>
      <p:ext uri="{BB962C8B-B14F-4D97-AF65-F5344CB8AC3E}">
        <p14:creationId xmlns:p14="http://schemas.microsoft.com/office/powerpoint/2010/main" val="1005281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89508-77E9-4F45-8D84-03C5164DDBD7}"/>
              </a:ext>
            </a:extLst>
          </p:cNvPr>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dirty="0"/>
              <a:t>Click to edit Master title style</a:t>
            </a:r>
          </a:p>
        </p:txBody>
      </p:sp>
      <p:sp>
        <p:nvSpPr>
          <p:cNvPr id="3" name="Subtitle 2">
            <a:extLst>
              <a:ext uri="{FF2B5EF4-FFF2-40B4-BE49-F238E27FC236}">
                <a16:creationId xmlns:a16="http://schemas.microsoft.com/office/drawing/2014/main" id="{3A4347E9-7707-43BC-B138-B77598EA338A}"/>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B8BA5EE-3450-49C3-94F7-58FED8D70C68}"/>
              </a:ext>
            </a:extLst>
          </p:cNvPr>
          <p:cNvSpPr>
            <a:spLocks noGrp="1"/>
          </p:cNvSpPr>
          <p:nvPr>
            <p:ph type="dt" sz="half" idx="10"/>
          </p:nvPr>
        </p:nvSpPr>
        <p:spPr/>
        <p:txBody>
          <a:bodyPr/>
          <a:lstStyle/>
          <a:p>
            <a:fld id="{5061E8E3-B1DD-41D8-9970-DFB0B5B7B746}" type="datetimeFigureOut">
              <a:rPr lang="en-US" smtClean="0"/>
              <a:t>10/31/2023</a:t>
            </a:fld>
            <a:endParaRPr lang="en-US" dirty="0"/>
          </a:p>
        </p:txBody>
      </p:sp>
      <p:sp>
        <p:nvSpPr>
          <p:cNvPr id="5" name="Footer Placeholder 4">
            <a:extLst>
              <a:ext uri="{FF2B5EF4-FFF2-40B4-BE49-F238E27FC236}">
                <a16:creationId xmlns:a16="http://schemas.microsoft.com/office/drawing/2014/main" id="{51CE6E10-64AF-4A7E-81B2-421CD8DECD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1C2A21-FA7B-43D0-8603-F341E8EFE5A6}"/>
              </a:ext>
            </a:extLst>
          </p:cNvPr>
          <p:cNvSpPr>
            <a:spLocks noGrp="1"/>
          </p:cNvSpPr>
          <p:nvPr>
            <p:ph type="sldNum" sz="quarter" idx="12"/>
          </p:nvPr>
        </p:nvSpPr>
        <p:spPr/>
        <p:txBody>
          <a:bodyPr/>
          <a:lstStyle/>
          <a:p>
            <a:fld id="{E01D9E39-6BC4-4F5F-ACE6-6D9B1DC820A8}" type="slidenum">
              <a:rPr lang="en-US" smtClean="0"/>
              <a:t>‹#›</a:t>
            </a:fld>
            <a:endParaRPr lang="en-US" dirty="0"/>
          </a:p>
        </p:txBody>
      </p:sp>
    </p:spTree>
    <p:extLst>
      <p:ext uri="{BB962C8B-B14F-4D97-AF65-F5344CB8AC3E}">
        <p14:creationId xmlns:p14="http://schemas.microsoft.com/office/powerpoint/2010/main" val="79637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dirty="0"/>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4367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dirty="0"/>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999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endParaRPr lang="en-US" dirty="0"/>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dirty="0"/>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dirty="0"/>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dirty="0"/>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840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dirty="0"/>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dirty="0"/>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58921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dirty="0"/>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dirty="0"/>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737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endParaRPr lang="en-US" dirty="0">
              <a:solidFill>
                <a:srgbClr val="FFFFFF"/>
              </a:solidFill>
              <a:effectLst>
                <a:outerShdw blurRad="38100" dist="38100" dir="2700000" algn="tl">
                  <a:srgbClr val="000000">
                    <a:alpha val="43137"/>
                  </a:srgbClr>
                </a:outerShdw>
              </a:effectLst>
            </a:endParaRP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04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dirty="0"/>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27199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dirty="0"/>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dirty="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 id="2147483685" r:id="rId13"/>
    <p:sldLayoutId id="2147483686" r:id="rId14"/>
    <p:sldLayoutId id="2147483687" r:id="rId15"/>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4" y="753034"/>
            <a:ext cx="6815446" cy="3887390"/>
          </a:xfrm>
        </p:spPr>
        <p:txBody>
          <a:bodyPr>
            <a:normAutofit/>
          </a:bodyPr>
          <a:lstStyle/>
          <a:p>
            <a:r>
              <a:rPr lang="en-US" sz="5400" dirty="0"/>
              <a:t>Writs &amp; More: A Nuts-&amp;-Bolts Intro to Post-Conviction Habeas</a:t>
            </a:r>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4640424"/>
            <a:ext cx="7018493" cy="1303176"/>
          </a:xfrm>
        </p:spPr>
        <p:txBody>
          <a:bodyPr/>
          <a:lstStyle/>
          <a:p>
            <a:r>
              <a:rPr lang="en-US" dirty="0"/>
              <a:t>Michael Falkenberg, Harris County PDO</a:t>
            </a:r>
          </a:p>
          <a:p>
            <a:r>
              <a:rPr lang="en-US" dirty="0"/>
              <a:t>Nancy Nicolas, Travis County DAO</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spTree>
    <p:extLst>
      <p:ext uri="{BB962C8B-B14F-4D97-AF65-F5344CB8AC3E}">
        <p14:creationId xmlns:p14="http://schemas.microsoft.com/office/powerpoint/2010/main" val="272071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73126"/>
          </a:xfrm>
        </p:spPr>
        <p:txBody>
          <a:bodyPr/>
          <a:lstStyle/>
          <a:p>
            <a:r>
              <a:rPr lang="en-US" b="1" dirty="0"/>
              <a:t>Restraint/Confinement</a:t>
            </a:r>
          </a:p>
        </p:txBody>
      </p:sp>
      <p:sp>
        <p:nvSpPr>
          <p:cNvPr id="3" name="Content Placeholder 2"/>
          <p:cNvSpPr>
            <a:spLocks noGrp="1"/>
          </p:cNvSpPr>
          <p:nvPr>
            <p:ph idx="1"/>
          </p:nvPr>
        </p:nvSpPr>
        <p:spPr>
          <a:xfrm>
            <a:off x="838200" y="1367161"/>
            <a:ext cx="10515600" cy="5125714"/>
          </a:xfrm>
        </p:spPr>
        <p:txBody>
          <a:bodyPr>
            <a:normAutofit fontScale="70000" lnSpcReduction="20000"/>
          </a:bodyPr>
          <a:lstStyle/>
          <a:p>
            <a:endParaRPr lang="en-US" sz="3200" dirty="0">
              <a:solidFill>
                <a:schemeClr val="tx2"/>
              </a:solidFill>
            </a:endParaRPr>
          </a:p>
          <a:p>
            <a:r>
              <a:rPr lang="en-US" sz="3200" dirty="0">
                <a:solidFill>
                  <a:schemeClr val="tx2"/>
                </a:solidFill>
              </a:rPr>
              <a:t>“</a:t>
            </a:r>
            <a:r>
              <a:rPr lang="en-US" sz="4100" dirty="0">
                <a:solidFill>
                  <a:schemeClr val="tx2"/>
                </a:solidFill>
              </a:rPr>
              <a:t>The writ of habeas corpus is the remedy to be used when any person is restrained in his liberty.” </a:t>
            </a:r>
            <a:r>
              <a:rPr lang="en-US" sz="4100" cap="small" dirty="0">
                <a:solidFill>
                  <a:schemeClr val="tx2"/>
                </a:solidFill>
              </a:rPr>
              <a:t>Tex. Code Crim. Proc.</a:t>
            </a:r>
            <a:r>
              <a:rPr lang="en-US" sz="4100" dirty="0">
                <a:solidFill>
                  <a:schemeClr val="tx2"/>
                </a:solidFill>
              </a:rPr>
              <a:t> art. 11.01.</a:t>
            </a:r>
          </a:p>
          <a:p>
            <a:endParaRPr lang="en-US" sz="4100" dirty="0">
              <a:solidFill>
                <a:schemeClr val="tx2"/>
              </a:solidFill>
            </a:endParaRPr>
          </a:p>
          <a:p>
            <a:r>
              <a:rPr lang="en-US" sz="4100" dirty="0">
                <a:solidFill>
                  <a:schemeClr val="tx2"/>
                </a:solidFill>
              </a:rPr>
              <a:t>“Confinement means confinement for any offense or any collateral consequence resulting from the conviction that is the basis of the instant habeas corpus.” </a:t>
            </a:r>
            <a:r>
              <a:rPr lang="en-US" sz="4100" cap="small" dirty="0">
                <a:solidFill>
                  <a:schemeClr val="tx2"/>
                </a:solidFill>
              </a:rPr>
              <a:t>Tex. Code Crim. Proc.</a:t>
            </a:r>
            <a:r>
              <a:rPr lang="en-US" sz="4100" dirty="0">
                <a:solidFill>
                  <a:schemeClr val="tx2"/>
                </a:solidFill>
              </a:rPr>
              <a:t> art. 11.07 </a:t>
            </a:r>
            <a:r>
              <a:rPr lang="en-US" sz="4100" dirty="0">
                <a:solidFill>
                  <a:schemeClr val="tx2"/>
                </a:solidFill>
                <a:latin typeface="WP TypographicSymbols"/>
              </a:rPr>
              <a:t>§ </a:t>
            </a:r>
            <a:r>
              <a:rPr lang="en-US" sz="4100" dirty="0">
                <a:solidFill>
                  <a:schemeClr val="tx2"/>
                </a:solidFill>
                <a:latin typeface="Calibri" panose="020F0502020204030204" pitchFamily="34" charset="0"/>
              </a:rPr>
              <a:t>3(c). </a:t>
            </a:r>
            <a:r>
              <a:rPr lang="en-US" sz="4100" dirty="0">
                <a:solidFill>
                  <a:schemeClr val="tx2"/>
                </a:solidFill>
                <a:latin typeface="WP TypographicSymbols"/>
              </a:rPr>
              <a:t> </a:t>
            </a:r>
          </a:p>
          <a:p>
            <a:pPr marL="0" indent="0">
              <a:buNone/>
            </a:pPr>
            <a:endParaRPr lang="en-US" sz="4100" dirty="0">
              <a:solidFill>
                <a:schemeClr val="tx2"/>
              </a:solidFill>
              <a:latin typeface="Calibri" panose="020F0502020204030204" pitchFamily="34" charset="0"/>
            </a:endParaRPr>
          </a:p>
          <a:p>
            <a:r>
              <a:rPr lang="en-US" sz="4100" dirty="0">
                <a:solidFill>
                  <a:schemeClr val="tx2"/>
                </a:solidFill>
                <a:latin typeface="Calibri" panose="020F0502020204030204" pitchFamily="34" charset="0"/>
              </a:rPr>
              <a:t>No pleading = dismissal</a:t>
            </a:r>
          </a:p>
          <a:p>
            <a:endParaRPr lang="en-US" dirty="0">
              <a:solidFill>
                <a:schemeClr val="tx2"/>
              </a:solidFill>
            </a:endParaRPr>
          </a:p>
        </p:txBody>
      </p:sp>
    </p:spTree>
    <p:extLst>
      <p:ext uri="{BB962C8B-B14F-4D97-AF65-F5344CB8AC3E}">
        <p14:creationId xmlns:p14="http://schemas.microsoft.com/office/powerpoint/2010/main" val="401049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238124"/>
            <a:ext cx="9486900" cy="1219201"/>
          </a:xfrm>
        </p:spPr>
        <p:txBody>
          <a:bodyPr>
            <a:normAutofit fontScale="90000"/>
          </a:bodyPr>
          <a:lstStyle/>
          <a:p>
            <a:r>
              <a:rPr lang="en-US" i="1" dirty="0"/>
              <a:t>Ex parte Harrington</a:t>
            </a:r>
            <a:r>
              <a:rPr lang="en-US" dirty="0"/>
              <a:t>, 310 S.W.3d 452, 457–58 (Tex. Crim. App. 2010)</a:t>
            </a:r>
            <a:endParaRPr lang="en-US" i="1" dirty="0"/>
          </a:p>
        </p:txBody>
      </p:sp>
      <p:sp>
        <p:nvSpPr>
          <p:cNvPr id="3" name="Content Placeholder 2"/>
          <p:cNvSpPr>
            <a:spLocks noGrp="1"/>
          </p:cNvSpPr>
          <p:nvPr>
            <p:ph idx="1"/>
          </p:nvPr>
        </p:nvSpPr>
        <p:spPr>
          <a:xfrm>
            <a:off x="649224" y="1571625"/>
            <a:ext cx="10552176" cy="4609719"/>
          </a:xfrm>
        </p:spPr>
        <p:txBody>
          <a:bodyPr>
            <a:noAutofit/>
          </a:bodyPr>
          <a:lstStyle/>
          <a:p>
            <a:pPr marL="0" indent="0">
              <a:buNone/>
            </a:pPr>
            <a:endParaRPr lang="en-US" sz="3200" dirty="0">
              <a:solidFill>
                <a:schemeClr val="tx2"/>
              </a:solidFill>
            </a:endParaRPr>
          </a:p>
          <a:p>
            <a:pPr marL="0" indent="0">
              <a:buNone/>
            </a:pPr>
            <a:r>
              <a:rPr lang="en-US" sz="3800" dirty="0">
                <a:solidFill>
                  <a:schemeClr val="tx2"/>
                </a:solidFill>
              </a:rPr>
              <a:t>“The record supports the trial judge’s findings concerning the </a:t>
            </a:r>
            <a:r>
              <a:rPr lang="en-US" sz="3800" b="1" dirty="0">
                <a:solidFill>
                  <a:schemeClr val="tx2"/>
                </a:solidFill>
              </a:rPr>
              <a:t>adverse consequences to applicant’s present and future employment opportunities</a:t>
            </a:r>
            <a:r>
              <a:rPr lang="en-US" sz="3800" dirty="0">
                <a:solidFill>
                  <a:schemeClr val="tx2"/>
                </a:solidFill>
              </a:rPr>
              <a:t>. We agree . . . That applicant is ‘confined’ for purposes of article 11.07.” </a:t>
            </a:r>
          </a:p>
          <a:p>
            <a:pPr marL="0" indent="0">
              <a:buNone/>
            </a:pPr>
            <a:endParaRPr lang="en-US" sz="3200" dirty="0">
              <a:solidFill>
                <a:schemeClr val="tx2"/>
              </a:solidFill>
            </a:endParaRPr>
          </a:p>
        </p:txBody>
      </p:sp>
    </p:spTree>
    <p:extLst>
      <p:ext uri="{BB962C8B-B14F-4D97-AF65-F5344CB8AC3E}">
        <p14:creationId xmlns:p14="http://schemas.microsoft.com/office/powerpoint/2010/main" val="1765329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D3ACB-BD0B-45AC-B974-34F9CE8F7CC6}"/>
              </a:ext>
            </a:extLst>
          </p:cNvPr>
          <p:cNvSpPr>
            <a:spLocks noGrp="1"/>
          </p:cNvSpPr>
          <p:nvPr>
            <p:ph type="title"/>
          </p:nvPr>
        </p:nvSpPr>
        <p:spPr>
          <a:xfrm>
            <a:off x="649224" y="365124"/>
            <a:ext cx="10552176" cy="882651"/>
          </a:xfrm>
        </p:spPr>
        <p:txBody>
          <a:bodyPr/>
          <a:lstStyle/>
          <a:p>
            <a:r>
              <a:rPr lang="en-US" dirty="0"/>
              <a:t>Know your </a:t>
            </a:r>
            <a:r>
              <a:rPr lang="en-US" i="1" dirty="0"/>
              <a:t>cognizable</a:t>
            </a:r>
            <a:r>
              <a:rPr lang="en-US" dirty="0"/>
              <a:t> </a:t>
            </a:r>
            <a:r>
              <a:rPr lang="en-US" i="1" dirty="0"/>
              <a:t>claims</a:t>
            </a:r>
          </a:p>
        </p:txBody>
      </p:sp>
      <p:sp>
        <p:nvSpPr>
          <p:cNvPr id="3" name="Content Placeholder 2">
            <a:extLst>
              <a:ext uri="{FF2B5EF4-FFF2-40B4-BE49-F238E27FC236}">
                <a16:creationId xmlns:a16="http://schemas.microsoft.com/office/drawing/2014/main" id="{0108F6B0-3098-463F-BB5C-08292F190698}"/>
              </a:ext>
            </a:extLst>
          </p:cNvPr>
          <p:cNvSpPr>
            <a:spLocks noGrp="1"/>
          </p:cNvSpPr>
          <p:nvPr>
            <p:ph idx="1"/>
          </p:nvPr>
        </p:nvSpPr>
        <p:spPr>
          <a:xfrm>
            <a:off x="649224" y="1628775"/>
            <a:ext cx="10552176" cy="4552569"/>
          </a:xfrm>
        </p:spPr>
        <p:txBody>
          <a:bodyPr>
            <a:normAutofit fontScale="92500" lnSpcReduction="10000"/>
          </a:bodyPr>
          <a:lstStyle/>
          <a:p>
            <a:pPr marL="0" indent="0">
              <a:buNone/>
            </a:pPr>
            <a:endParaRPr lang="en-US" dirty="0"/>
          </a:p>
          <a:p>
            <a:pPr marL="0" indent="0">
              <a:buNone/>
            </a:pPr>
            <a:r>
              <a:rPr lang="en-US" sz="3600" dirty="0"/>
              <a:t>Everyone must understand which claims Texas courts will consider on the merits in post-conviction habeas corpus. Theories of “cognizability” determine which claims are entitled to a review on the merits. </a:t>
            </a:r>
          </a:p>
          <a:p>
            <a:pPr marL="0" indent="0">
              <a:buNone/>
            </a:pPr>
            <a:endParaRPr lang="en-US" sz="3600" dirty="0"/>
          </a:p>
          <a:p>
            <a:pPr marL="0" indent="0">
              <a:buNone/>
            </a:pPr>
            <a:r>
              <a:rPr lang="en-US" sz="3600" dirty="0"/>
              <a:t>The legal merit of a claim that is not cognizable is </a:t>
            </a:r>
            <a:r>
              <a:rPr lang="en-US" sz="3600" b="1" dirty="0"/>
              <a:t>irrelevant</a:t>
            </a:r>
            <a:r>
              <a:rPr lang="en-US" sz="3600" dirty="0"/>
              <a:t> in state court.  </a:t>
            </a:r>
          </a:p>
        </p:txBody>
      </p:sp>
    </p:spTree>
    <p:extLst>
      <p:ext uri="{BB962C8B-B14F-4D97-AF65-F5344CB8AC3E}">
        <p14:creationId xmlns:p14="http://schemas.microsoft.com/office/powerpoint/2010/main" val="1260543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493C4-5F9A-427C-BAE6-0EEB7AD29C07}"/>
              </a:ext>
            </a:extLst>
          </p:cNvPr>
          <p:cNvSpPr>
            <a:spLocks noGrp="1"/>
          </p:cNvSpPr>
          <p:nvPr>
            <p:ph type="title"/>
          </p:nvPr>
        </p:nvSpPr>
        <p:spPr/>
        <p:txBody>
          <a:bodyPr/>
          <a:lstStyle/>
          <a:p>
            <a:r>
              <a:rPr lang="en-US" dirty="0"/>
              <a:t>Habeas bottom line for cognizable claims</a:t>
            </a:r>
          </a:p>
        </p:txBody>
      </p:sp>
      <p:sp>
        <p:nvSpPr>
          <p:cNvPr id="3" name="Content Placeholder 2">
            <a:extLst>
              <a:ext uri="{FF2B5EF4-FFF2-40B4-BE49-F238E27FC236}">
                <a16:creationId xmlns:a16="http://schemas.microsoft.com/office/drawing/2014/main" id="{491B865B-BDEC-4A06-9093-EA942F62F7F9}"/>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800" dirty="0"/>
              <a:t>“Habeas corpus lies only to review jurisdictional defects or denials of fundamental or constitutional rights.” </a:t>
            </a:r>
            <a:r>
              <a:rPr lang="en-US" sz="3800" i="1" dirty="0"/>
              <a:t>Ex parte Sadberry</a:t>
            </a:r>
            <a:r>
              <a:rPr lang="en-US" sz="3800" dirty="0"/>
              <a:t>, 864 S.W.2d 541, 543 (Tex. Crim. App. 1993).</a:t>
            </a:r>
          </a:p>
        </p:txBody>
      </p:sp>
    </p:spTree>
    <p:extLst>
      <p:ext uri="{BB962C8B-B14F-4D97-AF65-F5344CB8AC3E}">
        <p14:creationId xmlns:p14="http://schemas.microsoft.com/office/powerpoint/2010/main" val="663219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20751"/>
          </a:xfrm>
        </p:spPr>
        <p:txBody>
          <a:bodyPr/>
          <a:lstStyle/>
          <a:p>
            <a:r>
              <a:rPr lang="en-US" dirty="0"/>
              <a:t>Basic Habeas Claims, good &amp; bad</a:t>
            </a:r>
          </a:p>
        </p:txBody>
      </p:sp>
      <p:sp>
        <p:nvSpPr>
          <p:cNvPr id="3" name="Content Placeholder 2"/>
          <p:cNvSpPr>
            <a:spLocks noGrp="1"/>
          </p:cNvSpPr>
          <p:nvPr>
            <p:ph idx="1"/>
          </p:nvPr>
        </p:nvSpPr>
        <p:spPr>
          <a:xfrm>
            <a:off x="649224" y="1571625"/>
            <a:ext cx="10552176" cy="4609719"/>
          </a:xfrm>
        </p:spPr>
        <p:txBody>
          <a:bodyPr>
            <a:normAutofit/>
          </a:bodyPr>
          <a:lstStyle/>
          <a:p>
            <a:endParaRPr lang="en-US" dirty="0"/>
          </a:p>
          <a:p>
            <a:r>
              <a:rPr lang="en-US" sz="3600" dirty="0">
                <a:solidFill>
                  <a:schemeClr val="tx2"/>
                </a:solidFill>
              </a:rPr>
              <a:t>Key question: Could this have been raised at trial or on appeal? </a:t>
            </a:r>
          </a:p>
          <a:p>
            <a:pPr lvl="1"/>
            <a:endParaRPr lang="en-US" dirty="0">
              <a:solidFill>
                <a:schemeClr val="tx2"/>
              </a:solidFill>
            </a:endParaRPr>
          </a:p>
          <a:p>
            <a:pPr lvl="1"/>
            <a:r>
              <a:rPr lang="en-US" sz="3200" dirty="0">
                <a:solidFill>
                  <a:schemeClr val="tx2"/>
                </a:solidFill>
              </a:rPr>
              <a:t>If so, </a:t>
            </a:r>
            <a:r>
              <a:rPr lang="en-US" sz="3200" i="1" dirty="0">
                <a:solidFill>
                  <a:schemeClr val="tx2"/>
                </a:solidFill>
              </a:rPr>
              <a:t>probably </a:t>
            </a:r>
            <a:r>
              <a:rPr lang="en-US" sz="3200" dirty="0">
                <a:solidFill>
                  <a:schemeClr val="tx2"/>
                </a:solidFill>
              </a:rPr>
              <a:t>not a good habeas corpus claim. </a:t>
            </a:r>
          </a:p>
          <a:p>
            <a:pPr lvl="1"/>
            <a:endParaRPr lang="en-US" sz="3200" dirty="0">
              <a:solidFill>
                <a:schemeClr val="tx2"/>
              </a:solidFill>
            </a:endParaRPr>
          </a:p>
          <a:p>
            <a:pPr lvl="1"/>
            <a:r>
              <a:rPr lang="en-US" sz="3200" dirty="0">
                <a:solidFill>
                  <a:schemeClr val="tx2"/>
                </a:solidFill>
              </a:rPr>
              <a:t>Mike Stauffacher’s “Shoulda, Coulda, Woulda” Principle. </a:t>
            </a:r>
          </a:p>
        </p:txBody>
      </p:sp>
    </p:spTree>
    <p:extLst>
      <p:ext uri="{BB962C8B-B14F-4D97-AF65-F5344CB8AC3E}">
        <p14:creationId xmlns:p14="http://schemas.microsoft.com/office/powerpoint/2010/main" val="73578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35026"/>
          </a:xfrm>
        </p:spPr>
        <p:txBody>
          <a:bodyPr/>
          <a:lstStyle/>
          <a:p>
            <a:r>
              <a:rPr lang="en-US" dirty="0"/>
              <a:t>“Good” habeas claims </a:t>
            </a:r>
          </a:p>
        </p:txBody>
      </p:sp>
      <p:sp>
        <p:nvSpPr>
          <p:cNvPr id="3" name="Content Placeholder 2"/>
          <p:cNvSpPr>
            <a:spLocks noGrp="1"/>
          </p:cNvSpPr>
          <p:nvPr>
            <p:ph idx="1"/>
          </p:nvPr>
        </p:nvSpPr>
        <p:spPr>
          <a:xfrm>
            <a:off x="649224" y="1362075"/>
            <a:ext cx="10552176" cy="4819269"/>
          </a:xfrm>
        </p:spPr>
        <p:txBody>
          <a:bodyPr>
            <a:normAutofit lnSpcReduction="10000"/>
          </a:bodyPr>
          <a:lstStyle/>
          <a:p>
            <a:endParaRPr lang="en-US" dirty="0">
              <a:solidFill>
                <a:schemeClr val="tx2"/>
              </a:solidFill>
            </a:endParaRPr>
          </a:p>
          <a:p>
            <a:r>
              <a:rPr lang="en-US" sz="4000" dirty="0">
                <a:solidFill>
                  <a:schemeClr val="tx2"/>
                </a:solidFill>
              </a:rPr>
              <a:t>Ineffective assistance of counsel</a:t>
            </a:r>
          </a:p>
          <a:p>
            <a:pPr lvl="1"/>
            <a:r>
              <a:rPr lang="en-US" sz="3200" dirty="0">
                <a:solidFill>
                  <a:schemeClr val="tx2"/>
                </a:solidFill>
              </a:rPr>
              <a:t>#1 Claim—can bootstrap otherwise barred claims through IAC</a:t>
            </a:r>
          </a:p>
          <a:p>
            <a:endParaRPr lang="en-US" i="1" dirty="0">
              <a:solidFill>
                <a:schemeClr val="tx2"/>
              </a:solidFill>
            </a:endParaRPr>
          </a:p>
          <a:p>
            <a:r>
              <a:rPr lang="en-US" sz="4000" i="1" dirty="0">
                <a:solidFill>
                  <a:schemeClr val="tx2"/>
                </a:solidFill>
              </a:rPr>
              <a:t>Brady</a:t>
            </a:r>
            <a:r>
              <a:rPr lang="en-US" sz="4000" dirty="0">
                <a:solidFill>
                  <a:schemeClr val="tx2"/>
                </a:solidFill>
              </a:rPr>
              <a:t>, involuntary plea, actual innocence, false evidence, Art. 11.073, illegal sentence or confinement</a:t>
            </a:r>
          </a:p>
        </p:txBody>
      </p:sp>
    </p:spTree>
    <p:extLst>
      <p:ext uri="{BB962C8B-B14F-4D97-AF65-F5344CB8AC3E}">
        <p14:creationId xmlns:p14="http://schemas.microsoft.com/office/powerpoint/2010/main" val="1041953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11226"/>
          </a:xfrm>
        </p:spPr>
        <p:txBody>
          <a:bodyPr/>
          <a:lstStyle/>
          <a:p>
            <a:r>
              <a:rPr lang="en-US" dirty="0"/>
              <a:t>“Bad” habeas claims</a:t>
            </a:r>
          </a:p>
        </p:txBody>
      </p:sp>
      <p:sp>
        <p:nvSpPr>
          <p:cNvPr id="3" name="Content Placeholder 2"/>
          <p:cNvSpPr>
            <a:spLocks noGrp="1"/>
          </p:cNvSpPr>
          <p:nvPr>
            <p:ph idx="1"/>
          </p:nvPr>
        </p:nvSpPr>
        <p:spPr>
          <a:xfrm>
            <a:off x="838200" y="1352550"/>
            <a:ext cx="10515600" cy="5208047"/>
          </a:xfrm>
        </p:spPr>
        <p:txBody>
          <a:bodyPr>
            <a:normAutofit fontScale="92500" lnSpcReduction="20000"/>
          </a:bodyPr>
          <a:lstStyle/>
          <a:p>
            <a:endParaRPr lang="en-US" dirty="0">
              <a:solidFill>
                <a:schemeClr val="tx2"/>
              </a:solidFill>
            </a:endParaRPr>
          </a:p>
          <a:p>
            <a:r>
              <a:rPr lang="en-US" sz="3600" dirty="0">
                <a:solidFill>
                  <a:schemeClr val="tx2"/>
                </a:solidFill>
              </a:rPr>
              <a:t>Indictment claims (unless you can show no jurisdiction?)</a:t>
            </a:r>
          </a:p>
          <a:p>
            <a:r>
              <a:rPr lang="en-US" sz="3600" dirty="0">
                <a:solidFill>
                  <a:schemeClr val="tx2"/>
                </a:solidFill>
              </a:rPr>
              <a:t>Sufficiency claims (“no evidence” ok, though)</a:t>
            </a:r>
          </a:p>
          <a:p>
            <a:r>
              <a:rPr lang="en-US" sz="3600" dirty="0">
                <a:solidFill>
                  <a:schemeClr val="tx2"/>
                </a:solidFill>
              </a:rPr>
              <a:t>4</a:t>
            </a:r>
            <a:r>
              <a:rPr lang="en-US" sz="3600" baseline="30000" dirty="0">
                <a:solidFill>
                  <a:schemeClr val="tx2"/>
                </a:solidFill>
              </a:rPr>
              <a:t>th</a:t>
            </a:r>
            <a:r>
              <a:rPr lang="en-US" sz="3600" dirty="0">
                <a:solidFill>
                  <a:schemeClr val="tx2"/>
                </a:solidFill>
              </a:rPr>
              <a:t> Amendment and </a:t>
            </a:r>
            <a:r>
              <a:rPr lang="en-US" sz="3600" i="1" dirty="0">
                <a:solidFill>
                  <a:schemeClr val="tx2"/>
                </a:solidFill>
              </a:rPr>
              <a:t>Miranda </a:t>
            </a:r>
            <a:r>
              <a:rPr lang="en-US" sz="3600" dirty="0">
                <a:solidFill>
                  <a:schemeClr val="tx2"/>
                </a:solidFill>
              </a:rPr>
              <a:t>claims</a:t>
            </a:r>
          </a:p>
          <a:p>
            <a:r>
              <a:rPr lang="en-US" sz="3600" dirty="0">
                <a:solidFill>
                  <a:schemeClr val="tx2"/>
                </a:solidFill>
              </a:rPr>
              <a:t>Evidentiary rulings</a:t>
            </a:r>
          </a:p>
          <a:p>
            <a:r>
              <a:rPr lang="en-US" sz="3600" dirty="0">
                <a:solidFill>
                  <a:schemeClr val="tx2"/>
                </a:solidFill>
              </a:rPr>
              <a:t>Bad jury argument</a:t>
            </a:r>
          </a:p>
          <a:p>
            <a:r>
              <a:rPr lang="en-US" sz="3600" dirty="0">
                <a:solidFill>
                  <a:schemeClr val="tx2"/>
                </a:solidFill>
              </a:rPr>
              <a:t>Confrontation claims</a:t>
            </a:r>
          </a:p>
          <a:p>
            <a:r>
              <a:rPr lang="en-US" sz="3600" dirty="0">
                <a:solidFill>
                  <a:schemeClr val="tx2"/>
                </a:solidFill>
              </a:rPr>
              <a:t>Other “record” claims</a:t>
            </a:r>
          </a:p>
        </p:txBody>
      </p:sp>
    </p:spTree>
    <p:extLst>
      <p:ext uri="{BB962C8B-B14F-4D97-AF65-F5344CB8AC3E}">
        <p14:creationId xmlns:p14="http://schemas.microsoft.com/office/powerpoint/2010/main" val="318950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54076"/>
          </a:xfrm>
        </p:spPr>
        <p:txBody>
          <a:bodyPr/>
          <a:lstStyle/>
          <a:p>
            <a:r>
              <a:rPr lang="en-US" dirty="0"/>
              <a:t>One bite at the apple</a:t>
            </a:r>
          </a:p>
        </p:txBody>
      </p:sp>
      <p:sp>
        <p:nvSpPr>
          <p:cNvPr id="3" name="Content Placeholder 2"/>
          <p:cNvSpPr>
            <a:spLocks noGrp="1"/>
          </p:cNvSpPr>
          <p:nvPr>
            <p:ph idx="1"/>
          </p:nvPr>
        </p:nvSpPr>
        <p:spPr>
          <a:xfrm>
            <a:off x="649224" y="1704975"/>
            <a:ext cx="10552176" cy="4591050"/>
          </a:xfrm>
        </p:spPr>
        <p:txBody>
          <a:bodyPr>
            <a:noAutofit/>
          </a:bodyPr>
          <a:lstStyle/>
          <a:p>
            <a:r>
              <a:rPr lang="en-US" sz="3200" dirty="0">
                <a:solidFill>
                  <a:schemeClr val="tx2"/>
                </a:solidFill>
              </a:rPr>
              <a:t>Applicants beware: once the </a:t>
            </a:r>
            <a:r>
              <a:rPr lang="en-US" sz="3200" b="1" dirty="0">
                <a:solidFill>
                  <a:schemeClr val="tx2"/>
                </a:solidFill>
              </a:rPr>
              <a:t>validity of the conviction or sentence</a:t>
            </a:r>
            <a:r>
              <a:rPr lang="en-US" sz="3200" dirty="0">
                <a:solidFill>
                  <a:schemeClr val="tx2"/>
                </a:solidFill>
              </a:rPr>
              <a:t> has been </a:t>
            </a:r>
            <a:r>
              <a:rPr lang="en-US" sz="3200" b="1" dirty="0">
                <a:solidFill>
                  <a:schemeClr val="tx2"/>
                </a:solidFill>
              </a:rPr>
              <a:t>challenged</a:t>
            </a:r>
            <a:r>
              <a:rPr lang="en-US" sz="3200" dirty="0">
                <a:solidFill>
                  <a:schemeClr val="tx2"/>
                </a:solidFill>
              </a:rPr>
              <a:t> in a writ, future writs will not be considered unless they are based on new facts or new law. Tex. Code Crim. Proc. art. 11.07 § 4.</a:t>
            </a:r>
          </a:p>
          <a:p>
            <a:endParaRPr lang="en-US" sz="3200" dirty="0">
              <a:solidFill>
                <a:schemeClr val="tx2"/>
              </a:solidFill>
            </a:endParaRPr>
          </a:p>
          <a:p>
            <a:r>
              <a:rPr lang="en-US" sz="3200" dirty="0">
                <a:solidFill>
                  <a:schemeClr val="tx2"/>
                </a:solidFill>
              </a:rPr>
              <a:t>First step of investigating a writ or defending a conviction is to learn if the applicant has filed before. </a:t>
            </a:r>
          </a:p>
        </p:txBody>
      </p:sp>
    </p:spTree>
    <p:extLst>
      <p:ext uri="{BB962C8B-B14F-4D97-AF65-F5344CB8AC3E}">
        <p14:creationId xmlns:p14="http://schemas.microsoft.com/office/powerpoint/2010/main" val="3932861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44551"/>
          </a:xfrm>
        </p:spPr>
        <p:txBody>
          <a:bodyPr/>
          <a:lstStyle/>
          <a:p>
            <a:r>
              <a:rPr lang="en-US" dirty="0"/>
              <a:t>Section 4 Specifics</a:t>
            </a:r>
          </a:p>
        </p:txBody>
      </p:sp>
      <p:sp>
        <p:nvSpPr>
          <p:cNvPr id="3" name="Content Placeholder 2"/>
          <p:cNvSpPr>
            <a:spLocks noGrp="1"/>
          </p:cNvSpPr>
          <p:nvPr>
            <p:ph idx="1"/>
          </p:nvPr>
        </p:nvSpPr>
        <p:spPr>
          <a:xfrm>
            <a:off x="649224" y="1581150"/>
            <a:ext cx="10552176" cy="4600194"/>
          </a:xfrm>
        </p:spPr>
        <p:txBody>
          <a:bodyPr>
            <a:normAutofit/>
          </a:bodyPr>
          <a:lstStyle/>
          <a:p>
            <a:endParaRPr lang="en-US" sz="3200" dirty="0">
              <a:solidFill>
                <a:schemeClr val="tx2"/>
              </a:solidFill>
            </a:endParaRPr>
          </a:p>
          <a:p>
            <a:endParaRPr lang="en-US" sz="3200" dirty="0">
              <a:solidFill>
                <a:schemeClr val="tx2"/>
              </a:solidFill>
            </a:endParaRPr>
          </a:p>
          <a:p>
            <a:pPr marL="0" indent="0">
              <a:buNone/>
            </a:pPr>
            <a:r>
              <a:rPr lang="en-US" sz="3800" dirty="0">
                <a:solidFill>
                  <a:schemeClr val="tx2"/>
                </a:solidFill>
              </a:rPr>
              <a:t>Applies to writs filed after </a:t>
            </a:r>
            <a:r>
              <a:rPr lang="en-US" sz="3800" b="1" dirty="0">
                <a:solidFill>
                  <a:schemeClr val="tx2"/>
                </a:solidFill>
              </a:rPr>
              <a:t>final disposition</a:t>
            </a:r>
            <a:r>
              <a:rPr lang="en-US" sz="3800" dirty="0">
                <a:solidFill>
                  <a:schemeClr val="tx2"/>
                </a:solidFill>
              </a:rPr>
              <a:t> of initial application </a:t>
            </a:r>
            <a:r>
              <a:rPr lang="en-US" sz="3800" b="1" dirty="0">
                <a:solidFill>
                  <a:schemeClr val="tx2"/>
                </a:solidFill>
              </a:rPr>
              <a:t>challenging </a:t>
            </a:r>
            <a:r>
              <a:rPr lang="en-US" sz="3800" dirty="0">
                <a:solidFill>
                  <a:schemeClr val="tx2"/>
                </a:solidFill>
              </a:rPr>
              <a:t>the conviction. </a:t>
            </a:r>
          </a:p>
          <a:p>
            <a:endParaRPr lang="en-US" dirty="0">
              <a:solidFill>
                <a:schemeClr val="tx2"/>
              </a:solidFill>
            </a:endParaRPr>
          </a:p>
        </p:txBody>
      </p:sp>
    </p:spTree>
    <p:extLst>
      <p:ext uri="{BB962C8B-B14F-4D97-AF65-F5344CB8AC3E}">
        <p14:creationId xmlns:p14="http://schemas.microsoft.com/office/powerpoint/2010/main" val="1122263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35026"/>
          </a:xfrm>
        </p:spPr>
        <p:txBody>
          <a:bodyPr/>
          <a:lstStyle/>
          <a:p>
            <a:r>
              <a:rPr lang="en-US" dirty="0"/>
              <a:t>Subsequent writ exceptions</a:t>
            </a:r>
          </a:p>
        </p:txBody>
      </p:sp>
      <p:sp>
        <p:nvSpPr>
          <p:cNvPr id="3" name="Content Placeholder 2"/>
          <p:cNvSpPr>
            <a:spLocks noGrp="1"/>
          </p:cNvSpPr>
          <p:nvPr>
            <p:ph idx="1"/>
          </p:nvPr>
        </p:nvSpPr>
        <p:spPr>
          <a:xfrm>
            <a:off x="649224" y="1552575"/>
            <a:ext cx="10552176" cy="4628769"/>
          </a:xfrm>
        </p:spPr>
        <p:txBody>
          <a:bodyPr>
            <a:normAutofit lnSpcReduction="10000"/>
          </a:bodyPr>
          <a:lstStyle/>
          <a:p>
            <a:endParaRPr lang="en-US" dirty="0">
              <a:solidFill>
                <a:schemeClr val="tx2"/>
              </a:solidFill>
            </a:endParaRPr>
          </a:p>
          <a:p>
            <a:r>
              <a:rPr lang="en-US" sz="3600" dirty="0">
                <a:solidFill>
                  <a:schemeClr val="tx2"/>
                </a:solidFill>
              </a:rPr>
              <a:t>Applicants must establish either: </a:t>
            </a:r>
          </a:p>
          <a:p>
            <a:pPr lvl="1"/>
            <a:endParaRPr lang="en-US" sz="3200" dirty="0">
              <a:solidFill>
                <a:schemeClr val="tx2"/>
              </a:solidFill>
            </a:endParaRPr>
          </a:p>
          <a:p>
            <a:pPr lvl="1"/>
            <a:r>
              <a:rPr lang="en-US" sz="3200" dirty="0">
                <a:solidFill>
                  <a:schemeClr val="tx2"/>
                </a:solidFill>
              </a:rPr>
              <a:t>Issues based on newly available facts or law; or</a:t>
            </a:r>
          </a:p>
          <a:p>
            <a:pPr lvl="1"/>
            <a:endParaRPr lang="en-US" sz="3200" dirty="0">
              <a:solidFill>
                <a:schemeClr val="tx2"/>
              </a:solidFill>
            </a:endParaRPr>
          </a:p>
          <a:p>
            <a:pPr lvl="1"/>
            <a:r>
              <a:rPr lang="en-US" sz="3200" dirty="0">
                <a:solidFill>
                  <a:schemeClr val="tx2"/>
                </a:solidFill>
              </a:rPr>
              <a:t>By preponderance, but for violation of U.S. Constitution, no rational juror could have found applicant guilty beyond reasonable doubt. </a:t>
            </a:r>
          </a:p>
        </p:txBody>
      </p:sp>
    </p:spTree>
    <p:extLst>
      <p:ext uri="{BB962C8B-B14F-4D97-AF65-F5344CB8AC3E}">
        <p14:creationId xmlns:p14="http://schemas.microsoft.com/office/powerpoint/2010/main" val="392825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we’re doing </a:t>
            </a:r>
            <a:br>
              <a:rPr lang="en-US" dirty="0"/>
            </a:br>
            <a:r>
              <a:rPr lang="en-US" dirty="0"/>
              <a:t>(mostly in this order) </a:t>
            </a:r>
          </a:p>
        </p:txBody>
      </p:sp>
      <p:sp>
        <p:nvSpPr>
          <p:cNvPr id="3" name="Content Placeholder 2"/>
          <p:cNvSpPr>
            <a:spLocks noGrp="1"/>
          </p:cNvSpPr>
          <p:nvPr>
            <p:ph idx="1"/>
          </p:nvPr>
        </p:nvSpPr>
        <p:spPr>
          <a:xfrm>
            <a:off x="838200" y="1880171"/>
            <a:ext cx="10515600" cy="4296791"/>
          </a:xfrm>
        </p:spPr>
        <p:txBody>
          <a:bodyPr>
            <a:normAutofit/>
          </a:bodyPr>
          <a:lstStyle/>
          <a:p>
            <a:pPr marL="0" indent="0">
              <a:buNone/>
            </a:pPr>
            <a:endParaRPr lang="en-US" sz="4000" dirty="0"/>
          </a:p>
          <a:p>
            <a:pPr marL="742950" indent="-742950">
              <a:buAutoNum type="arabicPeriod"/>
            </a:pPr>
            <a:r>
              <a:rPr lang="en-US" sz="4000" dirty="0"/>
              <a:t>Habeas Corpus basics &amp; 11.07 basics</a:t>
            </a:r>
            <a:endParaRPr lang="en-US" sz="4000" dirty="0">
              <a:solidFill>
                <a:schemeClr val="tx2"/>
              </a:solidFill>
            </a:endParaRPr>
          </a:p>
          <a:p>
            <a:pPr marL="742950" indent="-742950">
              <a:buAutoNum type="arabicPeriod"/>
            </a:pPr>
            <a:r>
              <a:rPr lang="en-US" sz="4000" dirty="0">
                <a:solidFill>
                  <a:schemeClr val="tx2"/>
                </a:solidFill>
              </a:rPr>
              <a:t>11.07 procedure at county level &amp; CCA </a:t>
            </a:r>
          </a:p>
          <a:p>
            <a:pPr marL="742950" indent="-742950">
              <a:buAutoNum type="arabicPeriod"/>
            </a:pPr>
            <a:r>
              <a:rPr lang="en-US" sz="4000" dirty="0">
                <a:solidFill>
                  <a:schemeClr val="tx2"/>
                </a:solidFill>
              </a:rPr>
              <a:t>Application of fact pattern to 11.07 arena</a:t>
            </a:r>
          </a:p>
        </p:txBody>
      </p:sp>
    </p:spTree>
    <p:extLst>
      <p:ext uri="{BB962C8B-B14F-4D97-AF65-F5344CB8AC3E}">
        <p14:creationId xmlns:p14="http://schemas.microsoft.com/office/powerpoint/2010/main" val="1575704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35026"/>
          </a:xfrm>
        </p:spPr>
        <p:txBody>
          <a:bodyPr/>
          <a:lstStyle/>
          <a:p>
            <a:r>
              <a:rPr lang="en-US" dirty="0"/>
              <a:t>New facts or law exception</a:t>
            </a:r>
          </a:p>
        </p:txBody>
      </p:sp>
      <p:sp>
        <p:nvSpPr>
          <p:cNvPr id="3" name="Content Placeholder 2"/>
          <p:cNvSpPr>
            <a:spLocks noGrp="1"/>
          </p:cNvSpPr>
          <p:nvPr>
            <p:ph idx="1"/>
          </p:nvPr>
        </p:nvSpPr>
        <p:spPr>
          <a:xfrm>
            <a:off x="838200" y="1352550"/>
            <a:ext cx="10515600" cy="4824413"/>
          </a:xfrm>
        </p:spPr>
        <p:txBody>
          <a:bodyPr>
            <a:noAutofit/>
          </a:bodyPr>
          <a:lstStyle/>
          <a:p>
            <a:r>
              <a:rPr lang="en-US" sz="3200" dirty="0">
                <a:solidFill>
                  <a:schemeClr val="tx2"/>
                </a:solidFill>
              </a:rPr>
              <a:t>Tied to the date of filing of the prior application. </a:t>
            </a:r>
          </a:p>
          <a:p>
            <a:r>
              <a:rPr lang="en-US" sz="3200" dirty="0">
                <a:solidFill>
                  <a:schemeClr val="tx2"/>
                </a:solidFill>
              </a:rPr>
              <a:t>New </a:t>
            </a:r>
            <a:r>
              <a:rPr lang="en-US" sz="3200" b="1" dirty="0">
                <a:solidFill>
                  <a:schemeClr val="tx2"/>
                </a:solidFill>
              </a:rPr>
              <a:t>factual basis</a:t>
            </a:r>
            <a:r>
              <a:rPr lang="en-US" sz="3200" dirty="0">
                <a:solidFill>
                  <a:schemeClr val="tx2"/>
                </a:solidFill>
              </a:rPr>
              <a:t> unavailable if not discernable through reasonable diligence on or before the date of filing for prior writ. </a:t>
            </a:r>
          </a:p>
          <a:p>
            <a:r>
              <a:rPr lang="en-US" sz="3200" dirty="0">
                <a:solidFill>
                  <a:schemeClr val="tx2"/>
                </a:solidFill>
              </a:rPr>
              <a:t>New </a:t>
            </a:r>
            <a:r>
              <a:rPr lang="en-US" sz="3200" b="1" dirty="0">
                <a:solidFill>
                  <a:schemeClr val="tx2"/>
                </a:solidFill>
              </a:rPr>
              <a:t>legal basis</a:t>
            </a:r>
            <a:r>
              <a:rPr lang="en-US" sz="3200" dirty="0">
                <a:solidFill>
                  <a:schemeClr val="tx2"/>
                </a:solidFill>
              </a:rPr>
              <a:t> unavailable if not recognized by and could not have been reasonably formulated from a final decision of SCOTUS, federal appellate court, or Texas appellate court on or before prior writ filing date. </a:t>
            </a:r>
          </a:p>
        </p:txBody>
      </p:sp>
    </p:spTree>
    <p:extLst>
      <p:ext uri="{BB962C8B-B14F-4D97-AF65-F5344CB8AC3E}">
        <p14:creationId xmlns:p14="http://schemas.microsoft.com/office/powerpoint/2010/main" val="2648593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Schlup</a:t>
            </a:r>
            <a:r>
              <a:rPr lang="en-US" i="1" dirty="0"/>
              <a:t> </a:t>
            </a:r>
            <a:r>
              <a:rPr lang="en-US" dirty="0"/>
              <a:t>/ § 4(a)(2) subsequent writ exception</a:t>
            </a:r>
          </a:p>
        </p:txBody>
      </p:sp>
      <p:sp>
        <p:nvSpPr>
          <p:cNvPr id="3" name="Content Placeholder 2"/>
          <p:cNvSpPr>
            <a:spLocks noGrp="1"/>
          </p:cNvSpPr>
          <p:nvPr>
            <p:ph idx="1"/>
          </p:nvPr>
        </p:nvSpPr>
        <p:spPr/>
        <p:txBody>
          <a:bodyPr>
            <a:normAutofit lnSpcReduction="10000"/>
          </a:bodyPr>
          <a:lstStyle/>
          <a:p>
            <a:pPr marL="0" indent="0">
              <a:buNone/>
            </a:pPr>
            <a:endParaRPr lang="en-US" dirty="0">
              <a:solidFill>
                <a:schemeClr val="tx2"/>
              </a:solidFill>
            </a:endParaRPr>
          </a:p>
          <a:p>
            <a:pPr marL="0" indent="0">
              <a:buNone/>
            </a:pPr>
            <a:r>
              <a:rPr lang="en-US" sz="3200" dirty="0">
                <a:solidFill>
                  <a:schemeClr val="tx2"/>
                </a:solidFill>
              </a:rPr>
              <a:t>“By a preponderance of the evidence, but for a violation of the U.S. Constitution, no rational juror could have found the applicant guilty beyond a reasonable doubt.” </a:t>
            </a:r>
          </a:p>
          <a:p>
            <a:pPr marL="0" indent="0">
              <a:buNone/>
            </a:pPr>
            <a:endParaRPr lang="en-US" dirty="0">
              <a:solidFill>
                <a:schemeClr val="tx2"/>
              </a:solidFill>
            </a:endParaRPr>
          </a:p>
          <a:p>
            <a:pPr marL="0" indent="0">
              <a:buNone/>
            </a:pPr>
            <a:r>
              <a:rPr lang="en-US" sz="3200" dirty="0">
                <a:solidFill>
                  <a:schemeClr val="tx2"/>
                </a:solidFill>
              </a:rPr>
              <a:t>In addition to that showing, the writ must include a prima facie showing of actual innocence. </a:t>
            </a:r>
            <a:r>
              <a:rPr lang="pt-BR" sz="3200" i="1" dirty="0">
                <a:solidFill>
                  <a:schemeClr val="tx2"/>
                </a:solidFill>
              </a:rPr>
              <a:t>Ex parte Brooks</a:t>
            </a:r>
            <a:r>
              <a:rPr lang="pt-BR" sz="3200" dirty="0">
                <a:solidFill>
                  <a:schemeClr val="tx2"/>
                </a:solidFill>
              </a:rPr>
              <a:t>, 219 S.W.3d 396, 400 (Tex. Crim. App. 2007). </a:t>
            </a:r>
            <a:endParaRPr lang="en-US" sz="3200" dirty="0">
              <a:solidFill>
                <a:schemeClr val="tx2"/>
              </a:solidFill>
            </a:endParaRPr>
          </a:p>
        </p:txBody>
      </p:sp>
    </p:spTree>
    <p:extLst>
      <p:ext uri="{BB962C8B-B14F-4D97-AF65-F5344CB8AC3E}">
        <p14:creationId xmlns:p14="http://schemas.microsoft.com/office/powerpoint/2010/main" val="4149121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15976"/>
          </a:xfrm>
        </p:spPr>
        <p:txBody>
          <a:bodyPr/>
          <a:lstStyle/>
          <a:p>
            <a:r>
              <a:rPr lang="en-US" dirty="0"/>
              <a:t>Filing 11.07 applications</a:t>
            </a:r>
          </a:p>
        </p:txBody>
      </p:sp>
      <p:sp>
        <p:nvSpPr>
          <p:cNvPr id="3" name="Content Placeholder 2"/>
          <p:cNvSpPr>
            <a:spLocks noGrp="1"/>
          </p:cNvSpPr>
          <p:nvPr>
            <p:ph idx="1"/>
          </p:nvPr>
        </p:nvSpPr>
        <p:spPr>
          <a:xfrm>
            <a:off x="649224" y="1524000"/>
            <a:ext cx="10552176" cy="4657344"/>
          </a:xfrm>
        </p:spPr>
        <p:txBody>
          <a:bodyPr>
            <a:normAutofit fontScale="92500" lnSpcReduction="10000"/>
          </a:bodyPr>
          <a:lstStyle/>
          <a:p>
            <a:endParaRPr lang="en-US" dirty="0">
              <a:solidFill>
                <a:schemeClr val="tx2"/>
              </a:solidFill>
            </a:endParaRPr>
          </a:p>
          <a:p>
            <a:r>
              <a:rPr lang="en-US" sz="3600" dirty="0">
                <a:solidFill>
                  <a:schemeClr val="tx2"/>
                </a:solidFill>
              </a:rPr>
              <a:t>File in the county of conviction. </a:t>
            </a:r>
          </a:p>
          <a:p>
            <a:endParaRPr lang="en-US" sz="3600" dirty="0">
              <a:solidFill>
                <a:schemeClr val="tx2"/>
              </a:solidFill>
            </a:endParaRPr>
          </a:p>
          <a:p>
            <a:r>
              <a:rPr lang="en-US" sz="3600" dirty="0">
                <a:solidFill>
                  <a:schemeClr val="tx2"/>
                </a:solidFill>
              </a:rPr>
              <a:t>Use the Court of Criminal Appeals form (current form revised December 1, 2018).</a:t>
            </a:r>
          </a:p>
          <a:p>
            <a:endParaRPr lang="en-US" sz="3600" dirty="0">
              <a:solidFill>
                <a:schemeClr val="tx2"/>
              </a:solidFill>
            </a:endParaRPr>
          </a:p>
          <a:p>
            <a:r>
              <a:rPr lang="en-US" sz="3600" dirty="0">
                <a:solidFill>
                  <a:schemeClr val="tx2"/>
                </a:solidFill>
              </a:rPr>
              <a:t>Follow the form! (see instructions at beginning of form)  </a:t>
            </a:r>
          </a:p>
        </p:txBody>
      </p:sp>
    </p:spTree>
    <p:extLst>
      <p:ext uri="{BB962C8B-B14F-4D97-AF65-F5344CB8AC3E}">
        <p14:creationId xmlns:p14="http://schemas.microsoft.com/office/powerpoint/2010/main" val="1249959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77901"/>
          </a:xfrm>
        </p:spPr>
        <p:txBody>
          <a:bodyPr/>
          <a:lstStyle/>
          <a:p>
            <a:r>
              <a:rPr lang="en-US" dirty="0"/>
              <a:t>11.07 timetables</a:t>
            </a:r>
          </a:p>
        </p:txBody>
      </p:sp>
      <p:sp>
        <p:nvSpPr>
          <p:cNvPr id="3" name="Content Placeholder 2"/>
          <p:cNvSpPr>
            <a:spLocks noGrp="1"/>
          </p:cNvSpPr>
          <p:nvPr>
            <p:ph idx="1"/>
          </p:nvPr>
        </p:nvSpPr>
        <p:spPr/>
        <p:txBody>
          <a:bodyPr/>
          <a:lstStyle/>
          <a:p>
            <a:pPr marL="0" indent="0">
              <a:buNone/>
            </a:pPr>
            <a:endParaRPr lang="en-US" dirty="0">
              <a:solidFill>
                <a:schemeClr val="tx2"/>
              </a:solidFill>
            </a:endParaRPr>
          </a:p>
          <a:p>
            <a:pPr marL="0" indent="0">
              <a:buNone/>
            </a:pPr>
            <a:endParaRPr lang="en-US" dirty="0">
              <a:solidFill>
                <a:schemeClr val="tx2"/>
              </a:solidFill>
            </a:endParaRPr>
          </a:p>
          <a:p>
            <a:pPr marL="0" indent="0">
              <a:buNone/>
            </a:pPr>
            <a:r>
              <a:rPr lang="en-US" sz="4000" dirty="0">
                <a:solidFill>
                  <a:schemeClr val="tx2"/>
                </a:solidFill>
              </a:rPr>
              <a:t>Once filed and served on the State by the clerk, the writ is on a statutory timetable enforceable by mandamus. </a:t>
            </a:r>
          </a:p>
        </p:txBody>
      </p:sp>
    </p:spTree>
    <p:extLst>
      <p:ext uri="{BB962C8B-B14F-4D97-AF65-F5344CB8AC3E}">
        <p14:creationId xmlns:p14="http://schemas.microsoft.com/office/powerpoint/2010/main" val="38177021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30276"/>
          </a:xfrm>
        </p:spPr>
        <p:txBody>
          <a:bodyPr/>
          <a:lstStyle/>
          <a:p>
            <a:r>
              <a:rPr lang="en-US" dirty="0"/>
              <a:t>First 11.07 deadline: 50 days</a:t>
            </a:r>
          </a:p>
        </p:txBody>
      </p:sp>
      <p:sp>
        <p:nvSpPr>
          <p:cNvPr id="3" name="Content Placeholder 2"/>
          <p:cNvSpPr>
            <a:spLocks noGrp="1"/>
          </p:cNvSpPr>
          <p:nvPr>
            <p:ph idx="1"/>
          </p:nvPr>
        </p:nvSpPr>
        <p:spPr>
          <a:xfrm>
            <a:off x="649224" y="1524000"/>
            <a:ext cx="10552176" cy="4657344"/>
          </a:xfrm>
        </p:spPr>
        <p:txBody>
          <a:bodyPr>
            <a:normAutofit lnSpcReduction="10000"/>
          </a:bodyPr>
          <a:lstStyle/>
          <a:p>
            <a:endParaRPr lang="en-US" dirty="0">
              <a:solidFill>
                <a:schemeClr val="tx2"/>
              </a:solidFill>
            </a:endParaRPr>
          </a:p>
          <a:p>
            <a:endParaRPr lang="en-US" dirty="0">
              <a:solidFill>
                <a:schemeClr val="tx2"/>
              </a:solidFill>
            </a:endParaRPr>
          </a:p>
          <a:p>
            <a:pPr marL="0" indent="0">
              <a:buNone/>
            </a:pPr>
            <a:r>
              <a:rPr lang="en-US" sz="3400" dirty="0">
                <a:solidFill>
                  <a:schemeClr val="tx2"/>
                </a:solidFill>
              </a:rPr>
              <a:t>The judge has 50 days from the time the DA is served (not the date of filing) to enter an ODI (the DA has 30 days from service to answer). </a:t>
            </a:r>
          </a:p>
          <a:p>
            <a:pPr marL="0" indent="0">
              <a:buNone/>
            </a:pPr>
            <a:endParaRPr lang="en-US" sz="3400" dirty="0"/>
          </a:p>
          <a:p>
            <a:pPr marL="0" indent="0">
              <a:buNone/>
            </a:pPr>
            <a:r>
              <a:rPr lang="en-US" sz="3400" dirty="0">
                <a:solidFill>
                  <a:schemeClr val="tx2"/>
                </a:solidFill>
              </a:rPr>
              <a:t>(this is 15 days longer than it used to be and applies to writs filed on or after September 1, 2021) </a:t>
            </a:r>
          </a:p>
          <a:p>
            <a:endParaRPr lang="en-US" dirty="0">
              <a:solidFill>
                <a:schemeClr val="tx2"/>
              </a:solidFill>
            </a:endParaRPr>
          </a:p>
        </p:txBody>
      </p:sp>
    </p:spTree>
    <p:extLst>
      <p:ext uri="{BB962C8B-B14F-4D97-AF65-F5344CB8AC3E}">
        <p14:creationId xmlns:p14="http://schemas.microsoft.com/office/powerpoint/2010/main" val="1843372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77901"/>
          </a:xfrm>
        </p:spPr>
        <p:txBody>
          <a:bodyPr/>
          <a:lstStyle/>
          <a:p>
            <a:r>
              <a:rPr lang="en-US" dirty="0"/>
              <a:t>Second 11.07 deadline: 180 days</a:t>
            </a:r>
          </a:p>
        </p:txBody>
      </p:sp>
      <p:sp>
        <p:nvSpPr>
          <p:cNvPr id="3" name="Content Placeholder 2"/>
          <p:cNvSpPr>
            <a:spLocks noGrp="1"/>
          </p:cNvSpPr>
          <p:nvPr>
            <p:ph idx="1"/>
          </p:nvPr>
        </p:nvSpPr>
        <p:spPr>
          <a:xfrm>
            <a:off x="649224" y="1485900"/>
            <a:ext cx="10552176" cy="4695444"/>
          </a:xfrm>
        </p:spPr>
        <p:txBody>
          <a:bodyPr>
            <a:normAutofit/>
          </a:bodyPr>
          <a:lstStyle/>
          <a:p>
            <a:pPr marL="342900" lvl="4" indent="-342900"/>
            <a:endParaRPr lang="en-US" sz="3200" dirty="0">
              <a:solidFill>
                <a:schemeClr val="tx2"/>
              </a:solidFill>
            </a:endParaRPr>
          </a:p>
          <a:p>
            <a:pPr marL="342900" lvl="4" indent="-342900"/>
            <a:r>
              <a:rPr lang="en-US" sz="3600" dirty="0">
                <a:solidFill>
                  <a:schemeClr val="tx2"/>
                </a:solidFill>
              </a:rPr>
              <a:t>If timely ODI, the trial court is under a 180 day deadline to resolve the issues. TRAP 73.5.</a:t>
            </a:r>
          </a:p>
          <a:p>
            <a:pPr marL="457200" lvl="5" indent="0">
              <a:buNone/>
            </a:pPr>
            <a:endParaRPr lang="en-US" sz="3600" dirty="0">
              <a:solidFill>
                <a:schemeClr val="tx2"/>
              </a:solidFill>
            </a:endParaRPr>
          </a:p>
          <a:p>
            <a:pPr marL="800100" lvl="5" indent="-342900"/>
            <a:r>
              <a:rPr lang="en-US" sz="3600" dirty="0">
                <a:solidFill>
                  <a:schemeClr val="tx2"/>
                </a:solidFill>
              </a:rPr>
              <a:t>Deadline still runs from date of service on DA.</a:t>
            </a:r>
          </a:p>
          <a:p>
            <a:pPr marL="800100" lvl="5" indent="-342900"/>
            <a:r>
              <a:rPr lang="en-US" sz="3600" dirty="0">
                <a:solidFill>
                  <a:schemeClr val="tx2"/>
                </a:solidFill>
              </a:rPr>
              <a:t>Deadline may be extended on request by the CCA.</a:t>
            </a:r>
          </a:p>
          <a:p>
            <a:pPr marL="457200" lvl="5" indent="0">
              <a:buNone/>
            </a:pPr>
            <a:endParaRPr lang="en-US" sz="3600" dirty="0">
              <a:solidFill>
                <a:schemeClr val="tx2"/>
              </a:solidFill>
            </a:endParaRPr>
          </a:p>
        </p:txBody>
      </p:sp>
    </p:spTree>
    <p:extLst>
      <p:ext uri="{BB962C8B-B14F-4D97-AF65-F5344CB8AC3E}">
        <p14:creationId xmlns:p14="http://schemas.microsoft.com/office/powerpoint/2010/main" val="3002644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6A811-5895-1662-ECD7-DC1FF9FDA383}"/>
              </a:ext>
            </a:extLst>
          </p:cNvPr>
          <p:cNvSpPr>
            <a:spLocks noGrp="1"/>
          </p:cNvSpPr>
          <p:nvPr>
            <p:ph type="title"/>
          </p:nvPr>
        </p:nvSpPr>
        <p:spPr/>
        <p:txBody>
          <a:bodyPr>
            <a:normAutofit fontScale="90000"/>
          </a:bodyPr>
          <a:lstStyle/>
          <a:p>
            <a:r>
              <a:rPr lang="en-US" dirty="0"/>
              <a:t>Art. 11.65 bond</a:t>
            </a:r>
          </a:p>
        </p:txBody>
      </p:sp>
      <p:sp>
        <p:nvSpPr>
          <p:cNvPr id="3" name="Content Placeholder 2">
            <a:extLst>
              <a:ext uri="{FF2B5EF4-FFF2-40B4-BE49-F238E27FC236}">
                <a16:creationId xmlns:a16="http://schemas.microsoft.com/office/drawing/2014/main" id="{6B18E189-F313-CE15-5888-3636D42CE9EA}"/>
              </a:ext>
            </a:extLst>
          </p:cNvPr>
          <p:cNvSpPr>
            <a:spLocks noGrp="1"/>
          </p:cNvSpPr>
          <p:nvPr>
            <p:ph sz="quarter" idx="14"/>
          </p:nvPr>
        </p:nvSpPr>
        <p:spPr>
          <a:xfrm>
            <a:off x="646112" y="1560513"/>
            <a:ext cx="11196700" cy="5035672"/>
          </a:xfrm>
        </p:spPr>
        <p:txBody>
          <a:bodyPr>
            <a:normAutofit lnSpcReduction="10000"/>
          </a:bodyPr>
          <a:lstStyle/>
          <a:p>
            <a:pPr marL="0" indent="0">
              <a:buNone/>
            </a:pPr>
            <a:r>
              <a:rPr lang="en-US" sz="3000" dirty="0"/>
              <a:t>“On making proposed findings of fact and conclusions of law </a:t>
            </a:r>
            <a:r>
              <a:rPr lang="en-US" sz="3000" u="sng" dirty="0"/>
              <a:t>jointly stipulated to by the applicant and the state</a:t>
            </a:r>
            <a:r>
              <a:rPr lang="en-US" sz="3000" dirty="0"/>
              <a:t>, or on approving proposed findings of fact and conclusions of law made by an attorney or magistrate appointed by the court to perform that duty and jointly stipulated to by the applicant and the state, the convicting court </a:t>
            </a:r>
            <a:r>
              <a:rPr lang="en-US" sz="3000" u="sng" dirty="0"/>
              <a:t>may order the release of the applicant on bond</a:t>
            </a:r>
            <a:r>
              <a:rPr lang="en-US" sz="3000" dirty="0"/>
              <a:t>, </a:t>
            </a:r>
            <a:r>
              <a:rPr lang="en-US" sz="3000" u="sng" dirty="0"/>
              <a:t>subject to conditions </a:t>
            </a:r>
            <a:r>
              <a:rPr lang="en-US" sz="3000" dirty="0"/>
              <a:t>imposed by the convicting court, until the applicant is denied relief, remanded to custody, or ordered released.”</a:t>
            </a:r>
          </a:p>
          <a:p>
            <a:r>
              <a:rPr lang="en-US" dirty="0"/>
              <a:t>Art. 11.65 does not apply in a death penalty case</a:t>
            </a:r>
          </a:p>
        </p:txBody>
      </p:sp>
      <p:sp>
        <p:nvSpPr>
          <p:cNvPr id="5" name="Date Placeholder 4">
            <a:extLst>
              <a:ext uri="{FF2B5EF4-FFF2-40B4-BE49-F238E27FC236}">
                <a16:creationId xmlns:a16="http://schemas.microsoft.com/office/drawing/2014/main" id="{F81A25FE-3A14-8AE1-ECE5-AAC694EA4C74}"/>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20BBCD4F-6EF4-FC8A-854E-CF020EE271F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201345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49326"/>
          </a:xfrm>
        </p:spPr>
        <p:txBody>
          <a:bodyPr/>
          <a:lstStyle/>
          <a:p>
            <a:r>
              <a:rPr lang="en-US" dirty="0"/>
              <a:t>Trial court resolves issues</a:t>
            </a:r>
          </a:p>
        </p:txBody>
      </p:sp>
      <p:sp>
        <p:nvSpPr>
          <p:cNvPr id="3" name="Content Placeholder 2"/>
          <p:cNvSpPr>
            <a:spLocks noGrp="1"/>
          </p:cNvSpPr>
          <p:nvPr>
            <p:ph idx="1"/>
          </p:nvPr>
        </p:nvSpPr>
        <p:spPr>
          <a:xfrm>
            <a:off x="649224" y="1590675"/>
            <a:ext cx="10704576" cy="4902200"/>
          </a:xfrm>
        </p:spPr>
        <p:txBody>
          <a:bodyPr>
            <a:normAutofit/>
          </a:bodyPr>
          <a:lstStyle/>
          <a:p>
            <a:r>
              <a:rPr lang="en-US" sz="3500" dirty="0">
                <a:solidFill>
                  <a:schemeClr val="tx2"/>
                </a:solidFill>
              </a:rPr>
              <a:t>With a timely ODI in place, trial courts can </a:t>
            </a:r>
            <a:r>
              <a:rPr lang="en-US" sz="3500" b="1" dirty="0">
                <a:solidFill>
                  <a:schemeClr val="tx2"/>
                </a:solidFill>
              </a:rPr>
              <a:t>resolve</a:t>
            </a:r>
            <a:r>
              <a:rPr lang="en-US" sz="3500" dirty="0">
                <a:solidFill>
                  <a:schemeClr val="tx2"/>
                </a:solidFill>
              </a:rPr>
              <a:t> the issues. </a:t>
            </a:r>
          </a:p>
          <a:p>
            <a:pPr lvl="1"/>
            <a:endParaRPr lang="en-US" sz="3200" dirty="0">
              <a:solidFill>
                <a:schemeClr val="tx2"/>
              </a:solidFill>
            </a:endParaRPr>
          </a:p>
          <a:p>
            <a:pPr lvl="1"/>
            <a:r>
              <a:rPr lang="en-US" sz="3500" dirty="0">
                <a:solidFill>
                  <a:schemeClr val="tx2"/>
                </a:solidFill>
              </a:rPr>
              <a:t>Most often done with an affidavit, or less often, a live hearing.</a:t>
            </a:r>
            <a:r>
              <a:rPr lang="en-US" sz="3200" dirty="0">
                <a:solidFill>
                  <a:schemeClr val="tx2"/>
                </a:solidFill>
              </a:rPr>
              <a:t> </a:t>
            </a:r>
          </a:p>
          <a:p>
            <a:pPr lvl="2"/>
            <a:r>
              <a:rPr lang="en-US" sz="3200" dirty="0">
                <a:solidFill>
                  <a:schemeClr val="tx2"/>
                </a:solidFill>
              </a:rPr>
              <a:t>D</a:t>
            </a:r>
            <a:r>
              <a:rPr lang="en-US" sz="3200" dirty="0"/>
              <a:t>epositions and interrogatories may work in lieu of live hearings if courts are clogged up. Tex. Code. Crim. Proc. art. 11.07 § 3(d).  </a:t>
            </a:r>
            <a:endParaRPr lang="en-US" sz="3200" dirty="0">
              <a:solidFill>
                <a:schemeClr val="tx2"/>
              </a:solidFill>
            </a:endParaRPr>
          </a:p>
        </p:txBody>
      </p:sp>
    </p:spTree>
    <p:extLst>
      <p:ext uri="{BB962C8B-B14F-4D97-AF65-F5344CB8AC3E}">
        <p14:creationId xmlns:p14="http://schemas.microsoft.com/office/powerpoint/2010/main" val="3660405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AAB7-7821-4796-8FD1-D0E8314E9864}"/>
              </a:ext>
            </a:extLst>
          </p:cNvPr>
          <p:cNvSpPr>
            <a:spLocks noGrp="1"/>
          </p:cNvSpPr>
          <p:nvPr>
            <p:ph type="title"/>
          </p:nvPr>
        </p:nvSpPr>
        <p:spPr>
          <a:xfrm>
            <a:off x="649224" y="365124"/>
            <a:ext cx="10552176" cy="844551"/>
          </a:xfrm>
        </p:spPr>
        <p:txBody>
          <a:bodyPr/>
          <a:lstStyle/>
          <a:p>
            <a:r>
              <a:rPr lang="en-US" dirty="0"/>
              <a:t>Resolution of Issues	</a:t>
            </a:r>
          </a:p>
        </p:txBody>
      </p:sp>
      <p:sp>
        <p:nvSpPr>
          <p:cNvPr id="3" name="Content Placeholder 2">
            <a:extLst>
              <a:ext uri="{FF2B5EF4-FFF2-40B4-BE49-F238E27FC236}">
                <a16:creationId xmlns:a16="http://schemas.microsoft.com/office/drawing/2014/main" id="{45E5B614-B4A6-4088-A3A5-6A5D170A73F4}"/>
              </a:ext>
            </a:extLst>
          </p:cNvPr>
          <p:cNvSpPr>
            <a:spLocks noGrp="1"/>
          </p:cNvSpPr>
          <p:nvPr>
            <p:ph idx="1"/>
          </p:nvPr>
        </p:nvSpPr>
        <p:spPr/>
        <p:txBody>
          <a:bodyPr/>
          <a:lstStyle/>
          <a:p>
            <a:pPr marL="0" indent="0">
              <a:buNone/>
            </a:pPr>
            <a:endParaRPr lang="en-US" dirty="0"/>
          </a:p>
          <a:p>
            <a:pPr marL="0" indent="0">
              <a:buNone/>
            </a:pPr>
            <a:r>
              <a:rPr lang="en-US" sz="4000" dirty="0">
                <a:solidFill>
                  <a:schemeClr val="tx2"/>
                </a:solidFill>
              </a:rPr>
              <a:t>The trial court doesn’t have to do anything, but if writ gets forwarded to CCA with ODI in place and no findings, it will often be remanded for resolution. </a:t>
            </a:r>
          </a:p>
          <a:p>
            <a:endParaRPr lang="en-US" dirty="0"/>
          </a:p>
        </p:txBody>
      </p:sp>
    </p:spTree>
    <p:extLst>
      <p:ext uri="{BB962C8B-B14F-4D97-AF65-F5344CB8AC3E}">
        <p14:creationId xmlns:p14="http://schemas.microsoft.com/office/powerpoint/2010/main" val="2618865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DCC04-9D16-4A03-868B-AA35DEB4226B}"/>
              </a:ext>
            </a:extLst>
          </p:cNvPr>
          <p:cNvSpPr>
            <a:spLocks noGrp="1"/>
          </p:cNvSpPr>
          <p:nvPr>
            <p:ph type="title"/>
          </p:nvPr>
        </p:nvSpPr>
        <p:spPr>
          <a:xfrm>
            <a:off x="649224" y="365124"/>
            <a:ext cx="10552176" cy="758826"/>
          </a:xfrm>
        </p:spPr>
        <p:txBody>
          <a:bodyPr/>
          <a:lstStyle/>
          <a:p>
            <a:r>
              <a:rPr lang="en-US" dirty="0"/>
              <a:t>Habeas advocacy at hearings	</a:t>
            </a:r>
          </a:p>
        </p:txBody>
      </p:sp>
      <p:sp>
        <p:nvSpPr>
          <p:cNvPr id="3" name="Content Placeholder 2">
            <a:extLst>
              <a:ext uri="{FF2B5EF4-FFF2-40B4-BE49-F238E27FC236}">
                <a16:creationId xmlns:a16="http://schemas.microsoft.com/office/drawing/2014/main" id="{F90229A4-7A91-462D-946F-655C303AD886}"/>
              </a:ext>
            </a:extLst>
          </p:cNvPr>
          <p:cNvSpPr>
            <a:spLocks noGrp="1"/>
          </p:cNvSpPr>
          <p:nvPr>
            <p:ph idx="1"/>
          </p:nvPr>
        </p:nvSpPr>
        <p:spPr>
          <a:xfrm>
            <a:off x="649224" y="1762125"/>
            <a:ext cx="10552176" cy="4419219"/>
          </a:xfrm>
        </p:spPr>
        <p:txBody>
          <a:bodyPr>
            <a:normAutofit fontScale="92500" lnSpcReduction="20000"/>
          </a:bodyPr>
          <a:lstStyle/>
          <a:p>
            <a:r>
              <a:rPr lang="en-US" sz="3600" dirty="0"/>
              <a:t>Focus on the important issues. </a:t>
            </a:r>
          </a:p>
          <a:p>
            <a:pPr marL="0" indent="0">
              <a:buNone/>
            </a:pPr>
            <a:r>
              <a:rPr lang="en-US" sz="3600" dirty="0"/>
              <a:t> </a:t>
            </a:r>
          </a:p>
          <a:p>
            <a:r>
              <a:rPr lang="en-US" sz="3600" dirty="0"/>
              <a:t>Do not re-try the case. If that’s what you’re doing (or that’s what it looks like you’re doing), be up front and tell the Court why. </a:t>
            </a:r>
          </a:p>
          <a:p>
            <a:endParaRPr lang="en-US" sz="3600" dirty="0"/>
          </a:p>
          <a:p>
            <a:r>
              <a:rPr lang="en-US" sz="3600" dirty="0"/>
              <a:t>Evidentiary objections are your business, but consider saving them for major issues. </a:t>
            </a:r>
          </a:p>
        </p:txBody>
      </p:sp>
    </p:spTree>
    <p:extLst>
      <p:ext uri="{BB962C8B-B14F-4D97-AF65-F5344CB8AC3E}">
        <p14:creationId xmlns:p14="http://schemas.microsoft.com/office/powerpoint/2010/main" val="162141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FB79-074A-46B4-8964-A6D912EF101B}"/>
              </a:ext>
            </a:extLst>
          </p:cNvPr>
          <p:cNvSpPr>
            <a:spLocks noGrp="1"/>
          </p:cNvSpPr>
          <p:nvPr>
            <p:ph type="title"/>
          </p:nvPr>
        </p:nvSpPr>
        <p:spPr>
          <a:xfrm>
            <a:off x="649224" y="365124"/>
            <a:ext cx="10552176" cy="911226"/>
          </a:xfrm>
        </p:spPr>
        <p:txBody>
          <a:bodyPr/>
          <a:lstStyle/>
          <a:p>
            <a:r>
              <a:rPr lang="en-US" dirty="0"/>
              <a:t>Big picture . . . </a:t>
            </a:r>
          </a:p>
        </p:txBody>
      </p:sp>
      <p:sp>
        <p:nvSpPr>
          <p:cNvPr id="3" name="Content Placeholder 2">
            <a:extLst>
              <a:ext uri="{FF2B5EF4-FFF2-40B4-BE49-F238E27FC236}">
                <a16:creationId xmlns:a16="http://schemas.microsoft.com/office/drawing/2014/main" id="{73F7FCE7-9CBD-4368-B459-B5699498FF60}"/>
              </a:ext>
            </a:extLst>
          </p:cNvPr>
          <p:cNvSpPr>
            <a:spLocks noGrp="1"/>
          </p:cNvSpPr>
          <p:nvPr>
            <p:ph idx="1"/>
          </p:nvPr>
        </p:nvSpPr>
        <p:spPr>
          <a:xfrm>
            <a:off x="838200" y="1469204"/>
            <a:ext cx="10515600" cy="5023671"/>
          </a:xfrm>
        </p:spPr>
        <p:txBody>
          <a:bodyPr>
            <a:normAutofit fontScale="92500" lnSpcReduction="10000"/>
          </a:bodyPr>
          <a:lstStyle/>
          <a:p>
            <a:endParaRPr lang="en-US" sz="3600" dirty="0"/>
          </a:p>
          <a:p>
            <a:r>
              <a:rPr lang="en-US" sz="3600" dirty="0"/>
              <a:t>11.07 work requires a tremendous investment of time and energy.</a:t>
            </a:r>
          </a:p>
          <a:p>
            <a:pPr lvl="1"/>
            <a:r>
              <a:rPr lang="en-US" sz="3600" dirty="0"/>
              <a:t>Writ counsel must do everything expected by 6</a:t>
            </a:r>
            <a:r>
              <a:rPr lang="en-US" sz="3600" baseline="30000" dirty="0"/>
              <a:t>th</a:t>
            </a:r>
            <a:r>
              <a:rPr lang="en-US" sz="3600" dirty="0"/>
              <a:t> Amendment Counsel, and more. </a:t>
            </a:r>
          </a:p>
          <a:p>
            <a:pPr lvl="1"/>
            <a:r>
              <a:rPr lang="en-US" sz="3600" dirty="0"/>
              <a:t>Re-investigate facts, investigate trial lawyer’s investigation, discover school, family, medical, mental health history, prior criminal history, police files, prosecutor files, master trial record . . . </a:t>
            </a:r>
          </a:p>
        </p:txBody>
      </p:sp>
    </p:spTree>
    <p:extLst>
      <p:ext uri="{BB962C8B-B14F-4D97-AF65-F5344CB8AC3E}">
        <p14:creationId xmlns:p14="http://schemas.microsoft.com/office/powerpoint/2010/main" val="1197314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15006-5807-427E-85DA-3BF24E59504D}"/>
              </a:ext>
            </a:extLst>
          </p:cNvPr>
          <p:cNvSpPr>
            <a:spLocks noGrp="1"/>
          </p:cNvSpPr>
          <p:nvPr>
            <p:ph type="title"/>
          </p:nvPr>
        </p:nvSpPr>
        <p:spPr>
          <a:xfrm>
            <a:off x="649224" y="365124"/>
            <a:ext cx="10552176" cy="854076"/>
          </a:xfrm>
        </p:spPr>
        <p:txBody>
          <a:bodyPr/>
          <a:lstStyle/>
          <a:p>
            <a:r>
              <a:rPr lang="en-US" dirty="0"/>
              <a:t>11.07 Writ Record at the CCA 	</a:t>
            </a:r>
          </a:p>
        </p:txBody>
      </p:sp>
      <p:sp>
        <p:nvSpPr>
          <p:cNvPr id="3" name="Content Placeholder 2">
            <a:extLst>
              <a:ext uri="{FF2B5EF4-FFF2-40B4-BE49-F238E27FC236}">
                <a16:creationId xmlns:a16="http://schemas.microsoft.com/office/drawing/2014/main" id="{D7DE56A9-6FDE-49DD-959C-84E4427647EA}"/>
              </a:ext>
            </a:extLst>
          </p:cNvPr>
          <p:cNvSpPr>
            <a:spLocks noGrp="1"/>
          </p:cNvSpPr>
          <p:nvPr>
            <p:ph idx="1"/>
          </p:nvPr>
        </p:nvSpPr>
        <p:spPr>
          <a:xfrm>
            <a:off x="649224" y="1543050"/>
            <a:ext cx="10552176" cy="4638294"/>
          </a:xfrm>
        </p:spPr>
        <p:txBody>
          <a:bodyPr>
            <a:normAutofit/>
          </a:bodyPr>
          <a:lstStyle/>
          <a:p>
            <a:pPr marL="0" indent="0">
              <a:buNone/>
            </a:pPr>
            <a:endParaRPr lang="en-US" sz="3200" dirty="0"/>
          </a:p>
          <a:p>
            <a:r>
              <a:rPr lang="en-US" sz="3600" dirty="0"/>
              <a:t>Looks like a Clerk’s Record from a direct appeal. </a:t>
            </a:r>
          </a:p>
          <a:p>
            <a:pPr marL="0" indent="0">
              <a:buNone/>
            </a:pPr>
            <a:endParaRPr lang="en-US" sz="3600" dirty="0"/>
          </a:p>
          <a:p>
            <a:r>
              <a:rPr lang="en-US" sz="3600" dirty="0"/>
              <a:t>Never assume certain documents or transcripts are included. </a:t>
            </a:r>
          </a:p>
          <a:p>
            <a:pPr marL="0" indent="0">
              <a:buNone/>
            </a:pPr>
            <a:endParaRPr lang="en-US" dirty="0"/>
          </a:p>
        </p:txBody>
      </p:sp>
    </p:spTree>
    <p:extLst>
      <p:ext uri="{BB962C8B-B14F-4D97-AF65-F5344CB8AC3E}">
        <p14:creationId xmlns:p14="http://schemas.microsoft.com/office/powerpoint/2010/main" val="3204967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30277"/>
          </a:xfrm>
        </p:spPr>
        <p:txBody>
          <a:bodyPr/>
          <a:lstStyle/>
          <a:p>
            <a:r>
              <a:rPr lang="en-US" dirty="0"/>
              <a:t>11.07 writ record—TRAP 73.4(b)(4)</a:t>
            </a:r>
          </a:p>
        </p:txBody>
      </p:sp>
      <p:sp>
        <p:nvSpPr>
          <p:cNvPr id="3" name="Content Placeholder 2"/>
          <p:cNvSpPr>
            <a:spLocks noGrp="1"/>
          </p:cNvSpPr>
          <p:nvPr>
            <p:ph idx="1"/>
          </p:nvPr>
        </p:nvSpPr>
        <p:spPr>
          <a:xfrm>
            <a:off x="497150" y="1295401"/>
            <a:ext cx="9713650" cy="5314949"/>
          </a:xfrm>
        </p:spPr>
        <p:txBody>
          <a:bodyPr>
            <a:normAutofit fontScale="92500" lnSpcReduction="20000"/>
          </a:bodyPr>
          <a:lstStyle/>
          <a:p>
            <a:pPr marL="0" indent="0">
              <a:buNone/>
            </a:pPr>
            <a:endParaRPr lang="en-US" dirty="0">
              <a:solidFill>
                <a:schemeClr val="tx2"/>
              </a:solidFill>
            </a:endParaRPr>
          </a:p>
          <a:p>
            <a:pPr marL="0" indent="0">
              <a:buNone/>
            </a:pPr>
            <a:r>
              <a:rPr lang="en-US" sz="3200" dirty="0">
                <a:solidFill>
                  <a:schemeClr val="tx2"/>
                </a:solidFill>
              </a:rPr>
              <a:t>Should include: </a:t>
            </a:r>
          </a:p>
          <a:p>
            <a:pPr marL="0" indent="0">
              <a:buNone/>
            </a:pPr>
            <a:endParaRPr lang="en-US" sz="3200" dirty="0">
              <a:solidFill>
                <a:schemeClr val="tx2"/>
              </a:solidFill>
            </a:endParaRPr>
          </a:p>
          <a:p>
            <a:pPr lvl="1"/>
            <a:r>
              <a:rPr lang="en-US" sz="3000" dirty="0">
                <a:solidFill>
                  <a:schemeClr val="tx2"/>
                </a:solidFill>
              </a:rPr>
              <a:t>Charging instrument</a:t>
            </a:r>
          </a:p>
          <a:p>
            <a:pPr lvl="1"/>
            <a:r>
              <a:rPr lang="en-US" sz="3000" i="1" dirty="0">
                <a:solidFill>
                  <a:schemeClr val="tx2"/>
                </a:solidFill>
              </a:rPr>
              <a:t>Plea papers</a:t>
            </a:r>
          </a:p>
          <a:p>
            <a:pPr lvl="1"/>
            <a:r>
              <a:rPr lang="en-US" sz="3000" dirty="0">
                <a:solidFill>
                  <a:schemeClr val="tx2"/>
                </a:solidFill>
              </a:rPr>
              <a:t>Docket sheet</a:t>
            </a:r>
          </a:p>
          <a:p>
            <a:pPr lvl="1"/>
            <a:r>
              <a:rPr lang="en-US" sz="3000" dirty="0">
                <a:solidFill>
                  <a:schemeClr val="tx2"/>
                </a:solidFill>
              </a:rPr>
              <a:t>Jury charge and verdict</a:t>
            </a:r>
          </a:p>
          <a:p>
            <a:pPr lvl="1"/>
            <a:r>
              <a:rPr lang="en-US" sz="3000" dirty="0">
                <a:solidFill>
                  <a:schemeClr val="tx2"/>
                </a:solidFill>
              </a:rPr>
              <a:t>Proposed findings </a:t>
            </a:r>
          </a:p>
          <a:p>
            <a:pPr lvl="1"/>
            <a:r>
              <a:rPr lang="en-US" sz="3000" dirty="0">
                <a:solidFill>
                  <a:schemeClr val="tx2"/>
                </a:solidFill>
              </a:rPr>
              <a:t>Findings and conclusions</a:t>
            </a:r>
          </a:p>
          <a:p>
            <a:pPr lvl="1"/>
            <a:r>
              <a:rPr lang="en-US" sz="3000" dirty="0">
                <a:solidFill>
                  <a:schemeClr val="tx2"/>
                </a:solidFill>
              </a:rPr>
              <a:t>Objections to findings</a:t>
            </a:r>
          </a:p>
          <a:p>
            <a:pPr lvl="1"/>
            <a:r>
              <a:rPr lang="en-US" sz="3000" i="1" dirty="0">
                <a:solidFill>
                  <a:schemeClr val="tx2"/>
                </a:solidFill>
              </a:rPr>
              <a:t>Transcript of any habeas hearings</a:t>
            </a:r>
          </a:p>
        </p:txBody>
      </p:sp>
    </p:spTree>
    <p:extLst>
      <p:ext uri="{BB962C8B-B14F-4D97-AF65-F5344CB8AC3E}">
        <p14:creationId xmlns:p14="http://schemas.microsoft.com/office/powerpoint/2010/main" val="2106643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3046" y="312615"/>
            <a:ext cx="9349154" cy="1678110"/>
          </a:xfrm>
        </p:spPr>
        <p:txBody>
          <a:bodyPr>
            <a:normAutofit fontScale="90000"/>
          </a:bodyPr>
          <a:lstStyle/>
          <a:p>
            <a:pPr algn="l"/>
            <a:r>
              <a:rPr lang="en-US" dirty="0">
                <a:solidFill>
                  <a:schemeClr val="accent1"/>
                </a:solidFill>
              </a:rPr>
              <a:t>Most Important Habeas Principle</a:t>
            </a:r>
          </a:p>
        </p:txBody>
      </p:sp>
      <p:sp>
        <p:nvSpPr>
          <p:cNvPr id="3" name="Subtitle 2"/>
          <p:cNvSpPr>
            <a:spLocks noGrp="1"/>
          </p:cNvSpPr>
          <p:nvPr>
            <p:ph type="subTitle" idx="1"/>
          </p:nvPr>
        </p:nvSpPr>
        <p:spPr>
          <a:xfrm>
            <a:off x="547077" y="2200275"/>
            <a:ext cx="10372457" cy="3525821"/>
          </a:xfrm>
        </p:spPr>
        <p:txBody>
          <a:bodyPr>
            <a:noAutofit/>
          </a:bodyPr>
          <a:lstStyle/>
          <a:p>
            <a:pPr algn="l"/>
            <a:r>
              <a:rPr lang="en-US" sz="5000" dirty="0">
                <a:solidFill>
                  <a:schemeClr val="tx2"/>
                </a:solidFill>
              </a:rPr>
              <a:t>“[T]he burden is on the applicant to allege and prove facts which, if true, entitle him to relief.” </a:t>
            </a:r>
            <a:r>
              <a:rPr lang="en-US" sz="5000" i="1" dirty="0">
                <a:solidFill>
                  <a:schemeClr val="tx2"/>
                </a:solidFill>
              </a:rPr>
              <a:t>Ex </a:t>
            </a:r>
            <a:r>
              <a:rPr lang="en-US" sz="5000" i="1" dirty="0" err="1">
                <a:solidFill>
                  <a:schemeClr val="tx2"/>
                </a:solidFill>
              </a:rPr>
              <a:t>parte</a:t>
            </a:r>
            <a:r>
              <a:rPr lang="en-US" sz="5000" i="1" dirty="0">
                <a:solidFill>
                  <a:schemeClr val="tx2"/>
                </a:solidFill>
              </a:rPr>
              <a:t> Maldonado</a:t>
            </a:r>
            <a:r>
              <a:rPr lang="en-US" sz="5000" dirty="0">
                <a:solidFill>
                  <a:schemeClr val="tx2"/>
                </a:solidFill>
              </a:rPr>
              <a:t>, 688 S.W.2d 114 (Tex. Crim. App. 1985).</a:t>
            </a:r>
          </a:p>
        </p:txBody>
      </p:sp>
    </p:spTree>
    <p:extLst>
      <p:ext uri="{BB962C8B-B14F-4D97-AF65-F5344CB8AC3E}">
        <p14:creationId xmlns:p14="http://schemas.microsoft.com/office/powerpoint/2010/main" val="382616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873126"/>
          </a:xfrm>
        </p:spPr>
        <p:txBody>
          <a:bodyPr/>
          <a:lstStyle/>
          <a:p>
            <a:r>
              <a:rPr lang="en-US" dirty="0"/>
              <a:t>Tell them more! </a:t>
            </a:r>
          </a:p>
        </p:txBody>
      </p:sp>
      <p:sp>
        <p:nvSpPr>
          <p:cNvPr id="3" name="Content Placeholder 2"/>
          <p:cNvSpPr>
            <a:spLocks noGrp="1"/>
          </p:cNvSpPr>
          <p:nvPr>
            <p:ph idx="1"/>
          </p:nvPr>
        </p:nvSpPr>
        <p:spPr>
          <a:xfrm>
            <a:off x="649224" y="1400175"/>
            <a:ext cx="10552176" cy="4781169"/>
          </a:xfrm>
        </p:spPr>
        <p:txBody>
          <a:bodyPr>
            <a:normAutofit fontScale="92500" lnSpcReduction="20000"/>
          </a:bodyPr>
          <a:lstStyle/>
          <a:p>
            <a:pPr marL="0" indent="0">
              <a:buNone/>
            </a:pPr>
            <a:endParaRPr lang="en-US" dirty="0">
              <a:solidFill>
                <a:schemeClr val="tx2"/>
              </a:solidFill>
            </a:endParaRPr>
          </a:p>
          <a:p>
            <a:pPr marL="0" indent="0">
              <a:buNone/>
            </a:pPr>
            <a:r>
              <a:rPr lang="en-US" sz="3600" dirty="0">
                <a:solidFill>
                  <a:schemeClr val="tx2"/>
                </a:solidFill>
              </a:rPr>
              <a:t>Facts win and lose cases. </a:t>
            </a:r>
          </a:p>
          <a:p>
            <a:pPr marL="0" indent="0">
              <a:buNone/>
            </a:pPr>
            <a:endParaRPr lang="en-US" sz="3600" dirty="0">
              <a:solidFill>
                <a:schemeClr val="tx2"/>
              </a:solidFill>
            </a:endParaRPr>
          </a:p>
          <a:p>
            <a:pPr marL="0" indent="0">
              <a:buNone/>
            </a:pPr>
            <a:r>
              <a:rPr lang="en-US" sz="3600" dirty="0">
                <a:solidFill>
                  <a:schemeClr val="tx2"/>
                </a:solidFill>
              </a:rPr>
              <a:t>Failure to allege sufficient facts is sure to lose a case. </a:t>
            </a:r>
          </a:p>
          <a:p>
            <a:pPr marL="0" indent="0">
              <a:buNone/>
            </a:pPr>
            <a:endParaRPr lang="en-US" sz="3600" dirty="0">
              <a:solidFill>
                <a:schemeClr val="tx2"/>
              </a:solidFill>
            </a:endParaRPr>
          </a:p>
          <a:p>
            <a:pPr marL="0" indent="0">
              <a:buNone/>
            </a:pPr>
            <a:r>
              <a:rPr lang="en-US" sz="3600" dirty="0">
                <a:solidFill>
                  <a:schemeClr val="tx2"/>
                </a:solidFill>
              </a:rPr>
              <a:t>Tell the Court everything necessary for relief. </a:t>
            </a:r>
          </a:p>
          <a:p>
            <a:pPr marL="0" indent="0">
              <a:buNone/>
            </a:pPr>
            <a:endParaRPr lang="en-US" sz="3600" dirty="0">
              <a:solidFill>
                <a:schemeClr val="tx2"/>
              </a:solidFill>
            </a:endParaRPr>
          </a:p>
          <a:p>
            <a:pPr marL="0" indent="0">
              <a:buNone/>
            </a:pPr>
            <a:r>
              <a:rPr lang="en-US" sz="3600" dirty="0">
                <a:solidFill>
                  <a:schemeClr val="tx2"/>
                </a:solidFill>
              </a:rPr>
              <a:t>Pre-empt doubts about what hasn’t been said. </a:t>
            </a:r>
          </a:p>
        </p:txBody>
      </p:sp>
    </p:spTree>
    <p:extLst>
      <p:ext uri="{BB962C8B-B14F-4D97-AF65-F5344CB8AC3E}">
        <p14:creationId xmlns:p14="http://schemas.microsoft.com/office/powerpoint/2010/main" val="3377270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6D77D-F651-4892-8E7C-F42A39F692B4}"/>
              </a:ext>
            </a:extLst>
          </p:cNvPr>
          <p:cNvSpPr>
            <a:spLocks noGrp="1"/>
          </p:cNvSpPr>
          <p:nvPr>
            <p:ph type="title"/>
          </p:nvPr>
        </p:nvSpPr>
        <p:spPr>
          <a:xfrm>
            <a:off x="649224" y="365124"/>
            <a:ext cx="10552176" cy="930276"/>
          </a:xfrm>
        </p:spPr>
        <p:txBody>
          <a:bodyPr/>
          <a:lstStyle/>
          <a:p>
            <a:r>
              <a:rPr lang="en-US" dirty="0"/>
              <a:t>You MUST deal with harm</a:t>
            </a:r>
          </a:p>
        </p:txBody>
      </p:sp>
      <p:sp>
        <p:nvSpPr>
          <p:cNvPr id="3" name="Content Placeholder 2">
            <a:extLst>
              <a:ext uri="{FF2B5EF4-FFF2-40B4-BE49-F238E27FC236}">
                <a16:creationId xmlns:a16="http://schemas.microsoft.com/office/drawing/2014/main" id="{2E2E289F-4978-4365-BF5B-5837FA8DFD4C}"/>
              </a:ext>
            </a:extLst>
          </p:cNvPr>
          <p:cNvSpPr>
            <a:spLocks noGrp="1"/>
          </p:cNvSpPr>
          <p:nvPr>
            <p:ph idx="1"/>
          </p:nvPr>
        </p:nvSpPr>
        <p:spPr>
          <a:xfrm>
            <a:off x="649224" y="1628775"/>
            <a:ext cx="10552176" cy="4552569"/>
          </a:xfrm>
        </p:spPr>
        <p:txBody>
          <a:bodyPr>
            <a:normAutofit fontScale="92500" lnSpcReduction="10000"/>
          </a:bodyPr>
          <a:lstStyle/>
          <a:p>
            <a:pPr marL="0" indent="0">
              <a:buNone/>
            </a:pPr>
            <a:endParaRPr lang="en-US" dirty="0"/>
          </a:p>
          <a:p>
            <a:pPr marL="0" indent="0">
              <a:buNone/>
            </a:pPr>
            <a:r>
              <a:rPr lang="en-US" sz="3400" dirty="0"/>
              <a:t>“A court need not determine whether counsel’s performance was deficient before examining the prejudice suffered by the defendant as a result of the alleged deficiencies . . . [</a:t>
            </a:r>
            <a:r>
              <a:rPr lang="en-US" sz="3400" dirty="0" err="1"/>
              <a:t>i</a:t>
            </a:r>
            <a:r>
              <a:rPr lang="en-US" sz="3400" dirty="0"/>
              <a:t>]f it is easier to dispose of an ineffectiveness claim on the ground of lack of sufficient prejudice, which we expect will often be so, that course should be followed.” </a:t>
            </a:r>
            <a:r>
              <a:rPr lang="en-US" sz="3400" i="1" dirty="0"/>
              <a:t>Strickland v. Washington</a:t>
            </a:r>
            <a:r>
              <a:rPr lang="en-US" sz="3400" dirty="0"/>
              <a:t>, 466 U.S. 668, 697 (1984). </a:t>
            </a:r>
          </a:p>
        </p:txBody>
      </p:sp>
    </p:spTree>
    <p:extLst>
      <p:ext uri="{BB962C8B-B14F-4D97-AF65-F5344CB8AC3E}">
        <p14:creationId xmlns:p14="http://schemas.microsoft.com/office/powerpoint/2010/main" val="3732508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9D521-5B27-4D4C-B2A9-A88655EC3496}"/>
              </a:ext>
            </a:extLst>
          </p:cNvPr>
          <p:cNvSpPr>
            <a:spLocks noGrp="1"/>
          </p:cNvSpPr>
          <p:nvPr>
            <p:ph type="title"/>
          </p:nvPr>
        </p:nvSpPr>
        <p:spPr/>
        <p:txBody>
          <a:bodyPr/>
          <a:lstStyle/>
          <a:p>
            <a:r>
              <a:rPr lang="en-US" dirty="0"/>
              <a:t>Harm talk from </a:t>
            </a:r>
            <a:r>
              <a:rPr lang="en-US" i="1" dirty="0"/>
              <a:t>Strickland </a:t>
            </a:r>
            <a:r>
              <a:rPr lang="en-US" dirty="0"/>
              <a:t>to remember: </a:t>
            </a:r>
            <a:endParaRPr lang="en-US" i="1" dirty="0"/>
          </a:p>
        </p:txBody>
      </p:sp>
      <p:sp>
        <p:nvSpPr>
          <p:cNvPr id="3" name="Content Placeholder 2">
            <a:extLst>
              <a:ext uri="{FF2B5EF4-FFF2-40B4-BE49-F238E27FC236}">
                <a16:creationId xmlns:a16="http://schemas.microsoft.com/office/drawing/2014/main" id="{2A7C77FD-261B-4AF8-BC82-5CEA64F1A6B1}"/>
              </a:ext>
            </a:extLst>
          </p:cNvPr>
          <p:cNvSpPr>
            <a:spLocks noGrp="1"/>
          </p:cNvSpPr>
          <p:nvPr>
            <p:ph idx="1"/>
          </p:nvPr>
        </p:nvSpPr>
        <p:spPr>
          <a:xfrm>
            <a:off x="838200" y="1438382"/>
            <a:ext cx="10515600" cy="5110910"/>
          </a:xfrm>
        </p:spPr>
        <p:txBody>
          <a:bodyPr>
            <a:normAutofit fontScale="85000" lnSpcReduction="10000"/>
          </a:bodyPr>
          <a:lstStyle/>
          <a:p>
            <a:pPr marL="0" indent="0">
              <a:buNone/>
            </a:pPr>
            <a:endParaRPr lang="en-US" dirty="0"/>
          </a:p>
          <a:p>
            <a:endParaRPr lang="en-US" sz="3200" dirty="0"/>
          </a:p>
          <a:p>
            <a:r>
              <a:rPr lang="en-US" sz="3200" dirty="0"/>
              <a:t>Some fact findings will be unaffected by attorney errors. </a:t>
            </a:r>
          </a:p>
          <a:p>
            <a:r>
              <a:rPr lang="en-US" sz="3200" dirty="0"/>
              <a:t>Findings that were affected will be affected in different ways. </a:t>
            </a:r>
          </a:p>
          <a:p>
            <a:r>
              <a:rPr lang="en-US" sz="3200" dirty="0"/>
              <a:t>Some errors will have had a pervasive affect on the inferences to be drawn from the evidence, altering the entire evidentiary picture, and some will have a trivial affect. </a:t>
            </a:r>
          </a:p>
          <a:p>
            <a:r>
              <a:rPr lang="en-US" sz="3200" dirty="0"/>
              <a:t>“Moreover, a verdict or conclusion only weakly supported by the record is more likely to have been affected by errors than one with overwhelming record support.”</a:t>
            </a:r>
          </a:p>
        </p:txBody>
      </p:sp>
    </p:spTree>
    <p:extLst>
      <p:ext uri="{BB962C8B-B14F-4D97-AF65-F5344CB8AC3E}">
        <p14:creationId xmlns:p14="http://schemas.microsoft.com/office/powerpoint/2010/main" val="857552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89396-A5DC-4634-9414-B058254FC859}"/>
              </a:ext>
            </a:extLst>
          </p:cNvPr>
          <p:cNvSpPr>
            <a:spLocks noGrp="1"/>
          </p:cNvSpPr>
          <p:nvPr>
            <p:ph type="title"/>
          </p:nvPr>
        </p:nvSpPr>
        <p:spPr>
          <a:xfrm>
            <a:off x="649224" y="365124"/>
            <a:ext cx="10552176" cy="806451"/>
          </a:xfrm>
        </p:spPr>
        <p:txBody>
          <a:bodyPr/>
          <a:lstStyle/>
          <a:p>
            <a:r>
              <a:rPr lang="en-US" dirty="0"/>
              <a:t>Work with the record	</a:t>
            </a:r>
          </a:p>
        </p:txBody>
      </p:sp>
      <p:sp>
        <p:nvSpPr>
          <p:cNvPr id="3" name="Content Placeholder 2">
            <a:extLst>
              <a:ext uri="{FF2B5EF4-FFF2-40B4-BE49-F238E27FC236}">
                <a16:creationId xmlns:a16="http://schemas.microsoft.com/office/drawing/2014/main" id="{65E804FA-E793-4CB5-B7E2-B23D24A02E47}"/>
              </a:ext>
            </a:extLst>
          </p:cNvPr>
          <p:cNvSpPr>
            <a:spLocks noGrp="1"/>
          </p:cNvSpPr>
          <p:nvPr>
            <p:ph idx="1"/>
          </p:nvPr>
        </p:nvSpPr>
        <p:spPr>
          <a:xfrm>
            <a:off x="649224" y="1419225"/>
            <a:ext cx="10552176" cy="4762119"/>
          </a:xfrm>
        </p:spPr>
        <p:txBody>
          <a:bodyPr>
            <a:normAutofit fontScale="92500"/>
          </a:bodyPr>
          <a:lstStyle/>
          <a:p>
            <a:pPr marL="0" indent="0">
              <a:buNone/>
            </a:pPr>
            <a:endParaRPr lang="en-US" sz="3200" dirty="0"/>
          </a:p>
          <a:p>
            <a:pPr marL="0" indent="0">
              <a:buNone/>
            </a:pPr>
            <a:r>
              <a:rPr lang="en-US" sz="3600" dirty="0"/>
              <a:t>Applicants: How do you meet the standard? With law? </a:t>
            </a:r>
          </a:p>
          <a:p>
            <a:pPr marL="0" indent="0">
              <a:buNone/>
            </a:pPr>
            <a:endParaRPr lang="en-US" sz="3600" dirty="0"/>
          </a:p>
          <a:p>
            <a:pPr marL="0" indent="0">
              <a:buNone/>
            </a:pPr>
            <a:r>
              <a:rPr lang="en-US" sz="3600" dirty="0"/>
              <a:t>Almost always, by telling the story of the trial and illustrating the role that counsel’s error played in the context of the whole trial and evidence. To do that, the applicant must grasp and confront any bad facts. </a:t>
            </a:r>
          </a:p>
          <a:p>
            <a:pPr marL="0" indent="0">
              <a:buNone/>
            </a:pPr>
            <a:endParaRPr lang="en-US" sz="3200" dirty="0"/>
          </a:p>
        </p:txBody>
      </p:sp>
    </p:spTree>
    <p:extLst>
      <p:ext uri="{BB962C8B-B14F-4D97-AF65-F5344CB8AC3E}">
        <p14:creationId xmlns:p14="http://schemas.microsoft.com/office/powerpoint/2010/main" val="421410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B238D-1A9A-4BD0-BF7F-995938BC45DA}"/>
              </a:ext>
            </a:extLst>
          </p:cNvPr>
          <p:cNvSpPr>
            <a:spLocks noGrp="1"/>
          </p:cNvSpPr>
          <p:nvPr>
            <p:ph type="title"/>
          </p:nvPr>
        </p:nvSpPr>
        <p:spPr>
          <a:xfrm>
            <a:off x="649224" y="365124"/>
            <a:ext cx="10552176" cy="930276"/>
          </a:xfrm>
        </p:spPr>
        <p:txBody>
          <a:bodyPr/>
          <a:lstStyle/>
          <a:p>
            <a:r>
              <a:rPr lang="en-US" dirty="0"/>
              <a:t>Habeas advocacy	</a:t>
            </a:r>
          </a:p>
        </p:txBody>
      </p:sp>
      <p:sp>
        <p:nvSpPr>
          <p:cNvPr id="3" name="Content Placeholder 2">
            <a:extLst>
              <a:ext uri="{FF2B5EF4-FFF2-40B4-BE49-F238E27FC236}">
                <a16:creationId xmlns:a16="http://schemas.microsoft.com/office/drawing/2014/main" id="{A0613F0E-8B71-4F32-897B-3993AC285180}"/>
              </a:ext>
            </a:extLst>
          </p:cNvPr>
          <p:cNvSpPr>
            <a:spLocks noGrp="1"/>
          </p:cNvSpPr>
          <p:nvPr>
            <p:ph idx="1"/>
          </p:nvPr>
        </p:nvSpPr>
        <p:spPr>
          <a:xfrm>
            <a:off x="649224" y="1295400"/>
            <a:ext cx="10552176" cy="4885944"/>
          </a:xfrm>
        </p:spPr>
        <p:txBody>
          <a:bodyPr>
            <a:normAutofit fontScale="85000" lnSpcReduction="20000"/>
          </a:bodyPr>
          <a:lstStyle/>
          <a:p>
            <a:pPr marL="0" indent="0">
              <a:buNone/>
            </a:pPr>
            <a:endParaRPr lang="en-US" dirty="0"/>
          </a:p>
          <a:p>
            <a:pPr marL="0" indent="0">
              <a:buNone/>
            </a:pPr>
            <a:r>
              <a:rPr lang="en-US" sz="3600" dirty="0"/>
              <a:t>Habeas is not like a direct appeal or discretionary review, but that is what your audience is used to and expects. The CCA has seen it all. </a:t>
            </a:r>
          </a:p>
          <a:p>
            <a:pPr marL="0" indent="0">
              <a:buNone/>
            </a:pPr>
            <a:endParaRPr lang="en-US" sz="3600" dirty="0"/>
          </a:p>
          <a:p>
            <a:pPr marL="0" indent="0">
              <a:buNone/>
            </a:pPr>
            <a:r>
              <a:rPr lang="en-US" sz="3600" dirty="0"/>
              <a:t>Jury arguments and outrage (from both sides of the bar) do not play well. Think twice about your tone and rhetoric. </a:t>
            </a:r>
          </a:p>
          <a:p>
            <a:pPr marL="0" indent="0">
              <a:buNone/>
            </a:pPr>
            <a:endParaRPr lang="en-US" sz="3600" dirty="0"/>
          </a:p>
          <a:p>
            <a:pPr marL="0" indent="0">
              <a:buNone/>
            </a:pPr>
            <a:r>
              <a:rPr lang="en-US" sz="3600" dirty="0"/>
              <a:t>Raise the strongest issues, not necessarily every possible error. </a:t>
            </a:r>
          </a:p>
        </p:txBody>
      </p:sp>
    </p:spTree>
    <p:extLst>
      <p:ext uri="{BB962C8B-B14F-4D97-AF65-F5344CB8AC3E}">
        <p14:creationId xmlns:p14="http://schemas.microsoft.com/office/powerpoint/2010/main" val="18733598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81D1-1173-4CB8-B178-31DE9F999A3E}"/>
              </a:ext>
            </a:extLst>
          </p:cNvPr>
          <p:cNvSpPr>
            <a:spLocks noGrp="1"/>
          </p:cNvSpPr>
          <p:nvPr>
            <p:ph type="title"/>
          </p:nvPr>
        </p:nvSpPr>
        <p:spPr/>
        <p:txBody>
          <a:bodyPr/>
          <a:lstStyle/>
          <a:p>
            <a:r>
              <a:rPr lang="en-US" dirty="0"/>
              <a:t>Top tips for writ lawyers . . .</a:t>
            </a:r>
          </a:p>
        </p:txBody>
      </p:sp>
      <p:sp>
        <p:nvSpPr>
          <p:cNvPr id="3" name="Content Placeholder 2">
            <a:extLst>
              <a:ext uri="{FF2B5EF4-FFF2-40B4-BE49-F238E27FC236}">
                <a16:creationId xmlns:a16="http://schemas.microsoft.com/office/drawing/2014/main" id="{9EE7FEE8-8D50-441B-8750-5C65E51ED5B5}"/>
              </a:ext>
            </a:extLst>
          </p:cNvPr>
          <p:cNvSpPr>
            <a:spLocks noGrp="1"/>
          </p:cNvSpPr>
          <p:nvPr>
            <p:ph idx="1"/>
          </p:nvPr>
        </p:nvSpPr>
        <p:spPr/>
        <p:txBody>
          <a:bodyPr/>
          <a:lstStyle/>
          <a:p>
            <a:endParaRPr lang="en-US" dirty="0"/>
          </a:p>
          <a:p>
            <a:endParaRPr lang="en-US" sz="3200" dirty="0"/>
          </a:p>
          <a:p>
            <a:r>
              <a:rPr lang="en-US" sz="3600" dirty="0"/>
              <a:t>Applicants: focus on facts and harm</a:t>
            </a:r>
          </a:p>
          <a:p>
            <a:pPr marL="0" indent="0">
              <a:buNone/>
            </a:pPr>
            <a:endParaRPr lang="en-US" sz="3600" dirty="0"/>
          </a:p>
          <a:p>
            <a:r>
              <a:rPr lang="en-US" sz="3600" dirty="0"/>
              <a:t>Prosecutors: give the Court a guide to the writ on law or facts, depending on what’s necessary</a:t>
            </a:r>
          </a:p>
        </p:txBody>
      </p:sp>
    </p:spTree>
    <p:extLst>
      <p:ext uri="{BB962C8B-B14F-4D97-AF65-F5344CB8AC3E}">
        <p14:creationId xmlns:p14="http://schemas.microsoft.com/office/powerpoint/2010/main" val="1053417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711BE-8215-49E8-AFD6-5C7DBF0AFBE8}"/>
              </a:ext>
            </a:extLst>
          </p:cNvPr>
          <p:cNvSpPr>
            <a:spLocks noGrp="1"/>
          </p:cNvSpPr>
          <p:nvPr>
            <p:ph type="title"/>
          </p:nvPr>
        </p:nvSpPr>
        <p:spPr>
          <a:xfrm>
            <a:off x="649224" y="365124"/>
            <a:ext cx="10552176" cy="882651"/>
          </a:xfrm>
        </p:spPr>
        <p:txBody>
          <a:bodyPr/>
          <a:lstStyle/>
          <a:p>
            <a:r>
              <a:rPr lang="en-US" dirty="0"/>
              <a:t>Amendments and Supplements	</a:t>
            </a:r>
          </a:p>
        </p:txBody>
      </p:sp>
      <p:sp>
        <p:nvSpPr>
          <p:cNvPr id="3" name="Content Placeholder 2">
            <a:extLst>
              <a:ext uri="{FF2B5EF4-FFF2-40B4-BE49-F238E27FC236}">
                <a16:creationId xmlns:a16="http://schemas.microsoft.com/office/drawing/2014/main" id="{A3C07BCC-132A-4749-B824-E064050BF2B5}"/>
              </a:ext>
            </a:extLst>
          </p:cNvPr>
          <p:cNvSpPr>
            <a:spLocks noGrp="1"/>
          </p:cNvSpPr>
          <p:nvPr>
            <p:ph idx="1"/>
          </p:nvPr>
        </p:nvSpPr>
        <p:spPr>
          <a:xfrm>
            <a:off x="649224" y="1533525"/>
            <a:ext cx="10552176" cy="4181475"/>
          </a:xfrm>
        </p:spPr>
        <p:txBody>
          <a:bodyPr>
            <a:normAutofit fontScale="92500" lnSpcReduction="10000"/>
          </a:bodyPr>
          <a:lstStyle/>
          <a:p>
            <a:pPr marL="0" indent="0">
              <a:buNone/>
            </a:pPr>
            <a:endParaRPr lang="en-US" dirty="0"/>
          </a:p>
          <a:p>
            <a:pPr marL="0" indent="0">
              <a:buNone/>
            </a:pPr>
            <a:endParaRPr lang="en-US" sz="3600" dirty="0"/>
          </a:p>
          <a:p>
            <a:pPr marL="0" indent="0">
              <a:buNone/>
            </a:pPr>
            <a:r>
              <a:rPr lang="en-US" sz="4200" dirty="0"/>
              <a:t>The Court has always been willing to consider amended and supplemental claims filed by an applicant </a:t>
            </a:r>
            <a:r>
              <a:rPr lang="en-US" sz="4200" i="1" dirty="0"/>
              <a:t>before final disposition </a:t>
            </a:r>
            <a:r>
              <a:rPr lang="en-US" sz="4200" dirty="0"/>
              <a:t>of an application. </a:t>
            </a:r>
            <a:r>
              <a:rPr lang="en-US" sz="4200" i="1" dirty="0"/>
              <a:t>Ex parte Saenz</a:t>
            </a:r>
            <a:r>
              <a:rPr lang="en-US" sz="4200" dirty="0"/>
              <a:t>, 491 S.W.3d 819 (Tex. Crim. App. 2016). </a:t>
            </a:r>
          </a:p>
        </p:txBody>
      </p:sp>
    </p:spTree>
    <p:extLst>
      <p:ext uri="{BB962C8B-B14F-4D97-AF65-F5344CB8AC3E}">
        <p14:creationId xmlns:p14="http://schemas.microsoft.com/office/powerpoint/2010/main" val="427410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6129D-2693-4FCD-AFD4-D21A66BC8714}"/>
              </a:ext>
            </a:extLst>
          </p:cNvPr>
          <p:cNvSpPr>
            <a:spLocks noGrp="1"/>
          </p:cNvSpPr>
          <p:nvPr>
            <p:ph type="title"/>
          </p:nvPr>
        </p:nvSpPr>
        <p:spPr>
          <a:xfrm>
            <a:off x="649224" y="365124"/>
            <a:ext cx="10552176" cy="920751"/>
          </a:xfrm>
        </p:spPr>
        <p:txBody>
          <a:bodyPr/>
          <a:lstStyle/>
          <a:p>
            <a:r>
              <a:rPr lang="en-US" dirty="0"/>
              <a:t>Practitioner’s viewpoint</a:t>
            </a:r>
          </a:p>
        </p:txBody>
      </p:sp>
      <p:sp>
        <p:nvSpPr>
          <p:cNvPr id="3" name="Content Placeholder 2">
            <a:extLst>
              <a:ext uri="{FF2B5EF4-FFF2-40B4-BE49-F238E27FC236}">
                <a16:creationId xmlns:a16="http://schemas.microsoft.com/office/drawing/2014/main" id="{E3D711FB-E42A-422A-A78C-02F75F44C568}"/>
              </a:ext>
            </a:extLst>
          </p:cNvPr>
          <p:cNvSpPr>
            <a:spLocks noGrp="1"/>
          </p:cNvSpPr>
          <p:nvPr>
            <p:ph idx="1"/>
          </p:nvPr>
        </p:nvSpPr>
        <p:spPr>
          <a:xfrm>
            <a:off x="838200" y="1825625"/>
            <a:ext cx="10515600" cy="4369692"/>
          </a:xfrm>
        </p:spPr>
        <p:txBody>
          <a:bodyPr>
            <a:normAutofit/>
          </a:bodyPr>
          <a:lstStyle/>
          <a:p>
            <a:endParaRPr lang="en-US" sz="3600" dirty="0"/>
          </a:p>
          <a:p>
            <a:r>
              <a:rPr lang="en-US" sz="3600" dirty="0"/>
              <a:t>Best analogy may be to civil plaintiff work—think of writ as a lawsuit against conviction, it’s a collateral attack!</a:t>
            </a:r>
            <a:endParaRPr lang="en-US" sz="3200" dirty="0"/>
          </a:p>
          <a:p>
            <a:endParaRPr lang="en-US" sz="3600" dirty="0"/>
          </a:p>
          <a:p>
            <a:r>
              <a:rPr lang="en-US" sz="3600" dirty="0"/>
              <a:t>All the work boils down to a simple legal test. </a:t>
            </a:r>
          </a:p>
          <a:p>
            <a:endParaRPr lang="en-US" dirty="0"/>
          </a:p>
        </p:txBody>
      </p:sp>
    </p:spTree>
    <p:extLst>
      <p:ext uri="{BB962C8B-B14F-4D97-AF65-F5344CB8AC3E}">
        <p14:creationId xmlns:p14="http://schemas.microsoft.com/office/powerpoint/2010/main" val="14470193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BF4B5-E414-48A2-A499-651DB48EC411}"/>
              </a:ext>
            </a:extLst>
          </p:cNvPr>
          <p:cNvSpPr>
            <a:spLocks noGrp="1"/>
          </p:cNvSpPr>
          <p:nvPr>
            <p:ph type="title"/>
          </p:nvPr>
        </p:nvSpPr>
        <p:spPr>
          <a:xfrm>
            <a:off x="649224" y="365124"/>
            <a:ext cx="10552176" cy="892176"/>
          </a:xfrm>
        </p:spPr>
        <p:txBody>
          <a:bodyPr/>
          <a:lstStyle/>
          <a:p>
            <a:r>
              <a:rPr lang="en-US" dirty="0"/>
              <a:t>Amendment v. Supplement</a:t>
            </a:r>
          </a:p>
        </p:txBody>
      </p:sp>
      <p:sp>
        <p:nvSpPr>
          <p:cNvPr id="3" name="Content Placeholder 2">
            <a:extLst>
              <a:ext uri="{FF2B5EF4-FFF2-40B4-BE49-F238E27FC236}">
                <a16:creationId xmlns:a16="http://schemas.microsoft.com/office/drawing/2014/main" id="{7A531950-471C-42B7-8A6F-EF5A09A9612F}"/>
              </a:ext>
            </a:extLst>
          </p:cNvPr>
          <p:cNvSpPr>
            <a:spLocks noGrp="1"/>
          </p:cNvSpPr>
          <p:nvPr>
            <p:ph idx="1"/>
          </p:nvPr>
        </p:nvSpPr>
        <p:spPr>
          <a:xfrm>
            <a:off x="649224" y="1438275"/>
            <a:ext cx="10552176" cy="5229225"/>
          </a:xfrm>
        </p:spPr>
        <p:txBody>
          <a:bodyPr>
            <a:normAutofit/>
          </a:bodyPr>
          <a:lstStyle/>
          <a:p>
            <a:r>
              <a:rPr lang="en-US" sz="3800" dirty="0"/>
              <a:t>An amendment supplants/replaces all prior filings. </a:t>
            </a:r>
          </a:p>
          <a:p>
            <a:r>
              <a:rPr lang="en-US" sz="3800" dirty="0"/>
              <a:t>Supplements add to prior filings. </a:t>
            </a:r>
          </a:p>
          <a:p>
            <a:r>
              <a:rPr lang="en-US" sz="3800" i="1" dirty="0"/>
              <a:t>Ex </a:t>
            </a:r>
            <a:r>
              <a:rPr lang="en-US" sz="3800" i="1" dirty="0" err="1"/>
              <a:t>parte</a:t>
            </a:r>
            <a:r>
              <a:rPr lang="en-US" sz="3800" i="1" dirty="0"/>
              <a:t> </a:t>
            </a:r>
            <a:r>
              <a:rPr lang="en-US" sz="3800" i="1" dirty="0" err="1"/>
              <a:t>Speckman</a:t>
            </a:r>
            <a:r>
              <a:rPr lang="en-US" sz="3800" dirty="0"/>
              <a:t>, 537 S.W.3d 49, 55 n.9 (Tex. Crim. App. 2017)</a:t>
            </a:r>
          </a:p>
          <a:p>
            <a:r>
              <a:rPr lang="en-US" sz="3800" dirty="0"/>
              <a:t>Supplement or amend using the form. </a:t>
            </a:r>
          </a:p>
        </p:txBody>
      </p:sp>
    </p:spTree>
    <p:extLst>
      <p:ext uri="{BB962C8B-B14F-4D97-AF65-F5344CB8AC3E}">
        <p14:creationId xmlns:p14="http://schemas.microsoft.com/office/powerpoint/2010/main" val="38324401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77901"/>
          </a:xfrm>
        </p:spPr>
        <p:txBody>
          <a:bodyPr/>
          <a:lstStyle/>
          <a:p>
            <a:r>
              <a:rPr lang="en-US" dirty="0"/>
              <a:t>Dismissing and Holding Writs</a:t>
            </a:r>
          </a:p>
        </p:txBody>
      </p:sp>
      <p:sp>
        <p:nvSpPr>
          <p:cNvPr id="3" name="Content Placeholder 2"/>
          <p:cNvSpPr>
            <a:spLocks noGrp="1"/>
          </p:cNvSpPr>
          <p:nvPr>
            <p:ph idx="1"/>
          </p:nvPr>
        </p:nvSpPr>
        <p:spPr>
          <a:xfrm>
            <a:off x="649224" y="1743075"/>
            <a:ext cx="10552176" cy="4438269"/>
          </a:xfrm>
        </p:spPr>
        <p:txBody>
          <a:bodyPr>
            <a:normAutofit fontScale="92500" lnSpcReduction="20000"/>
          </a:bodyPr>
          <a:lstStyle/>
          <a:p>
            <a:endParaRPr lang="en-US" sz="3600" dirty="0">
              <a:solidFill>
                <a:schemeClr val="tx2"/>
              </a:solidFill>
            </a:endParaRPr>
          </a:p>
          <a:p>
            <a:r>
              <a:rPr lang="en-US" sz="4200" dirty="0">
                <a:solidFill>
                  <a:schemeClr val="tx2"/>
                </a:solidFill>
              </a:rPr>
              <a:t>If possible, don’t file until everything is ready to roll to avoid quick forward and disposition at CCA</a:t>
            </a:r>
          </a:p>
          <a:p>
            <a:pPr marL="0" indent="0">
              <a:buNone/>
            </a:pPr>
            <a:endParaRPr lang="en-US" sz="4200" dirty="0">
              <a:solidFill>
                <a:schemeClr val="tx2"/>
              </a:solidFill>
            </a:endParaRPr>
          </a:p>
          <a:p>
            <a:r>
              <a:rPr lang="en-US" sz="4200" dirty="0">
                <a:solidFill>
                  <a:schemeClr val="tx2"/>
                </a:solidFill>
              </a:rPr>
              <a:t>If you want a pending writ dismissed, file motion ASAP.</a:t>
            </a:r>
          </a:p>
        </p:txBody>
      </p:sp>
    </p:spTree>
    <p:extLst>
      <p:ext uri="{BB962C8B-B14F-4D97-AF65-F5344CB8AC3E}">
        <p14:creationId xmlns:p14="http://schemas.microsoft.com/office/powerpoint/2010/main" val="3327225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9C315-C149-4B56-8703-0602A143D88B}"/>
              </a:ext>
            </a:extLst>
          </p:cNvPr>
          <p:cNvSpPr>
            <a:spLocks noGrp="1"/>
          </p:cNvSpPr>
          <p:nvPr>
            <p:ph type="title"/>
          </p:nvPr>
        </p:nvSpPr>
        <p:spPr/>
        <p:txBody>
          <a:bodyPr/>
          <a:lstStyle/>
          <a:p>
            <a:r>
              <a:rPr lang="en-US" dirty="0"/>
              <a:t>State’s issues: Laches, delay, &amp; waiver</a:t>
            </a:r>
          </a:p>
        </p:txBody>
      </p:sp>
      <p:sp>
        <p:nvSpPr>
          <p:cNvPr id="3" name="Content Placeholder 2">
            <a:extLst>
              <a:ext uri="{FF2B5EF4-FFF2-40B4-BE49-F238E27FC236}">
                <a16:creationId xmlns:a16="http://schemas.microsoft.com/office/drawing/2014/main" id="{43A8335A-DBDB-4F20-810C-B00FBCD86C73}"/>
              </a:ext>
            </a:extLst>
          </p:cNvPr>
          <p:cNvSpPr>
            <a:spLocks noGrp="1"/>
          </p:cNvSpPr>
          <p:nvPr>
            <p:ph idx="1"/>
          </p:nvPr>
        </p:nvSpPr>
        <p:spPr/>
        <p:txBody>
          <a:bodyPr>
            <a:normAutofit lnSpcReduction="10000"/>
          </a:bodyPr>
          <a:lstStyle/>
          <a:p>
            <a:pPr marL="0" indent="0">
              <a:buNone/>
            </a:pPr>
            <a:endParaRPr lang="en-US" dirty="0"/>
          </a:p>
          <a:p>
            <a:pPr marL="0" indent="0">
              <a:buNone/>
            </a:pPr>
            <a:r>
              <a:rPr lang="en-US" sz="3600" dirty="0"/>
              <a:t>Delay is simple and effective: </a:t>
            </a:r>
          </a:p>
          <a:p>
            <a:pPr marL="0" indent="0">
              <a:buNone/>
            </a:pPr>
            <a:endParaRPr lang="en-US" sz="3600" dirty="0"/>
          </a:p>
          <a:p>
            <a:pPr marL="0" indent="0">
              <a:buNone/>
            </a:pPr>
            <a:r>
              <a:rPr lang="en-US" sz="3600" dirty="0"/>
              <a:t>“[A] petitioner’s delay in seeking relief can prejudice the credibility of his claim.” </a:t>
            </a:r>
            <a:r>
              <a:rPr lang="en-US" sz="3600" i="1" dirty="0"/>
              <a:t>Ex </a:t>
            </a:r>
            <a:r>
              <a:rPr lang="en-US" sz="3600" i="1" dirty="0" err="1"/>
              <a:t>parte</a:t>
            </a:r>
            <a:r>
              <a:rPr lang="en-US" sz="3600" i="1" dirty="0"/>
              <a:t> Galvan</a:t>
            </a:r>
            <a:r>
              <a:rPr lang="en-US" sz="3600" dirty="0"/>
              <a:t>, 770 S.W.2d 822, 824 (Tex. Crim. App. 1989).</a:t>
            </a:r>
          </a:p>
        </p:txBody>
      </p:sp>
    </p:spTree>
    <p:extLst>
      <p:ext uri="{BB962C8B-B14F-4D97-AF65-F5344CB8AC3E}">
        <p14:creationId xmlns:p14="http://schemas.microsoft.com/office/powerpoint/2010/main" val="15863420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39801"/>
          </a:xfrm>
        </p:spPr>
        <p:txBody>
          <a:bodyPr/>
          <a:lstStyle/>
          <a:p>
            <a:r>
              <a:rPr lang="en-US" dirty="0"/>
              <a:t>LACHES! </a:t>
            </a:r>
          </a:p>
        </p:txBody>
      </p:sp>
      <p:sp>
        <p:nvSpPr>
          <p:cNvPr id="3" name="Content Placeholder 2"/>
          <p:cNvSpPr>
            <a:spLocks noGrp="1"/>
          </p:cNvSpPr>
          <p:nvPr>
            <p:ph idx="1"/>
          </p:nvPr>
        </p:nvSpPr>
        <p:spPr/>
        <p:txBody>
          <a:bodyPr>
            <a:normAutofit/>
          </a:bodyPr>
          <a:lstStyle/>
          <a:p>
            <a:pPr marL="0" indent="0">
              <a:buNone/>
            </a:pPr>
            <a:endParaRPr lang="en-US" i="1" dirty="0">
              <a:solidFill>
                <a:schemeClr val="tx2"/>
              </a:solidFill>
            </a:endParaRPr>
          </a:p>
          <a:p>
            <a:pPr marL="0" indent="0">
              <a:buNone/>
            </a:pPr>
            <a:r>
              <a:rPr lang="en-US" sz="3600" i="1" dirty="0">
                <a:solidFill>
                  <a:schemeClr val="tx2"/>
                </a:solidFill>
              </a:rPr>
              <a:t>Ex parte Perez</a:t>
            </a:r>
            <a:r>
              <a:rPr lang="en-US" sz="3600" dirty="0">
                <a:solidFill>
                  <a:schemeClr val="tx2"/>
                </a:solidFill>
              </a:rPr>
              <a:t>, 398 S.W.3d 206 (Tex. Crim. App. 2013). The Court alters laches doctrine in habeas, </a:t>
            </a:r>
            <a:r>
              <a:rPr lang="en-US" sz="3600" b="1" dirty="0">
                <a:solidFill>
                  <a:schemeClr val="tx2"/>
                </a:solidFill>
              </a:rPr>
              <a:t>expanding prejudice inquiry</a:t>
            </a:r>
            <a:r>
              <a:rPr lang="en-US" sz="3600" dirty="0">
                <a:solidFill>
                  <a:schemeClr val="tx2"/>
                </a:solidFill>
              </a:rPr>
              <a:t> beyond the State’s ability to respond to the claims to encompass the totality of circumstances.</a:t>
            </a:r>
            <a:r>
              <a:rPr lang="en-US" sz="3600" dirty="0">
                <a:solidFill>
                  <a:schemeClr val="tx2"/>
                </a:solidFill>
                <a:latin typeface="+mj-lt"/>
              </a:rPr>
              <a:t> </a:t>
            </a:r>
          </a:p>
        </p:txBody>
      </p:sp>
    </p:spTree>
    <p:extLst>
      <p:ext uri="{BB962C8B-B14F-4D97-AF65-F5344CB8AC3E}">
        <p14:creationId xmlns:p14="http://schemas.microsoft.com/office/powerpoint/2010/main" val="859472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30276"/>
          </a:xfrm>
        </p:spPr>
        <p:txBody>
          <a:bodyPr/>
          <a:lstStyle/>
          <a:p>
            <a:r>
              <a:rPr lang="en-US" i="1" dirty="0"/>
              <a:t>Perez</a:t>
            </a:r>
            <a:r>
              <a:rPr lang="en-US" dirty="0"/>
              <a:t>, continued . . . </a:t>
            </a:r>
            <a:endParaRPr lang="en-US" i="1" dirty="0"/>
          </a:p>
        </p:txBody>
      </p:sp>
      <p:sp>
        <p:nvSpPr>
          <p:cNvPr id="3" name="Content Placeholder 2"/>
          <p:cNvSpPr>
            <a:spLocks noGrp="1"/>
          </p:cNvSpPr>
          <p:nvPr>
            <p:ph idx="1"/>
          </p:nvPr>
        </p:nvSpPr>
        <p:spPr/>
        <p:txBody>
          <a:bodyPr>
            <a:normAutofit fontScale="92500" lnSpcReduction="20000"/>
          </a:bodyPr>
          <a:lstStyle/>
          <a:p>
            <a:r>
              <a:rPr lang="en-US" sz="3600" dirty="0">
                <a:solidFill>
                  <a:schemeClr val="tx2"/>
                </a:solidFill>
              </a:rPr>
              <a:t>The State needn’t make a “particularized showing of prejudice,” so courts may consider prejudice more broadly.</a:t>
            </a:r>
          </a:p>
          <a:p>
            <a:endParaRPr lang="en-US" sz="3600" dirty="0">
              <a:solidFill>
                <a:schemeClr val="tx2"/>
              </a:solidFill>
            </a:endParaRPr>
          </a:p>
          <a:p>
            <a:r>
              <a:rPr lang="en-US" sz="3600" dirty="0">
                <a:solidFill>
                  <a:schemeClr val="tx2"/>
                </a:solidFill>
              </a:rPr>
              <a:t>The definition of prejudice is expanded to include anything that could put the State in a less favorable position, </a:t>
            </a:r>
            <a:r>
              <a:rPr lang="en-US" sz="3600" b="1" dirty="0">
                <a:solidFill>
                  <a:schemeClr val="tx2"/>
                </a:solidFill>
              </a:rPr>
              <a:t>including its ability to re-try the defendant</a:t>
            </a:r>
            <a:r>
              <a:rPr lang="en-US" sz="3600" dirty="0">
                <a:solidFill>
                  <a:schemeClr val="tx2"/>
                </a:solidFill>
              </a:rPr>
              <a:t>.</a:t>
            </a:r>
            <a:endParaRPr lang="en-US" sz="3600" dirty="0"/>
          </a:p>
        </p:txBody>
      </p:sp>
    </p:spTree>
    <p:extLst>
      <p:ext uri="{BB962C8B-B14F-4D97-AF65-F5344CB8AC3E}">
        <p14:creationId xmlns:p14="http://schemas.microsoft.com/office/powerpoint/2010/main" val="29172583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49326"/>
          </a:xfrm>
        </p:spPr>
        <p:txBody>
          <a:bodyPr>
            <a:normAutofit/>
          </a:bodyPr>
          <a:lstStyle/>
          <a:p>
            <a:r>
              <a:rPr lang="en-US" b="1" dirty="0"/>
              <a:t>State doesn’t have to raise laches</a:t>
            </a:r>
            <a:r>
              <a:rPr lang="en-US" dirty="0"/>
              <a:t> </a:t>
            </a:r>
          </a:p>
        </p:txBody>
      </p:sp>
      <p:sp>
        <p:nvSpPr>
          <p:cNvPr id="3" name="Content Placeholder 2"/>
          <p:cNvSpPr>
            <a:spLocks noGrp="1"/>
          </p:cNvSpPr>
          <p:nvPr>
            <p:ph idx="1"/>
          </p:nvPr>
        </p:nvSpPr>
        <p:spPr>
          <a:xfrm>
            <a:off x="649224" y="1641348"/>
            <a:ext cx="10552176" cy="3959352"/>
          </a:xfrm>
        </p:spPr>
        <p:txBody>
          <a:bodyPr/>
          <a:lstStyle/>
          <a:p>
            <a:pPr marL="0" indent="0">
              <a:buNone/>
            </a:pPr>
            <a:endParaRPr lang="en-US" i="1" dirty="0">
              <a:solidFill>
                <a:schemeClr val="tx2"/>
              </a:solidFill>
            </a:endParaRPr>
          </a:p>
          <a:p>
            <a:pPr marL="0" indent="0">
              <a:buNone/>
            </a:pPr>
            <a:endParaRPr lang="en-US" i="1" dirty="0">
              <a:solidFill>
                <a:schemeClr val="tx2"/>
              </a:solidFill>
            </a:endParaRPr>
          </a:p>
          <a:p>
            <a:pPr marL="0" indent="0">
              <a:buNone/>
            </a:pPr>
            <a:r>
              <a:rPr lang="en-US" sz="4000" i="1" dirty="0"/>
              <a:t>Ex parte Smith</a:t>
            </a:r>
            <a:r>
              <a:rPr lang="en-US" sz="4000" dirty="0"/>
              <a:t>, 444 S.W.3d 661 (Tex. Crim. App. 2014). A court may consider and determine whether laches should bar relief </a:t>
            </a:r>
            <a:r>
              <a:rPr lang="en-US" sz="4000" b="1" dirty="0"/>
              <a:t>on its own motion</a:t>
            </a:r>
            <a:r>
              <a:rPr lang="en-US" sz="4000" dirty="0"/>
              <a:t>. </a:t>
            </a:r>
            <a:endParaRPr lang="en-US" sz="4000" i="1" dirty="0"/>
          </a:p>
        </p:txBody>
      </p:sp>
    </p:spTree>
    <p:extLst>
      <p:ext uri="{BB962C8B-B14F-4D97-AF65-F5344CB8AC3E}">
        <p14:creationId xmlns:p14="http://schemas.microsoft.com/office/powerpoint/2010/main" val="3380800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30276"/>
          </a:xfrm>
        </p:spPr>
        <p:txBody>
          <a:bodyPr/>
          <a:lstStyle/>
          <a:p>
            <a:r>
              <a:rPr lang="en-US" dirty="0"/>
              <a:t>Motions for rehearing in habeas? </a:t>
            </a:r>
          </a:p>
        </p:txBody>
      </p:sp>
      <p:sp>
        <p:nvSpPr>
          <p:cNvPr id="3" name="Content Placeholder 2"/>
          <p:cNvSpPr>
            <a:spLocks noGrp="1"/>
          </p:cNvSpPr>
          <p:nvPr>
            <p:ph idx="1"/>
          </p:nvPr>
        </p:nvSpPr>
        <p:spPr>
          <a:xfrm>
            <a:off x="838200" y="1510301"/>
            <a:ext cx="10515600" cy="4666662"/>
          </a:xfrm>
        </p:spPr>
        <p:txBody>
          <a:bodyPr>
            <a:normAutofit fontScale="85000" lnSpcReduction="10000"/>
          </a:bodyPr>
          <a:lstStyle/>
          <a:p>
            <a:pPr marL="0" indent="0">
              <a:buNone/>
            </a:pPr>
            <a:endParaRPr lang="en-US" sz="3200" dirty="0">
              <a:solidFill>
                <a:schemeClr val="tx2"/>
              </a:solidFill>
            </a:endParaRPr>
          </a:p>
          <a:p>
            <a:r>
              <a:rPr lang="en-US" sz="3800" dirty="0"/>
              <a:t>No such thing! </a:t>
            </a:r>
          </a:p>
          <a:p>
            <a:r>
              <a:rPr lang="en-US" sz="3800" b="1" dirty="0"/>
              <a:t>Do not</a:t>
            </a:r>
            <a:r>
              <a:rPr lang="en-US" sz="3800" dirty="0"/>
              <a:t> style your motion as a motion for rehearing </a:t>
            </a:r>
          </a:p>
          <a:p>
            <a:r>
              <a:rPr lang="en-US" sz="3800" dirty="0"/>
              <a:t>Instead, request that the Court reconsider the case on its own motion</a:t>
            </a:r>
          </a:p>
          <a:p>
            <a:r>
              <a:rPr lang="en-US" sz="3800" dirty="0"/>
              <a:t>Read the TRAPS! Tex. R. App. P. 79.2(d). </a:t>
            </a:r>
          </a:p>
          <a:p>
            <a:r>
              <a:rPr lang="en-US" sz="3800" dirty="0"/>
              <a:t>Also applies to other extraordinary matters . . . Tex. R. App. P. 72.2</a:t>
            </a:r>
          </a:p>
        </p:txBody>
      </p:sp>
    </p:spTree>
    <p:extLst>
      <p:ext uri="{BB962C8B-B14F-4D97-AF65-F5344CB8AC3E}">
        <p14:creationId xmlns:p14="http://schemas.microsoft.com/office/powerpoint/2010/main" val="19473966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6C51B-46DB-4AC2-9BD2-97AB0E0D5332}"/>
              </a:ext>
            </a:extLst>
          </p:cNvPr>
          <p:cNvSpPr>
            <a:spLocks noGrp="1"/>
          </p:cNvSpPr>
          <p:nvPr>
            <p:ph type="title"/>
          </p:nvPr>
        </p:nvSpPr>
        <p:spPr>
          <a:xfrm>
            <a:off x="649224" y="365124"/>
            <a:ext cx="10552176" cy="844551"/>
          </a:xfrm>
        </p:spPr>
        <p:txBody>
          <a:bodyPr/>
          <a:lstStyle/>
          <a:p>
            <a:r>
              <a:rPr lang="en-US" dirty="0"/>
              <a:t>Waiver of habeas? </a:t>
            </a:r>
          </a:p>
        </p:txBody>
      </p:sp>
      <p:sp>
        <p:nvSpPr>
          <p:cNvPr id="3" name="Content Placeholder 2">
            <a:extLst>
              <a:ext uri="{FF2B5EF4-FFF2-40B4-BE49-F238E27FC236}">
                <a16:creationId xmlns:a16="http://schemas.microsoft.com/office/drawing/2014/main" id="{558B5E4D-518D-46F3-9999-8DDF5E5E0098}"/>
              </a:ext>
            </a:extLst>
          </p:cNvPr>
          <p:cNvSpPr>
            <a:spLocks noGrp="1"/>
          </p:cNvSpPr>
          <p:nvPr>
            <p:ph idx="1"/>
          </p:nvPr>
        </p:nvSpPr>
        <p:spPr>
          <a:xfrm>
            <a:off x="649224" y="1209675"/>
            <a:ext cx="10552176" cy="4971669"/>
          </a:xfrm>
        </p:spPr>
        <p:txBody>
          <a:bodyPr>
            <a:noAutofit/>
          </a:bodyPr>
          <a:lstStyle/>
          <a:p>
            <a:pPr marL="0" indent="0">
              <a:buNone/>
            </a:pPr>
            <a:r>
              <a:rPr lang="en-US" sz="3200" dirty="0"/>
              <a:t>“An applicant may voluntarily, knowingly, and intelligently waive any claim that is based upon facts that, by diligence and with the assistance of trial counsel, he was aware of at the time of the waiver.” </a:t>
            </a:r>
            <a:r>
              <a:rPr lang="en-US" sz="3200" i="1" dirty="0"/>
              <a:t>Ex </a:t>
            </a:r>
            <a:r>
              <a:rPr lang="en-US" sz="3200" i="1" dirty="0" err="1"/>
              <a:t>parte</a:t>
            </a:r>
            <a:r>
              <a:rPr lang="en-US" sz="3200" i="1" dirty="0"/>
              <a:t> Reedy</a:t>
            </a:r>
            <a:r>
              <a:rPr lang="en-US" sz="3200" dirty="0"/>
              <a:t>, 282 S.W.3d 492, 504–05 (Tex. Crim. App. 2009). </a:t>
            </a:r>
          </a:p>
          <a:p>
            <a:pPr marL="0" indent="0">
              <a:buNone/>
            </a:pPr>
            <a:endParaRPr lang="en-US" sz="3200" dirty="0"/>
          </a:p>
          <a:p>
            <a:pPr marL="0" indent="0">
              <a:buNone/>
            </a:pPr>
            <a:r>
              <a:rPr lang="en-US" sz="3200" dirty="0"/>
              <a:t>The Court will not enforce a waiver of habeas corpus “as to a claim that a guilty plea was involuntary because it was the product of ineffective assistance of counsel.”</a:t>
            </a:r>
          </a:p>
        </p:txBody>
      </p:sp>
    </p:spTree>
    <p:extLst>
      <p:ext uri="{BB962C8B-B14F-4D97-AF65-F5344CB8AC3E}">
        <p14:creationId xmlns:p14="http://schemas.microsoft.com/office/powerpoint/2010/main" val="39113279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6C79-5339-057E-B838-FF2D8B008DE1}"/>
              </a:ext>
            </a:extLst>
          </p:cNvPr>
          <p:cNvSpPr>
            <a:spLocks noGrp="1"/>
          </p:cNvSpPr>
          <p:nvPr>
            <p:ph type="title"/>
          </p:nvPr>
        </p:nvSpPr>
        <p:spPr/>
        <p:txBody>
          <a:bodyPr>
            <a:noAutofit/>
          </a:bodyPr>
          <a:lstStyle/>
          <a:p>
            <a:r>
              <a:rPr lang="en-US" sz="4400" kern="0" dirty="0">
                <a:effectLst/>
                <a:ea typeface="Calibri" panose="020F0502020204030204" pitchFamily="34" charset="0"/>
                <a:cs typeface="Times New Roman" panose="02020603050405020304" pitchFamily="18" charset="0"/>
              </a:rPr>
              <a:t>Initial Inculpatory Evidence</a:t>
            </a:r>
            <a:endParaRPr lang="en-US" sz="8800" dirty="0"/>
          </a:p>
        </p:txBody>
      </p:sp>
      <p:sp>
        <p:nvSpPr>
          <p:cNvPr id="3" name="Content Placeholder 2">
            <a:extLst>
              <a:ext uri="{FF2B5EF4-FFF2-40B4-BE49-F238E27FC236}">
                <a16:creationId xmlns:a16="http://schemas.microsoft.com/office/drawing/2014/main" id="{DE0E080B-5C3F-8677-C791-6A3493A2A644}"/>
              </a:ext>
            </a:extLst>
          </p:cNvPr>
          <p:cNvSpPr>
            <a:spLocks noGrp="1"/>
          </p:cNvSpPr>
          <p:nvPr>
            <p:ph sz="quarter" idx="14"/>
          </p:nvPr>
        </p:nvSpPr>
        <p:spPr/>
        <p:txBody>
          <a:bodyPr>
            <a:normAutofit lnSpcReduction="10000"/>
          </a:bodyPr>
          <a:lstStyle/>
          <a:p>
            <a:r>
              <a:rPr lang="en-US" dirty="0"/>
              <a:t>Sebastian looked at with general suspicion:</a:t>
            </a:r>
          </a:p>
          <a:p>
            <a:pPr lvl="1"/>
            <a:r>
              <a:rPr lang="en-US" dirty="0"/>
              <a:t>Unlocked door, no forced entry (text string, Maria’s friends’ surprise)</a:t>
            </a:r>
          </a:p>
          <a:p>
            <a:pPr lvl="1"/>
            <a:r>
              <a:rPr lang="en-US" dirty="0"/>
              <a:t>His mom’s ‘sketchy’ alibi </a:t>
            </a:r>
          </a:p>
          <a:p>
            <a:pPr lvl="1"/>
            <a:r>
              <a:rPr lang="en-US" dirty="0"/>
              <a:t>Relationship deteriorating (disagreement about sex before marriage)</a:t>
            </a:r>
          </a:p>
          <a:p>
            <a:pPr lvl="1"/>
            <a:r>
              <a:rPr lang="en-US" dirty="0"/>
              <a:t>Jealous reaction to male friend</a:t>
            </a:r>
          </a:p>
          <a:p>
            <a:pPr lvl="1"/>
            <a:r>
              <a:rPr lang="en-US" dirty="0"/>
              <a:t>Admitted asking Maria if he could come back over to “keep her company”</a:t>
            </a:r>
          </a:p>
          <a:p>
            <a:pPr lvl="1"/>
            <a:r>
              <a:rPr lang="en-US" dirty="0"/>
              <a:t>Inconsistent stories, admitted sex 48 hours before murder</a:t>
            </a:r>
          </a:p>
          <a:p>
            <a:r>
              <a:rPr lang="en-US" dirty="0"/>
              <a:t>Fingernail swabs: mixture&gt;2, V not excluded, no conclusions re Sebastian</a:t>
            </a:r>
          </a:p>
          <a:p>
            <a:r>
              <a:rPr lang="en-US" dirty="0"/>
              <a:t>Ligature, no exclusion (CPI: 1 in 835)</a:t>
            </a:r>
          </a:p>
          <a:p>
            <a:r>
              <a:rPr lang="en-US" dirty="0"/>
              <a:t>Vaginal swabs, no exclusion (RMP: 4 quadrillion)… probative?</a:t>
            </a:r>
          </a:p>
        </p:txBody>
      </p:sp>
      <p:sp>
        <p:nvSpPr>
          <p:cNvPr id="5" name="Date Placeholder 4">
            <a:extLst>
              <a:ext uri="{FF2B5EF4-FFF2-40B4-BE49-F238E27FC236}">
                <a16:creationId xmlns:a16="http://schemas.microsoft.com/office/drawing/2014/main" id="{7B4DCC17-77BA-A9FA-963D-1250149064FA}"/>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27FB1C15-692F-8EE2-DFD8-AAEEABA24B4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74565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B4F9-D8D2-37B0-663F-AA3DFE7FF3E3}"/>
              </a:ext>
            </a:extLst>
          </p:cNvPr>
          <p:cNvSpPr>
            <a:spLocks noGrp="1"/>
          </p:cNvSpPr>
          <p:nvPr>
            <p:ph type="title"/>
          </p:nvPr>
        </p:nvSpPr>
        <p:spPr>
          <a:xfrm>
            <a:off x="1000759" y="194783"/>
            <a:ext cx="11277058" cy="760892"/>
          </a:xfrm>
        </p:spPr>
        <p:txBody>
          <a:bodyPr>
            <a:normAutofit fontScale="90000"/>
          </a:bodyPr>
          <a:lstStyle/>
          <a:p>
            <a:r>
              <a:rPr lang="en-US" dirty="0"/>
              <a:t>Initial Potentially Exculpatory Evidence</a:t>
            </a:r>
          </a:p>
        </p:txBody>
      </p:sp>
      <p:sp>
        <p:nvSpPr>
          <p:cNvPr id="3" name="Content Placeholder 2">
            <a:extLst>
              <a:ext uri="{FF2B5EF4-FFF2-40B4-BE49-F238E27FC236}">
                <a16:creationId xmlns:a16="http://schemas.microsoft.com/office/drawing/2014/main" id="{637B0FBC-3548-A23B-2BE1-93C1F95DF9FB}"/>
              </a:ext>
            </a:extLst>
          </p:cNvPr>
          <p:cNvSpPr>
            <a:spLocks noGrp="1"/>
          </p:cNvSpPr>
          <p:nvPr>
            <p:ph sz="quarter" idx="14"/>
          </p:nvPr>
        </p:nvSpPr>
        <p:spPr/>
        <p:txBody>
          <a:bodyPr/>
          <a:lstStyle/>
          <a:p>
            <a:r>
              <a:rPr lang="en-US" dirty="0"/>
              <a:t>Reminded Maria to lock the door</a:t>
            </a:r>
          </a:p>
          <a:p>
            <a:r>
              <a:rPr lang="en-US" dirty="0"/>
              <a:t>Recent break-ins targeting female students</a:t>
            </a:r>
          </a:p>
          <a:p>
            <a:r>
              <a:rPr lang="en-US" dirty="0"/>
              <a:t>Maria’s best friend said she never said Sebastian was violent or aggressive</a:t>
            </a:r>
          </a:p>
          <a:p>
            <a:r>
              <a:rPr lang="en-US" dirty="0"/>
              <a:t>None of V’s friends believed Sebastian was capable of hurting Maria</a:t>
            </a:r>
          </a:p>
          <a:p>
            <a:endParaRPr lang="en-US" dirty="0"/>
          </a:p>
          <a:p>
            <a:endParaRPr lang="en-US" dirty="0"/>
          </a:p>
        </p:txBody>
      </p:sp>
      <p:sp>
        <p:nvSpPr>
          <p:cNvPr id="5" name="Date Placeholder 4">
            <a:extLst>
              <a:ext uri="{FF2B5EF4-FFF2-40B4-BE49-F238E27FC236}">
                <a16:creationId xmlns:a16="http://schemas.microsoft.com/office/drawing/2014/main" id="{6ABECC49-F760-5D75-DF81-69BC2BAD2C67}"/>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43149B07-0FD6-3275-BC9F-BB4D55BBBDF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752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D2E6-72FA-4593-A192-0F9AF33FB9BF}"/>
              </a:ext>
            </a:extLst>
          </p:cNvPr>
          <p:cNvSpPr>
            <a:spLocks noGrp="1"/>
          </p:cNvSpPr>
          <p:nvPr>
            <p:ph type="title"/>
          </p:nvPr>
        </p:nvSpPr>
        <p:spPr>
          <a:xfrm>
            <a:off x="649224" y="365124"/>
            <a:ext cx="10552176" cy="930276"/>
          </a:xfrm>
        </p:spPr>
        <p:txBody>
          <a:bodyPr/>
          <a:lstStyle/>
          <a:p>
            <a:r>
              <a:rPr lang="en-US" dirty="0"/>
              <a:t>What is habeas corpus? </a:t>
            </a:r>
          </a:p>
        </p:txBody>
      </p:sp>
      <p:sp>
        <p:nvSpPr>
          <p:cNvPr id="3" name="Content Placeholder 2">
            <a:extLst>
              <a:ext uri="{FF2B5EF4-FFF2-40B4-BE49-F238E27FC236}">
                <a16:creationId xmlns:a16="http://schemas.microsoft.com/office/drawing/2014/main" id="{9E1A9A1A-0788-4F50-91E4-AEB242957005}"/>
              </a:ext>
            </a:extLst>
          </p:cNvPr>
          <p:cNvSpPr>
            <a:spLocks noGrp="1"/>
          </p:cNvSpPr>
          <p:nvPr>
            <p:ph idx="1"/>
          </p:nvPr>
        </p:nvSpPr>
        <p:spPr>
          <a:xfrm>
            <a:off x="649224" y="1685925"/>
            <a:ext cx="10552176" cy="4495419"/>
          </a:xfrm>
        </p:spPr>
        <p:txBody>
          <a:bodyPr/>
          <a:lstStyle/>
          <a:p>
            <a:endParaRPr lang="en-US" dirty="0"/>
          </a:p>
          <a:p>
            <a:endParaRPr lang="en-US" sz="3200" dirty="0"/>
          </a:p>
          <a:p>
            <a:pPr marL="0" indent="0">
              <a:buNone/>
            </a:pPr>
            <a:r>
              <a:rPr lang="en-US" sz="4400" dirty="0"/>
              <a:t>Touchstone principle: legal tool for challenging jailer’s authority to restrain someone. </a:t>
            </a:r>
          </a:p>
          <a:p>
            <a:endParaRPr lang="en-US" sz="3200" dirty="0"/>
          </a:p>
        </p:txBody>
      </p:sp>
    </p:spTree>
    <p:extLst>
      <p:ext uri="{BB962C8B-B14F-4D97-AF65-F5344CB8AC3E}">
        <p14:creationId xmlns:p14="http://schemas.microsoft.com/office/powerpoint/2010/main" val="27032641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4653C-C028-1A6E-C88D-542D5D707582}"/>
              </a:ext>
            </a:extLst>
          </p:cNvPr>
          <p:cNvSpPr>
            <a:spLocks noGrp="1"/>
          </p:cNvSpPr>
          <p:nvPr>
            <p:ph type="title"/>
          </p:nvPr>
        </p:nvSpPr>
        <p:spPr/>
        <p:txBody>
          <a:bodyPr>
            <a:normAutofit fontScale="90000"/>
          </a:bodyPr>
          <a:lstStyle/>
          <a:p>
            <a:r>
              <a:rPr lang="en-US" dirty="0"/>
              <a:t>Intervening Events (Lab)</a:t>
            </a:r>
          </a:p>
        </p:txBody>
      </p:sp>
      <p:sp>
        <p:nvSpPr>
          <p:cNvPr id="3" name="Content Placeholder 2">
            <a:extLst>
              <a:ext uri="{FF2B5EF4-FFF2-40B4-BE49-F238E27FC236}">
                <a16:creationId xmlns:a16="http://schemas.microsoft.com/office/drawing/2014/main" id="{AE928BA4-5223-E3AB-CC80-E9C42981C1D6}"/>
              </a:ext>
            </a:extLst>
          </p:cNvPr>
          <p:cNvSpPr>
            <a:spLocks noGrp="1"/>
          </p:cNvSpPr>
          <p:nvPr>
            <p:ph sz="quarter" idx="14"/>
          </p:nvPr>
        </p:nvSpPr>
        <p:spPr/>
        <p:txBody>
          <a:bodyPr>
            <a:normAutofit lnSpcReduction="10000"/>
          </a:bodyPr>
          <a:lstStyle/>
          <a:p>
            <a:r>
              <a:rPr lang="en-US" dirty="0"/>
              <a:t>Police collected grey hooded sweatshirt with a red-brown stain on it &amp; bedding found in washer &amp; submitted to lab</a:t>
            </a:r>
          </a:p>
          <a:p>
            <a:r>
              <a:rPr lang="en-US" dirty="0"/>
              <a:t>Styrofoam cooler containing grey sweatshirt, ligature and bedding stored at room temp for 30 days, “foul-smelling liquid” in the bottom, ice packs melted</a:t>
            </a:r>
          </a:p>
          <a:p>
            <a:r>
              <a:rPr lang="en-US" dirty="0"/>
              <a:t>Technician noted cooler problem in bench notes, didn’t report to supervisor, and no mention of the storage issue in the biology screening report</a:t>
            </a:r>
          </a:p>
          <a:p>
            <a:r>
              <a:rPr lang="en-US" dirty="0"/>
              <a:t>No blood on sweatshirt</a:t>
            </a:r>
          </a:p>
          <a:p>
            <a:r>
              <a:rPr lang="en-US" dirty="0"/>
              <a:t>Sweatshirt cuttings: low level mixture&gt;3+ individuals, lab no comparisons</a:t>
            </a:r>
          </a:p>
          <a:p>
            <a:r>
              <a:rPr lang="en-US" dirty="0"/>
              <a:t>Bedding not tested</a:t>
            </a:r>
          </a:p>
          <a:p>
            <a:endParaRPr lang="en-US" dirty="0"/>
          </a:p>
          <a:p>
            <a:endParaRPr lang="en-US" dirty="0"/>
          </a:p>
          <a:p>
            <a:endParaRPr lang="en-US" dirty="0"/>
          </a:p>
        </p:txBody>
      </p:sp>
      <p:sp>
        <p:nvSpPr>
          <p:cNvPr id="5" name="Date Placeholder 4">
            <a:extLst>
              <a:ext uri="{FF2B5EF4-FFF2-40B4-BE49-F238E27FC236}">
                <a16:creationId xmlns:a16="http://schemas.microsoft.com/office/drawing/2014/main" id="{3E0680E4-FD7E-46F7-7162-A6A183AB6B52}"/>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A951F4E2-8FE8-B7AC-6B79-3C12AC085C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9442745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46EFB-9865-A6F8-F783-B18642DA7EE7}"/>
              </a:ext>
            </a:extLst>
          </p:cNvPr>
          <p:cNvSpPr>
            <a:spLocks noGrp="1"/>
          </p:cNvSpPr>
          <p:nvPr>
            <p:ph type="title"/>
          </p:nvPr>
        </p:nvSpPr>
        <p:spPr/>
        <p:txBody>
          <a:bodyPr>
            <a:normAutofit fontScale="90000"/>
          </a:bodyPr>
          <a:lstStyle/>
          <a:p>
            <a:r>
              <a:rPr lang="en-US" dirty="0"/>
              <a:t>Other intervening events</a:t>
            </a:r>
          </a:p>
        </p:txBody>
      </p:sp>
      <p:sp>
        <p:nvSpPr>
          <p:cNvPr id="3" name="Content Placeholder 2">
            <a:extLst>
              <a:ext uri="{FF2B5EF4-FFF2-40B4-BE49-F238E27FC236}">
                <a16:creationId xmlns:a16="http://schemas.microsoft.com/office/drawing/2014/main" id="{27FFC5FE-DD3A-1D8A-D065-E820A9FD157C}"/>
              </a:ext>
            </a:extLst>
          </p:cNvPr>
          <p:cNvSpPr>
            <a:spLocks noGrp="1"/>
          </p:cNvSpPr>
          <p:nvPr>
            <p:ph sz="quarter" idx="14"/>
          </p:nvPr>
        </p:nvSpPr>
        <p:spPr/>
        <p:txBody>
          <a:bodyPr/>
          <a:lstStyle/>
          <a:p>
            <a:r>
              <a:rPr lang="en-US" dirty="0"/>
              <a:t>In early 2017, a new series of break-ins with aggressive sexual assaults</a:t>
            </a:r>
          </a:p>
          <a:p>
            <a:r>
              <a:rPr lang="en-US" dirty="0"/>
              <a:t>Pro se Ch. 64 motion filed asking for DNA testing, breast swab; counsel was appointed &amp; sought discovery</a:t>
            </a:r>
          </a:p>
          <a:p>
            <a:r>
              <a:rPr lang="en-US" dirty="0"/>
              <a:t>Counsel discovered the melted ice packs, etc.</a:t>
            </a:r>
          </a:p>
          <a:p>
            <a:r>
              <a:rPr lang="en-US" dirty="0"/>
              <a:t>STR Mix – Sebastian excluded as a contributor on right hand fingernail swab, breast swab</a:t>
            </a:r>
          </a:p>
          <a:p>
            <a:r>
              <a:rPr lang="en-US" dirty="0"/>
              <a:t>Sweatshirt: reinterpreted as a mixture of 3 individuals </a:t>
            </a:r>
          </a:p>
          <a:p>
            <a:endParaRPr lang="en-US" dirty="0"/>
          </a:p>
        </p:txBody>
      </p:sp>
      <p:sp>
        <p:nvSpPr>
          <p:cNvPr id="5" name="Date Placeholder 4">
            <a:extLst>
              <a:ext uri="{FF2B5EF4-FFF2-40B4-BE49-F238E27FC236}">
                <a16:creationId xmlns:a16="http://schemas.microsoft.com/office/drawing/2014/main" id="{341EE9A2-3B80-7164-466A-DC33E546C066}"/>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B4196C5D-29BF-425F-3DCD-51F81B21FE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506291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489DA-2487-2BEB-F605-8838E43D648A}"/>
              </a:ext>
            </a:extLst>
          </p:cNvPr>
          <p:cNvSpPr>
            <a:spLocks noGrp="1"/>
          </p:cNvSpPr>
          <p:nvPr>
            <p:ph type="title"/>
          </p:nvPr>
        </p:nvSpPr>
        <p:spPr>
          <a:xfrm>
            <a:off x="285227" y="194783"/>
            <a:ext cx="11610362" cy="760892"/>
          </a:xfrm>
        </p:spPr>
        <p:txBody>
          <a:bodyPr>
            <a:noAutofit/>
          </a:bodyPr>
          <a:lstStyle/>
          <a:p>
            <a:r>
              <a:rPr lang="en-US" sz="4000" dirty="0"/>
              <a:t>Has Sebastian filed a writ application before? </a:t>
            </a:r>
          </a:p>
        </p:txBody>
      </p:sp>
      <p:sp>
        <p:nvSpPr>
          <p:cNvPr id="3" name="Content Placeholder 2">
            <a:extLst>
              <a:ext uri="{FF2B5EF4-FFF2-40B4-BE49-F238E27FC236}">
                <a16:creationId xmlns:a16="http://schemas.microsoft.com/office/drawing/2014/main" id="{AC647551-D761-4C22-CCCB-18B57C907F7A}"/>
              </a:ext>
            </a:extLst>
          </p:cNvPr>
          <p:cNvSpPr>
            <a:spLocks noGrp="1"/>
          </p:cNvSpPr>
          <p:nvPr>
            <p:ph sz="quarter" idx="14"/>
          </p:nvPr>
        </p:nvSpPr>
        <p:spPr>
          <a:xfrm>
            <a:off x="646112" y="1560513"/>
            <a:ext cx="11350816" cy="5160962"/>
          </a:xfrm>
        </p:spPr>
        <p:txBody>
          <a:bodyPr>
            <a:normAutofit/>
          </a:bodyPr>
          <a:lstStyle/>
          <a:p>
            <a:r>
              <a:rPr lang="en-US" sz="2800" dirty="0"/>
              <a:t>If this is Sebastian’s second app filed after final disposition of an initial app, per Section 4, Art. 11.07, a court “may not” consider the merits of or grant relief based on the subsequent app unless:</a:t>
            </a:r>
          </a:p>
          <a:p>
            <a:pPr lvl="2"/>
            <a:r>
              <a:rPr lang="en-US" sz="2400" dirty="0"/>
              <a:t>(1) current claims have not and could not have been presented previously because the factual or legal basis was unavailable; or</a:t>
            </a:r>
          </a:p>
          <a:p>
            <a:pPr lvl="2"/>
            <a:r>
              <a:rPr lang="en-US" sz="2400" dirty="0"/>
              <a:t>(2) “by a preponderance of the evidence, but for a violation of the United States Constitution no rational juror could have found [D] guilty beyond a reasonable doubt.”</a:t>
            </a:r>
          </a:p>
          <a:p>
            <a:r>
              <a:rPr lang="en-US" sz="2800" dirty="0"/>
              <a:t>Art. 11.073 contains exception for claims based on relevant scientific evidence not ascertainable through exercise of reasonable diligence on or before the date on which the previous app was filed</a:t>
            </a:r>
          </a:p>
        </p:txBody>
      </p:sp>
      <p:sp>
        <p:nvSpPr>
          <p:cNvPr id="6" name="Slide Number Placeholder 5">
            <a:extLst>
              <a:ext uri="{FF2B5EF4-FFF2-40B4-BE49-F238E27FC236}">
                <a16:creationId xmlns:a16="http://schemas.microsoft.com/office/drawing/2014/main" id="{3C2ECB11-1DA3-F179-8333-9B69D34167E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18152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1249680" y="190500"/>
            <a:ext cx="10036292" cy="773776"/>
          </a:xfrm>
        </p:spPr>
        <p:txBody>
          <a:bodyPr>
            <a:normAutofit fontScale="90000"/>
          </a:bodyPr>
          <a:lstStyle/>
          <a:p>
            <a:pPr algn="l"/>
            <a:r>
              <a:rPr lang="en-US" dirty="0"/>
              <a:t>Possible Claims for Sebastian?</a:t>
            </a:r>
          </a:p>
        </p:txBody>
      </p:sp>
      <p:sp>
        <p:nvSpPr>
          <p:cNvPr id="14" name="Text Placeholder 13">
            <a:extLst>
              <a:ext uri="{FF2B5EF4-FFF2-40B4-BE49-F238E27FC236}">
                <a16:creationId xmlns:a16="http://schemas.microsoft.com/office/drawing/2014/main" id="{61A6601B-A3E2-47A2-B731-4FE03C43E2B0}"/>
              </a:ext>
            </a:extLst>
          </p:cNvPr>
          <p:cNvSpPr>
            <a:spLocks noGrp="1"/>
          </p:cNvSpPr>
          <p:nvPr>
            <p:ph type="body" sz="quarter" idx="14"/>
          </p:nvPr>
        </p:nvSpPr>
        <p:spPr>
          <a:xfrm>
            <a:off x="641072" y="1675362"/>
            <a:ext cx="4756714" cy="597604"/>
          </a:xfrm>
        </p:spPr>
        <p:txBody>
          <a:bodyPr>
            <a:normAutofit/>
          </a:bodyPr>
          <a:lstStyle/>
          <a:p>
            <a:r>
              <a:rPr lang="en-US" sz="2800" dirty="0"/>
              <a:t>Non-cognizable</a:t>
            </a:r>
          </a:p>
        </p:txBody>
      </p:sp>
      <p:sp>
        <p:nvSpPr>
          <p:cNvPr id="13" name="Content Placeholder 12">
            <a:extLst>
              <a:ext uri="{FF2B5EF4-FFF2-40B4-BE49-F238E27FC236}">
                <a16:creationId xmlns:a16="http://schemas.microsoft.com/office/drawing/2014/main" id="{ABAEE544-8FB3-4E56-91A9-A6964539DCB7}"/>
              </a:ext>
            </a:extLst>
          </p:cNvPr>
          <p:cNvSpPr>
            <a:spLocks noGrp="1"/>
          </p:cNvSpPr>
          <p:nvPr>
            <p:ph type="body" sz="quarter" idx="17"/>
          </p:nvPr>
        </p:nvSpPr>
        <p:spPr>
          <a:xfrm>
            <a:off x="513934" y="2272966"/>
            <a:ext cx="5152225" cy="3365500"/>
          </a:xfrm>
        </p:spPr>
        <p:txBody>
          <a:bodyPr/>
          <a:lstStyle/>
          <a:p>
            <a:r>
              <a:rPr lang="en-US" sz="2400" dirty="0"/>
              <a:t>Improper CPI arguments (unpreserved)</a:t>
            </a:r>
          </a:p>
          <a:p>
            <a:r>
              <a:rPr lang="en-US" sz="2400" dirty="0"/>
              <a:t>39.14 violation (failure to disclose bench notes, casefile, underlying data)</a:t>
            </a:r>
          </a:p>
          <a:p>
            <a:endParaRPr lang="en-US" dirty="0"/>
          </a:p>
        </p:txBody>
      </p:sp>
      <p:sp>
        <p:nvSpPr>
          <p:cNvPr id="16" name="Text Placeholder 15">
            <a:extLst>
              <a:ext uri="{FF2B5EF4-FFF2-40B4-BE49-F238E27FC236}">
                <a16:creationId xmlns:a16="http://schemas.microsoft.com/office/drawing/2014/main" id="{1ADD5DF7-575E-4C10-815E-CDBBFAB583BF}"/>
              </a:ext>
            </a:extLst>
          </p:cNvPr>
          <p:cNvSpPr>
            <a:spLocks noGrp="1"/>
          </p:cNvSpPr>
          <p:nvPr>
            <p:ph type="body" sz="quarter" idx="16"/>
          </p:nvPr>
        </p:nvSpPr>
        <p:spPr>
          <a:xfrm>
            <a:off x="6096000" y="1675362"/>
            <a:ext cx="4756714" cy="597604"/>
          </a:xfrm>
        </p:spPr>
        <p:txBody>
          <a:bodyPr/>
          <a:lstStyle/>
          <a:p>
            <a:r>
              <a:rPr lang="en-US" sz="2800" dirty="0"/>
              <a:t>Cognizable</a:t>
            </a:r>
            <a:r>
              <a:rPr lang="en-US" dirty="0"/>
              <a:t> </a:t>
            </a:r>
          </a:p>
        </p:txBody>
      </p:sp>
      <p:sp>
        <p:nvSpPr>
          <p:cNvPr id="15" name="Content Placeholder 14">
            <a:extLst>
              <a:ext uri="{FF2B5EF4-FFF2-40B4-BE49-F238E27FC236}">
                <a16:creationId xmlns:a16="http://schemas.microsoft.com/office/drawing/2014/main" id="{A13BE1C0-386B-47CB-BDCE-A24D9918AEEF}"/>
              </a:ext>
            </a:extLst>
          </p:cNvPr>
          <p:cNvSpPr>
            <a:spLocks noGrp="1"/>
          </p:cNvSpPr>
          <p:nvPr>
            <p:ph type="body" sz="quarter" idx="18"/>
          </p:nvPr>
        </p:nvSpPr>
        <p:spPr>
          <a:xfrm>
            <a:off x="5793297" y="2272966"/>
            <a:ext cx="5984147" cy="4345305"/>
          </a:xfrm>
        </p:spPr>
        <p:txBody>
          <a:bodyPr>
            <a:normAutofit fontScale="85000" lnSpcReduction="10000"/>
          </a:bodyPr>
          <a:lstStyle/>
          <a:p>
            <a:r>
              <a:rPr lang="en-US" sz="2400" dirty="0"/>
              <a:t>IAC: No objection to improper CPI arguments</a:t>
            </a:r>
          </a:p>
          <a:p>
            <a:r>
              <a:rPr lang="en-US" sz="2400" dirty="0"/>
              <a:t>IAC: No objection to 39.14 violations</a:t>
            </a:r>
          </a:p>
          <a:p>
            <a:r>
              <a:rPr lang="en-US" sz="2400" dirty="0"/>
              <a:t>Brady/Chabot (bench notes, casefile, underlying data, exculpatory statements of V’s friends)</a:t>
            </a:r>
          </a:p>
          <a:p>
            <a:r>
              <a:rPr lang="en-US" sz="2400" dirty="0"/>
              <a:t>11.073: D now excluded re right hand fingernail swab, breast swab </a:t>
            </a:r>
          </a:p>
          <a:p>
            <a:r>
              <a:rPr lang="en-US" sz="2400" dirty="0"/>
              <a:t>False/misleading testimony: “could not exclude” D as contributor “to that DNA” on fingernail swab</a:t>
            </a:r>
          </a:p>
          <a:p>
            <a:r>
              <a:rPr lang="en-US" sz="2400" dirty="0"/>
              <a:t>Actual innocence</a:t>
            </a:r>
          </a:p>
          <a:p>
            <a:endParaRPr lang="en-US" dirty="0"/>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53</a:t>
            </a:fld>
            <a:endParaRPr lang="en-US" noProof="0" dirty="0"/>
          </a:p>
        </p:txBody>
      </p:sp>
    </p:spTree>
    <p:extLst>
      <p:ext uri="{BB962C8B-B14F-4D97-AF65-F5344CB8AC3E}">
        <p14:creationId xmlns:p14="http://schemas.microsoft.com/office/powerpoint/2010/main" val="280542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Effect transition="in" filter="fade">
                                      <p:cBhvr>
                                        <p:cTn id="14" dur="1000"/>
                                        <p:tgtEl>
                                          <p:spTgt spid="13">
                                            <p:txEl>
                                              <p:pRg st="1" end="1"/>
                                            </p:txEl>
                                          </p:spTgt>
                                        </p:tgtEl>
                                      </p:cBhvr>
                                    </p:animEffect>
                                    <p:anim calcmode="lin" valueType="num">
                                      <p:cBhvr>
                                        <p:cTn id="1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1000"/>
                                        <p:tgtEl>
                                          <p:spTgt spid="15">
                                            <p:txEl>
                                              <p:pRg st="0" end="0"/>
                                            </p:txEl>
                                          </p:spTgt>
                                        </p:tgtEl>
                                      </p:cBhvr>
                                    </p:animEffect>
                                    <p:anim calcmode="lin" valueType="num">
                                      <p:cBhvr>
                                        <p:cTn id="22"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xEl>
                                              <p:pRg st="1" end="1"/>
                                            </p:txEl>
                                          </p:spTgt>
                                        </p:tgtEl>
                                        <p:attrNameLst>
                                          <p:attrName>style.visibility</p:attrName>
                                        </p:attrNameLst>
                                      </p:cBhvr>
                                      <p:to>
                                        <p:strVal val="visible"/>
                                      </p:to>
                                    </p:set>
                                    <p:animEffect transition="in" filter="fade">
                                      <p:cBhvr>
                                        <p:cTn id="28" dur="1000"/>
                                        <p:tgtEl>
                                          <p:spTgt spid="15">
                                            <p:txEl>
                                              <p:pRg st="1" end="1"/>
                                            </p:txEl>
                                          </p:spTgt>
                                        </p:tgtEl>
                                      </p:cBhvr>
                                    </p:animEffect>
                                    <p:anim calcmode="lin" valueType="num">
                                      <p:cBhvr>
                                        <p:cTn id="29"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xEl>
                                              <p:pRg st="2" end="2"/>
                                            </p:txEl>
                                          </p:spTgt>
                                        </p:tgtEl>
                                        <p:attrNameLst>
                                          <p:attrName>style.visibility</p:attrName>
                                        </p:attrNameLst>
                                      </p:cBhvr>
                                      <p:to>
                                        <p:strVal val="visible"/>
                                      </p:to>
                                    </p:set>
                                    <p:animEffect transition="in" filter="fade">
                                      <p:cBhvr>
                                        <p:cTn id="35" dur="1000"/>
                                        <p:tgtEl>
                                          <p:spTgt spid="15">
                                            <p:txEl>
                                              <p:pRg st="2" end="2"/>
                                            </p:txEl>
                                          </p:spTgt>
                                        </p:tgtEl>
                                      </p:cBhvr>
                                    </p:animEffect>
                                    <p:anim calcmode="lin" valueType="num">
                                      <p:cBhvr>
                                        <p:cTn id="36"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
                                            <p:txEl>
                                              <p:pRg st="3" end="3"/>
                                            </p:txEl>
                                          </p:spTgt>
                                        </p:tgtEl>
                                        <p:attrNameLst>
                                          <p:attrName>style.visibility</p:attrName>
                                        </p:attrNameLst>
                                      </p:cBhvr>
                                      <p:to>
                                        <p:strVal val="visible"/>
                                      </p:to>
                                    </p:set>
                                    <p:animEffect transition="in" filter="fade">
                                      <p:cBhvr>
                                        <p:cTn id="42" dur="1000"/>
                                        <p:tgtEl>
                                          <p:spTgt spid="15">
                                            <p:txEl>
                                              <p:pRg st="3" end="3"/>
                                            </p:txEl>
                                          </p:spTgt>
                                        </p:tgtEl>
                                      </p:cBhvr>
                                    </p:animEffect>
                                    <p:anim calcmode="lin" valueType="num">
                                      <p:cBhvr>
                                        <p:cTn id="43"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5">
                                            <p:txEl>
                                              <p:pRg st="4" end="4"/>
                                            </p:txEl>
                                          </p:spTgt>
                                        </p:tgtEl>
                                        <p:attrNameLst>
                                          <p:attrName>style.visibility</p:attrName>
                                        </p:attrNameLst>
                                      </p:cBhvr>
                                      <p:to>
                                        <p:strVal val="visible"/>
                                      </p:to>
                                    </p:set>
                                    <p:animEffect transition="in" filter="fade">
                                      <p:cBhvr>
                                        <p:cTn id="49" dur="1000"/>
                                        <p:tgtEl>
                                          <p:spTgt spid="15">
                                            <p:txEl>
                                              <p:pRg st="4" end="4"/>
                                            </p:txEl>
                                          </p:spTgt>
                                        </p:tgtEl>
                                      </p:cBhvr>
                                    </p:animEffect>
                                    <p:anim calcmode="lin" valueType="num">
                                      <p:cBhvr>
                                        <p:cTn id="50" dur="1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5">
                                            <p:txEl>
                                              <p:pRg st="5" end="5"/>
                                            </p:txEl>
                                          </p:spTgt>
                                        </p:tgtEl>
                                        <p:attrNameLst>
                                          <p:attrName>style.visibility</p:attrName>
                                        </p:attrNameLst>
                                      </p:cBhvr>
                                      <p:to>
                                        <p:strVal val="visible"/>
                                      </p:to>
                                    </p:set>
                                    <p:animEffect transition="in" filter="fade">
                                      <p:cBhvr>
                                        <p:cTn id="56" dur="1000"/>
                                        <p:tgtEl>
                                          <p:spTgt spid="15">
                                            <p:txEl>
                                              <p:pRg st="5" end="5"/>
                                            </p:txEl>
                                          </p:spTgt>
                                        </p:tgtEl>
                                      </p:cBhvr>
                                    </p:animEffect>
                                    <p:anim calcmode="lin" valueType="num">
                                      <p:cBhvr>
                                        <p:cTn id="57" dur="1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4A20-221C-15C0-C522-E21E40673CA2}"/>
              </a:ext>
            </a:extLst>
          </p:cNvPr>
          <p:cNvSpPr>
            <a:spLocks noGrp="1"/>
          </p:cNvSpPr>
          <p:nvPr>
            <p:ph type="title"/>
          </p:nvPr>
        </p:nvSpPr>
        <p:spPr/>
        <p:txBody>
          <a:bodyPr>
            <a:normAutofit fontScale="90000"/>
          </a:bodyPr>
          <a:lstStyle/>
          <a:p>
            <a:r>
              <a:rPr lang="en-US" dirty="0"/>
              <a:t>Article 11.073</a:t>
            </a:r>
          </a:p>
        </p:txBody>
      </p:sp>
      <p:sp>
        <p:nvSpPr>
          <p:cNvPr id="3" name="Content Placeholder 2">
            <a:extLst>
              <a:ext uri="{FF2B5EF4-FFF2-40B4-BE49-F238E27FC236}">
                <a16:creationId xmlns:a16="http://schemas.microsoft.com/office/drawing/2014/main" id="{3D070674-2087-FCFD-9046-D9BABC84F700}"/>
              </a:ext>
            </a:extLst>
          </p:cNvPr>
          <p:cNvSpPr>
            <a:spLocks noGrp="1"/>
          </p:cNvSpPr>
          <p:nvPr>
            <p:ph sz="quarter" idx="14"/>
          </p:nvPr>
        </p:nvSpPr>
        <p:spPr>
          <a:xfrm>
            <a:off x="646112" y="1560513"/>
            <a:ext cx="11285476" cy="4609468"/>
          </a:xfrm>
        </p:spPr>
        <p:txBody>
          <a:bodyPr/>
          <a:lstStyle/>
          <a:p>
            <a:r>
              <a:rPr lang="en-US" dirty="0"/>
              <a:t>Applies to “relevant scientific evidence” that (1) was not available at trial, or 	(2) “contradicts scientific evidence relied on by the state at trial”</a:t>
            </a:r>
          </a:p>
          <a:p>
            <a:r>
              <a:rPr lang="en-US" dirty="0"/>
              <a:t>Requires an app filed under 11.07, 11.071, or 11.072 showing that:</a:t>
            </a:r>
          </a:p>
          <a:p>
            <a:r>
              <a:rPr lang="en-US" dirty="0"/>
              <a:t>“Relevant scientific evidence” is currently available that was not available at time of trial b/c “not ascertainable through the exercise of reasonable diligence”</a:t>
            </a:r>
          </a:p>
          <a:p>
            <a:r>
              <a:rPr lang="en-US" dirty="0"/>
              <a:t>The scientific evidence would be admissible</a:t>
            </a:r>
          </a:p>
          <a:p>
            <a:r>
              <a:rPr lang="en-US" dirty="0"/>
              <a:t>Finding that, “had the scientific evidence been presented at trial, on the preponderance of the evidence the person would not have been convicted”</a:t>
            </a:r>
          </a:p>
          <a:p>
            <a:endParaRPr lang="en-US" dirty="0"/>
          </a:p>
        </p:txBody>
      </p:sp>
      <p:sp>
        <p:nvSpPr>
          <p:cNvPr id="6" name="Slide Number Placeholder 5">
            <a:extLst>
              <a:ext uri="{FF2B5EF4-FFF2-40B4-BE49-F238E27FC236}">
                <a16:creationId xmlns:a16="http://schemas.microsoft.com/office/drawing/2014/main" id="{DA86C11B-48F7-9091-50D4-AAFC01E9E92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56742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92E93D-8BFB-4A21-A47E-78B6DCA21146}"/>
              </a:ext>
            </a:extLst>
          </p:cNvPr>
          <p:cNvSpPr>
            <a:spLocks noGrp="1"/>
          </p:cNvSpPr>
          <p:nvPr>
            <p:ph type="title"/>
          </p:nvPr>
        </p:nvSpPr>
        <p:spPr>
          <a:xfrm>
            <a:off x="647698" y="484494"/>
            <a:ext cx="5800867" cy="3723522"/>
          </a:xfrm>
        </p:spPr>
        <p:txBody>
          <a:bodyPr>
            <a:normAutofit/>
          </a:bodyPr>
          <a:lstStyle/>
          <a:p>
            <a:r>
              <a:rPr lang="en-US" sz="7200" dirty="0"/>
              <a:t>Some cases to review…</a:t>
            </a:r>
          </a:p>
        </p:txBody>
      </p:sp>
      <p:pic>
        <p:nvPicPr>
          <p:cNvPr id="23" name="Picture Placeholder 22" descr="A picture containing mountain, outdoor, sky, rock, tent">
            <a:extLst>
              <a:ext uri="{FF2B5EF4-FFF2-40B4-BE49-F238E27FC236}">
                <a16:creationId xmlns:a16="http://schemas.microsoft.com/office/drawing/2014/main" id="{37330047-BDCE-48AE-A7A5-A6A79A7D2923}"/>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6700838" y="665163"/>
            <a:ext cx="2214562" cy="2513012"/>
          </a:xfrm>
        </p:spPr>
      </p:pic>
      <p:pic>
        <p:nvPicPr>
          <p:cNvPr id="53" name="Picture Placeholder 52" descr="A picture containing mountain, sky, snow, outdoor">
            <a:extLst>
              <a:ext uri="{FF2B5EF4-FFF2-40B4-BE49-F238E27FC236}">
                <a16:creationId xmlns:a16="http://schemas.microsoft.com/office/drawing/2014/main" id="{9AFE6654-29BC-4F7D-9F69-C78DCCF2A7AC}"/>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9329737" y="665579"/>
            <a:ext cx="2214562" cy="2513012"/>
          </a:xfrm>
        </p:spPr>
      </p:pic>
      <p:pic>
        <p:nvPicPr>
          <p:cNvPr id="19" name="Picture Placeholder 18" descr="A picture containing outdoor, mountain, sky, nature">
            <a:extLst>
              <a:ext uri="{FF2B5EF4-FFF2-40B4-BE49-F238E27FC236}">
                <a16:creationId xmlns:a16="http://schemas.microsoft.com/office/drawing/2014/main" id="{AA7C515C-968D-4E0E-AE9F-2B4791B73F84}"/>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6700854" y="3607271"/>
            <a:ext cx="2214562" cy="2513012"/>
          </a:xfrm>
        </p:spPr>
      </p:pic>
      <p:pic>
        <p:nvPicPr>
          <p:cNvPr id="25" name="Picture Placeholder 24" descr="A picture containing nature, outdoor, mountain, night sky">
            <a:extLst>
              <a:ext uri="{FF2B5EF4-FFF2-40B4-BE49-F238E27FC236}">
                <a16:creationId xmlns:a16="http://schemas.microsoft.com/office/drawing/2014/main" id="{74AF03B6-7ED2-47DC-A5B8-3F7DB422CEA5}"/>
              </a:ext>
            </a:extLst>
          </p:cNvPr>
          <p:cNvPicPr>
            <a:picLocks noGrp="1" noChangeAspect="1"/>
          </p:cNvPicPr>
          <p:nvPr>
            <p:ph type="pic" sz="quarter" idx="16"/>
          </p:nvPr>
        </p:nvPicPr>
        <p:blipFill rotWithShape="1">
          <a:blip r:embed="rId5" cstate="screen">
            <a:extLst>
              <a:ext uri="{28A0092B-C50C-407E-A947-70E740481C1C}">
                <a14:useLocalDpi xmlns:a14="http://schemas.microsoft.com/office/drawing/2010/main" val="0"/>
              </a:ext>
            </a:extLst>
          </a:blip>
          <a:srcRect/>
          <a:stretch/>
        </p:blipFill>
        <p:spPr>
          <a:xfrm>
            <a:off x="9324845" y="3607271"/>
            <a:ext cx="2214562" cy="2513012"/>
          </a:xfrm>
        </p:spPr>
      </p:pic>
      <p:sp>
        <p:nvSpPr>
          <p:cNvPr id="17" name="Slide Number Placeholder 16">
            <a:extLst>
              <a:ext uri="{FF2B5EF4-FFF2-40B4-BE49-F238E27FC236}">
                <a16:creationId xmlns:a16="http://schemas.microsoft.com/office/drawing/2014/main" id="{3F88522D-FC32-4BD0-B916-ED439025B734}"/>
              </a:ext>
            </a:extLst>
          </p:cNvPr>
          <p:cNvSpPr>
            <a:spLocks noGrp="1"/>
          </p:cNvSpPr>
          <p:nvPr>
            <p:ph type="sldNum" sz="quarter" idx="12"/>
          </p:nvPr>
        </p:nvSpPr>
        <p:spPr>
          <a:xfrm>
            <a:off x="11365992" y="6356350"/>
            <a:ext cx="630936" cy="365125"/>
          </a:xfrm>
        </p:spPr>
        <p:txBody>
          <a:bodyPr/>
          <a:lstStyle/>
          <a:p>
            <a:pPr lvl="0"/>
            <a:fld id="{D39F39FF-F5CB-4ACA-9B46-4CCF89ECA75F}" type="slidenum">
              <a:rPr lang="en-US" noProof="0" smtClean="0"/>
              <a:pPr lvl="0"/>
              <a:t>55</a:t>
            </a:fld>
            <a:endParaRPr lang="en-US" noProof="0" dirty="0"/>
          </a:p>
        </p:txBody>
      </p:sp>
    </p:spTree>
    <p:extLst>
      <p:ext uri="{BB962C8B-B14F-4D97-AF65-F5344CB8AC3E}">
        <p14:creationId xmlns:p14="http://schemas.microsoft.com/office/powerpoint/2010/main" val="40398082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C27E9-93D6-FCEF-C0A2-D78DE3F5587C}"/>
              </a:ext>
            </a:extLst>
          </p:cNvPr>
          <p:cNvSpPr>
            <a:spLocks noGrp="1"/>
          </p:cNvSpPr>
          <p:nvPr>
            <p:ph type="title"/>
          </p:nvPr>
        </p:nvSpPr>
        <p:spPr/>
        <p:txBody>
          <a:bodyPr>
            <a:normAutofit fontScale="90000"/>
          </a:bodyPr>
          <a:lstStyle/>
          <a:p>
            <a:r>
              <a:rPr lang="en-US" dirty="0"/>
              <a:t>Ex </a:t>
            </a:r>
            <a:r>
              <a:rPr lang="en-US" dirty="0" err="1"/>
              <a:t>parte</a:t>
            </a:r>
            <a:r>
              <a:rPr lang="en-US" dirty="0"/>
              <a:t> Elizondo, 947 S.W.2d 202</a:t>
            </a:r>
          </a:p>
        </p:txBody>
      </p:sp>
      <p:sp>
        <p:nvSpPr>
          <p:cNvPr id="3" name="Content Placeholder 2">
            <a:extLst>
              <a:ext uri="{FF2B5EF4-FFF2-40B4-BE49-F238E27FC236}">
                <a16:creationId xmlns:a16="http://schemas.microsoft.com/office/drawing/2014/main" id="{5E280911-2913-EDD9-5057-E7E63817C323}"/>
              </a:ext>
            </a:extLst>
          </p:cNvPr>
          <p:cNvSpPr>
            <a:spLocks noGrp="1"/>
          </p:cNvSpPr>
          <p:nvPr>
            <p:ph sz="quarter" idx="14"/>
          </p:nvPr>
        </p:nvSpPr>
        <p:spPr/>
        <p:txBody>
          <a:bodyPr/>
          <a:lstStyle/>
          <a:p>
            <a:r>
              <a:rPr lang="en-US" dirty="0"/>
              <a:t>Because the incarceration of an innocent person violates the Due Process Clause of the Fourteenth Amendment, a bare claim of actual innocence is cognizable in state post-conviction habeas corpus proceedings</a:t>
            </a:r>
          </a:p>
          <a:p>
            <a:r>
              <a:rPr lang="en-US" dirty="0"/>
              <a:t>Applicant must show by </a:t>
            </a:r>
            <a:r>
              <a:rPr lang="en-US" u="sng" dirty="0"/>
              <a:t>clear and convincing evidence </a:t>
            </a:r>
            <a:r>
              <a:rPr lang="en-US" dirty="0"/>
              <a:t>that, presented with both the inculpatory evidence at trial and the newly discovered or available evidence of innocence, no reasonable juror would have convicted him</a:t>
            </a:r>
          </a:p>
        </p:txBody>
      </p:sp>
      <p:sp>
        <p:nvSpPr>
          <p:cNvPr id="5" name="Date Placeholder 4">
            <a:extLst>
              <a:ext uri="{FF2B5EF4-FFF2-40B4-BE49-F238E27FC236}">
                <a16:creationId xmlns:a16="http://schemas.microsoft.com/office/drawing/2014/main" id="{60A2617E-1A6F-2409-02BC-2467A54E17D2}"/>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8CBF8D1A-329E-F120-CC14-FC1BC76690E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8041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5991B-0D4E-3479-B279-4A9447BDEB98}"/>
              </a:ext>
            </a:extLst>
          </p:cNvPr>
          <p:cNvSpPr>
            <a:spLocks noGrp="1"/>
          </p:cNvSpPr>
          <p:nvPr>
            <p:ph type="title"/>
          </p:nvPr>
        </p:nvSpPr>
        <p:spPr/>
        <p:txBody>
          <a:bodyPr>
            <a:normAutofit fontScale="90000"/>
          </a:bodyPr>
          <a:lstStyle/>
          <a:p>
            <a:r>
              <a:rPr lang="en-US" dirty="0"/>
              <a:t>Ex </a:t>
            </a:r>
            <a:r>
              <a:rPr lang="en-US" dirty="0" err="1"/>
              <a:t>parte</a:t>
            </a:r>
            <a:r>
              <a:rPr lang="en-US" dirty="0"/>
              <a:t> </a:t>
            </a:r>
            <a:r>
              <a:rPr lang="en-US" dirty="0" err="1"/>
              <a:t>Tuley</a:t>
            </a:r>
            <a:r>
              <a:rPr lang="en-US" dirty="0"/>
              <a:t>, 109 S.W.3d 388</a:t>
            </a:r>
          </a:p>
        </p:txBody>
      </p:sp>
      <p:sp>
        <p:nvSpPr>
          <p:cNvPr id="3" name="Content Placeholder 2">
            <a:extLst>
              <a:ext uri="{FF2B5EF4-FFF2-40B4-BE49-F238E27FC236}">
                <a16:creationId xmlns:a16="http://schemas.microsoft.com/office/drawing/2014/main" id="{EF2D4303-9187-E8C8-76AD-6735E32E1668}"/>
              </a:ext>
            </a:extLst>
          </p:cNvPr>
          <p:cNvSpPr>
            <a:spLocks noGrp="1"/>
          </p:cNvSpPr>
          <p:nvPr>
            <p:ph sz="quarter" idx="14"/>
          </p:nvPr>
        </p:nvSpPr>
        <p:spPr/>
        <p:txBody>
          <a:bodyPr>
            <a:normAutofit/>
          </a:bodyPr>
          <a:lstStyle/>
          <a:p>
            <a:pPr marL="0" indent="0" algn="ctr">
              <a:buNone/>
            </a:pPr>
            <a:r>
              <a:rPr lang="en-US" sz="4000" dirty="0"/>
              <a:t>A guilty plea does not foreclose a habeas applicant from asserting actual innocence</a:t>
            </a:r>
          </a:p>
        </p:txBody>
      </p:sp>
      <p:sp>
        <p:nvSpPr>
          <p:cNvPr id="5" name="Date Placeholder 4">
            <a:extLst>
              <a:ext uri="{FF2B5EF4-FFF2-40B4-BE49-F238E27FC236}">
                <a16:creationId xmlns:a16="http://schemas.microsoft.com/office/drawing/2014/main" id="{8AB37E78-93CA-B2BF-CC86-29B581EE180A}"/>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D664F116-E03F-22D3-9A6C-C29E4A3094D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3794209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3E63A-6CAE-A47F-9E5A-BC58AC70EB34}"/>
              </a:ext>
            </a:extLst>
          </p:cNvPr>
          <p:cNvSpPr>
            <a:spLocks noGrp="1"/>
          </p:cNvSpPr>
          <p:nvPr>
            <p:ph type="title"/>
          </p:nvPr>
        </p:nvSpPr>
        <p:spPr/>
        <p:txBody>
          <a:bodyPr>
            <a:normAutofit fontScale="90000"/>
          </a:bodyPr>
          <a:lstStyle/>
          <a:p>
            <a:r>
              <a:rPr lang="en-US" dirty="0"/>
              <a:t>Ex </a:t>
            </a:r>
            <a:r>
              <a:rPr lang="en-US" dirty="0" err="1"/>
              <a:t>parte</a:t>
            </a:r>
            <a:r>
              <a:rPr lang="en-US" dirty="0"/>
              <a:t> Chabot, 300 S.W.3d 768</a:t>
            </a:r>
          </a:p>
        </p:txBody>
      </p:sp>
      <p:sp>
        <p:nvSpPr>
          <p:cNvPr id="3" name="Content Placeholder 2">
            <a:extLst>
              <a:ext uri="{FF2B5EF4-FFF2-40B4-BE49-F238E27FC236}">
                <a16:creationId xmlns:a16="http://schemas.microsoft.com/office/drawing/2014/main" id="{27626B9F-B944-4A23-3A73-1E54AFABF3A3}"/>
              </a:ext>
            </a:extLst>
          </p:cNvPr>
          <p:cNvSpPr>
            <a:spLocks noGrp="1"/>
          </p:cNvSpPr>
          <p:nvPr>
            <p:ph sz="quarter" idx="14"/>
          </p:nvPr>
        </p:nvSpPr>
        <p:spPr/>
        <p:txBody>
          <a:bodyPr>
            <a:normAutofit/>
          </a:bodyPr>
          <a:lstStyle/>
          <a:p>
            <a:pPr marL="0" indent="0" algn="ctr">
              <a:buNone/>
            </a:pPr>
            <a:r>
              <a:rPr lang="en-US" sz="3600" dirty="0"/>
              <a:t>The Due Process Clause of the Fourteenth Amendment is violated where the State knowingly—or unknowingly—uses perjured testimony to obtain a conviction</a:t>
            </a:r>
          </a:p>
        </p:txBody>
      </p:sp>
      <p:sp>
        <p:nvSpPr>
          <p:cNvPr id="5" name="Date Placeholder 4">
            <a:extLst>
              <a:ext uri="{FF2B5EF4-FFF2-40B4-BE49-F238E27FC236}">
                <a16:creationId xmlns:a16="http://schemas.microsoft.com/office/drawing/2014/main" id="{E2579E38-A344-46BA-2279-35F7231F0C4E}"/>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9D96F1EA-9C6F-FDC3-77DD-0E10BB89389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4744237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69EC0-AE65-3505-5785-7188C7F56AE8}"/>
              </a:ext>
            </a:extLst>
          </p:cNvPr>
          <p:cNvSpPr>
            <a:spLocks noGrp="1"/>
          </p:cNvSpPr>
          <p:nvPr>
            <p:ph type="title"/>
          </p:nvPr>
        </p:nvSpPr>
        <p:spPr/>
        <p:txBody>
          <a:bodyPr>
            <a:normAutofit fontScale="90000"/>
          </a:bodyPr>
          <a:lstStyle/>
          <a:p>
            <a:r>
              <a:rPr lang="en-US" dirty="0"/>
              <a:t>Ex </a:t>
            </a:r>
            <a:r>
              <a:rPr lang="en-US" dirty="0" err="1"/>
              <a:t>parte</a:t>
            </a:r>
            <a:r>
              <a:rPr lang="en-US" dirty="0"/>
              <a:t> De La Cruz, 466 S.W.3d 855</a:t>
            </a:r>
          </a:p>
        </p:txBody>
      </p:sp>
      <p:sp>
        <p:nvSpPr>
          <p:cNvPr id="3" name="Content Placeholder 2">
            <a:extLst>
              <a:ext uri="{FF2B5EF4-FFF2-40B4-BE49-F238E27FC236}">
                <a16:creationId xmlns:a16="http://schemas.microsoft.com/office/drawing/2014/main" id="{649D0282-E7C0-F7E4-24B4-C78A6AC1A399}"/>
              </a:ext>
            </a:extLst>
          </p:cNvPr>
          <p:cNvSpPr>
            <a:spLocks noGrp="1"/>
          </p:cNvSpPr>
          <p:nvPr>
            <p:ph sz="quarter" idx="14"/>
          </p:nvPr>
        </p:nvSpPr>
        <p:spPr/>
        <p:txBody>
          <a:bodyPr>
            <a:normAutofit/>
          </a:bodyPr>
          <a:lstStyle/>
          <a:p>
            <a:r>
              <a:rPr lang="en-US" dirty="0"/>
              <a:t>The CCA’s recognition of a due-process violation stemming from the State's unknowing use of false testimony, was not firmly established by the Court until its 2009 opinion in </a:t>
            </a:r>
            <a:r>
              <a:rPr lang="en-US" i="1" dirty="0"/>
              <a:t>Ex </a:t>
            </a:r>
            <a:r>
              <a:rPr lang="en-US" i="1" dirty="0" err="1"/>
              <a:t>parte</a:t>
            </a:r>
            <a:r>
              <a:rPr lang="en-US" i="1" dirty="0"/>
              <a:t> Chabot</a:t>
            </a:r>
          </a:p>
          <a:p>
            <a:r>
              <a:rPr lang="en-US" dirty="0"/>
              <a:t>Chabot constituted a "new, previously unavailable legal basis" by recognizing due-process claim based on State's unknowing use of false evidence</a:t>
            </a:r>
          </a:p>
        </p:txBody>
      </p:sp>
      <p:sp>
        <p:nvSpPr>
          <p:cNvPr id="5" name="Date Placeholder 4">
            <a:extLst>
              <a:ext uri="{FF2B5EF4-FFF2-40B4-BE49-F238E27FC236}">
                <a16:creationId xmlns:a16="http://schemas.microsoft.com/office/drawing/2014/main" id="{13198184-FC70-4F6E-47F7-BC290168166A}"/>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88C1CFCF-6441-4846-0BD4-C936536F0A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8917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071F-7AE9-4511-98CE-520495B2F1CD}"/>
              </a:ext>
            </a:extLst>
          </p:cNvPr>
          <p:cNvSpPr>
            <a:spLocks noGrp="1"/>
          </p:cNvSpPr>
          <p:nvPr>
            <p:ph type="title"/>
          </p:nvPr>
        </p:nvSpPr>
        <p:spPr>
          <a:xfrm>
            <a:off x="649224" y="365124"/>
            <a:ext cx="10552176" cy="939893"/>
          </a:xfrm>
        </p:spPr>
        <p:txBody>
          <a:bodyPr/>
          <a:lstStyle/>
          <a:p>
            <a:r>
              <a:rPr lang="en-US" dirty="0"/>
              <a:t>All kinds of writs . . . </a:t>
            </a:r>
          </a:p>
        </p:txBody>
      </p:sp>
      <p:sp>
        <p:nvSpPr>
          <p:cNvPr id="3" name="Content Placeholder 2">
            <a:extLst>
              <a:ext uri="{FF2B5EF4-FFF2-40B4-BE49-F238E27FC236}">
                <a16:creationId xmlns:a16="http://schemas.microsoft.com/office/drawing/2014/main" id="{E68593FA-F191-4F72-8AA0-4345C34A946E}"/>
              </a:ext>
            </a:extLst>
          </p:cNvPr>
          <p:cNvSpPr>
            <a:spLocks noGrp="1"/>
          </p:cNvSpPr>
          <p:nvPr>
            <p:ph idx="1"/>
          </p:nvPr>
        </p:nvSpPr>
        <p:spPr>
          <a:xfrm>
            <a:off x="838200" y="1305017"/>
            <a:ext cx="10515600" cy="5187858"/>
          </a:xfrm>
        </p:spPr>
        <p:txBody>
          <a:bodyPr>
            <a:normAutofit fontScale="92500" lnSpcReduction="20000"/>
          </a:bodyPr>
          <a:lstStyle/>
          <a:p>
            <a:pPr marL="0" indent="0">
              <a:buNone/>
            </a:pPr>
            <a:endParaRPr lang="en-US" dirty="0"/>
          </a:p>
          <a:p>
            <a:r>
              <a:rPr lang="en-US" sz="3800" dirty="0"/>
              <a:t>Test the legality of confinement</a:t>
            </a:r>
            <a:endParaRPr lang="en-US" sz="3200" dirty="0"/>
          </a:p>
          <a:p>
            <a:pPr lvl="1"/>
            <a:r>
              <a:rPr lang="en-US" sz="3500" dirty="0"/>
              <a:t>Bail</a:t>
            </a:r>
          </a:p>
          <a:p>
            <a:pPr lvl="1"/>
            <a:r>
              <a:rPr lang="en-US" sz="3500" dirty="0"/>
              <a:t>Authority to hold</a:t>
            </a:r>
          </a:p>
          <a:p>
            <a:pPr lvl="1"/>
            <a:endParaRPr lang="en-US" sz="3200" dirty="0"/>
          </a:p>
          <a:p>
            <a:r>
              <a:rPr lang="en-US" sz="3800" dirty="0"/>
              <a:t>Pretrial uses</a:t>
            </a:r>
            <a:endParaRPr lang="en-US" sz="3200" dirty="0"/>
          </a:p>
          <a:p>
            <a:pPr lvl="1"/>
            <a:r>
              <a:rPr lang="en-US" sz="3500" dirty="0"/>
              <a:t>Stop a prosecution</a:t>
            </a:r>
            <a:endParaRPr lang="en-US" sz="3200" dirty="0"/>
          </a:p>
          <a:p>
            <a:endParaRPr lang="en-US" sz="3800" dirty="0"/>
          </a:p>
          <a:p>
            <a:r>
              <a:rPr lang="en-US" sz="3800" dirty="0"/>
              <a:t>Contempt of court</a:t>
            </a:r>
            <a:endParaRPr lang="en-US" sz="3200" dirty="0"/>
          </a:p>
          <a:p>
            <a:pPr marL="457200" lvl="1" indent="0">
              <a:buNone/>
            </a:pPr>
            <a:endParaRPr lang="en-US" sz="3200" dirty="0"/>
          </a:p>
          <a:p>
            <a:pPr marL="457200" lvl="1" indent="0">
              <a:buNone/>
            </a:pPr>
            <a:endParaRPr lang="en-US" dirty="0"/>
          </a:p>
          <a:p>
            <a:pPr marL="914400" lvl="2" indent="0">
              <a:buNone/>
            </a:pPr>
            <a:endParaRPr lang="en-US" dirty="0"/>
          </a:p>
        </p:txBody>
      </p:sp>
    </p:spTree>
    <p:extLst>
      <p:ext uri="{BB962C8B-B14F-4D97-AF65-F5344CB8AC3E}">
        <p14:creationId xmlns:p14="http://schemas.microsoft.com/office/powerpoint/2010/main" val="14115109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49A31-1704-DAD5-7CB5-E08182AD6AE7}"/>
              </a:ext>
            </a:extLst>
          </p:cNvPr>
          <p:cNvSpPr>
            <a:spLocks noGrp="1"/>
          </p:cNvSpPr>
          <p:nvPr>
            <p:ph type="title"/>
          </p:nvPr>
        </p:nvSpPr>
        <p:spPr/>
        <p:txBody>
          <a:bodyPr>
            <a:normAutofit fontScale="90000"/>
          </a:bodyPr>
          <a:lstStyle/>
          <a:p>
            <a:r>
              <a:rPr lang="en-US" dirty="0"/>
              <a:t>Ex </a:t>
            </a:r>
            <a:r>
              <a:rPr lang="en-US" dirty="0" err="1"/>
              <a:t>parte</a:t>
            </a:r>
            <a:r>
              <a:rPr lang="en-US" dirty="0"/>
              <a:t> Robbins, 478 S.W.3d 678</a:t>
            </a:r>
          </a:p>
        </p:txBody>
      </p:sp>
      <p:sp>
        <p:nvSpPr>
          <p:cNvPr id="3" name="Content Placeholder 2">
            <a:extLst>
              <a:ext uri="{FF2B5EF4-FFF2-40B4-BE49-F238E27FC236}">
                <a16:creationId xmlns:a16="http://schemas.microsoft.com/office/drawing/2014/main" id="{01C52449-E273-6021-F58F-E47D39598DD6}"/>
              </a:ext>
            </a:extLst>
          </p:cNvPr>
          <p:cNvSpPr>
            <a:spLocks noGrp="1"/>
          </p:cNvSpPr>
          <p:nvPr>
            <p:ph sz="quarter" idx="14"/>
          </p:nvPr>
        </p:nvSpPr>
        <p:spPr>
          <a:xfrm>
            <a:off x="399495" y="1560512"/>
            <a:ext cx="11146393" cy="4582835"/>
          </a:xfrm>
        </p:spPr>
        <p:txBody>
          <a:bodyPr>
            <a:normAutofit/>
          </a:bodyPr>
          <a:lstStyle/>
          <a:p>
            <a:r>
              <a:rPr lang="en-US" sz="2800" dirty="0"/>
              <a:t>Robbins was entitled to relief under art. 11.07 via 11.073 because: </a:t>
            </a:r>
          </a:p>
          <a:p>
            <a:pPr lvl="1"/>
            <a:r>
              <a:rPr lang="en-US" sz="2400" dirty="0"/>
              <a:t>The medical examiner no longer stood by her trial testimony that the child's death was a homicide</a:t>
            </a:r>
          </a:p>
          <a:p>
            <a:pPr lvl="1"/>
            <a:r>
              <a:rPr lang="en-US" sz="2400" dirty="0"/>
              <a:t>The new info was “relevant scientific evidence” that contradicted the State’s trial evidence</a:t>
            </a:r>
          </a:p>
          <a:p>
            <a:pPr lvl="1"/>
            <a:r>
              <a:rPr lang="en-US" sz="2400" dirty="0"/>
              <a:t>The ME’s revised opinion was "scientific knowledge" not available at the time of trial </a:t>
            </a:r>
          </a:p>
          <a:p>
            <a:pPr lvl="1"/>
            <a:r>
              <a:rPr lang="en-US" sz="2400" dirty="0"/>
              <a:t>The ME’s opinion would have been admissible at trial</a:t>
            </a:r>
          </a:p>
          <a:p>
            <a:pPr lvl="1"/>
            <a:r>
              <a:rPr lang="en-US" sz="2400" dirty="0"/>
              <a:t>Had the new evidence been presented at trial, Robbins would not have been convicted.</a:t>
            </a:r>
          </a:p>
        </p:txBody>
      </p:sp>
      <p:sp>
        <p:nvSpPr>
          <p:cNvPr id="5" name="Date Placeholder 4">
            <a:extLst>
              <a:ext uri="{FF2B5EF4-FFF2-40B4-BE49-F238E27FC236}">
                <a16:creationId xmlns:a16="http://schemas.microsoft.com/office/drawing/2014/main" id="{DF37BD85-F3F2-0DF2-FFAD-99C843DBA8C1}"/>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3194B8C3-E8EC-1DDC-F562-277ACBD75B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25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D6087-DC7C-BA14-45D8-02FE381419AD}"/>
              </a:ext>
            </a:extLst>
          </p:cNvPr>
          <p:cNvSpPr>
            <a:spLocks noGrp="1"/>
          </p:cNvSpPr>
          <p:nvPr>
            <p:ph type="title"/>
          </p:nvPr>
        </p:nvSpPr>
        <p:spPr/>
        <p:txBody>
          <a:bodyPr>
            <a:normAutofit fontScale="90000"/>
          </a:bodyPr>
          <a:lstStyle/>
          <a:p>
            <a:r>
              <a:rPr lang="en-US" dirty="0"/>
              <a:t>Ex </a:t>
            </a:r>
            <a:r>
              <a:rPr lang="en-US" dirty="0" err="1"/>
              <a:t>parte</a:t>
            </a:r>
            <a:r>
              <a:rPr lang="en-US" dirty="0"/>
              <a:t> Chaney, 563 S.W.3d 239</a:t>
            </a:r>
          </a:p>
        </p:txBody>
      </p:sp>
      <p:sp>
        <p:nvSpPr>
          <p:cNvPr id="3" name="Content Placeholder 2">
            <a:extLst>
              <a:ext uri="{FF2B5EF4-FFF2-40B4-BE49-F238E27FC236}">
                <a16:creationId xmlns:a16="http://schemas.microsoft.com/office/drawing/2014/main" id="{B3054BD7-6993-268A-B399-8319B3FB0962}"/>
              </a:ext>
            </a:extLst>
          </p:cNvPr>
          <p:cNvSpPr>
            <a:spLocks noGrp="1"/>
          </p:cNvSpPr>
          <p:nvPr>
            <p:ph sz="quarter" idx="14"/>
          </p:nvPr>
        </p:nvSpPr>
        <p:spPr>
          <a:xfrm>
            <a:off x="646112" y="1560512"/>
            <a:ext cx="11545888" cy="4793297"/>
          </a:xfrm>
        </p:spPr>
        <p:txBody>
          <a:bodyPr>
            <a:normAutofit/>
          </a:bodyPr>
          <a:lstStyle/>
          <a:p>
            <a:r>
              <a:rPr lang="en-US" dirty="0"/>
              <a:t>Art. 11.073 allows a defendant to obtain post-conviction relief based on a change in science relied on by the State at trial or a change in a testifying expert's scientific knowledge</a:t>
            </a:r>
          </a:p>
          <a:p>
            <a:r>
              <a:rPr lang="en-US" dirty="0"/>
              <a:t>The suppression of evidence favorable to an accused violates due process if the evidence is material to guilt or punishment, whether or not the evidence was suppressed in bad faith, and the defense need not request disclosure</a:t>
            </a:r>
          </a:p>
          <a:p>
            <a:r>
              <a:rPr lang="en-US" dirty="0"/>
              <a:t>Due process of law is violated when a conviction is obtained using false evidence, irrespective of whether the false evidence was knowingly or unknowingly used</a:t>
            </a:r>
          </a:p>
          <a:p>
            <a:r>
              <a:rPr lang="en-US" dirty="0"/>
              <a:t>The body knowledge underlying bitemark comparisons had evolved in a way that discredited almost all the State’s probabilistic bitemark evidence </a:t>
            </a:r>
          </a:p>
          <a:p>
            <a:endParaRPr lang="en-US" dirty="0"/>
          </a:p>
        </p:txBody>
      </p:sp>
      <p:sp>
        <p:nvSpPr>
          <p:cNvPr id="5" name="Date Placeholder 4">
            <a:extLst>
              <a:ext uri="{FF2B5EF4-FFF2-40B4-BE49-F238E27FC236}">
                <a16:creationId xmlns:a16="http://schemas.microsoft.com/office/drawing/2014/main" id="{838CE3FC-BD73-B090-6BA2-266792B5DF2C}"/>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50CAA9C5-C47D-85AE-0B72-FA8AD2C36D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13821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6BAC-045D-A127-1CD7-70FF519C69FA}"/>
              </a:ext>
            </a:extLst>
          </p:cNvPr>
          <p:cNvSpPr>
            <a:spLocks noGrp="1"/>
          </p:cNvSpPr>
          <p:nvPr>
            <p:ph type="title"/>
          </p:nvPr>
        </p:nvSpPr>
        <p:spPr/>
        <p:txBody>
          <a:bodyPr>
            <a:normAutofit fontScale="90000"/>
          </a:bodyPr>
          <a:lstStyle/>
          <a:p>
            <a:r>
              <a:rPr lang="en-US" dirty="0"/>
              <a:t>Ex </a:t>
            </a:r>
            <a:r>
              <a:rPr lang="en-US" dirty="0" err="1"/>
              <a:t>parte</a:t>
            </a:r>
            <a:r>
              <a:rPr lang="en-US" dirty="0"/>
              <a:t> Overton, 444 S.W.3d 632</a:t>
            </a:r>
          </a:p>
        </p:txBody>
      </p:sp>
      <p:sp>
        <p:nvSpPr>
          <p:cNvPr id="3" name="Content Placeholder 2">
            <a:extLst>
              <a:ext uri="{FF2B5EF4-FFF2-40B4-BE49-F238E27FC236}">
                <a16:creationId xmlns:a16="http://schemas.microsoft.com/office/drawing/2014/main" id="{F07E78C6-E956-D114-D05F-BC9A301491F4}"/>
              </a:ext>
            </a:extLst>
          </p:cNvPr>
          <p:cNvSpPr>
            <a:spLocks noGrp="1"/>
          </p:cNvSpPr>
          <p:nvPr>
            <p:ph sz="quarter" idx="14"/>
          </p:nvPr>
        </p:nvSpPr>
        <p:spPr/>
        <p:txBody>
          <a:bodyPr>
            <a:normAutofit/>
          </a:bodyPr>
          <a:lstStyle/>
          <a:p>
            <a:r>
              <a:rPr lang="en-US" dirty="0"/>
              <a:t>It was objectively unreasonable for Overton’s counsel to not attempt to present an expert's testimony on salt intoxication, which would have directly supported the applicant's defense and refuted much of the State's evidence</a:t>
            </a:r>
          </a:p>
          <a:p>
            <a:r>
              <a:rPr lang="en-US" dirty="0"/>
              <a:t>But for the defense team's failure to present the expert's testimony to the jury, there was a reasonable probability that the outcome of the applicant's trial would have been different</a:t>
            </a:r>
          </a:p>
          <a:p>
            <a:r>
              <a:rPr lang="en-US" dirty="0"/>
              <a:t>Overton satisfied both prongs of the Strickland test and established that she received ineffective assistance of counsel </a:t>
            </a:r>
          </a:p>
          <a:p>
            <a:endParaRPr lang="en-US" dirty="0"/>
          </a:p>
        </p:txBody>
      </p:sp>
      <p:sp>
        <p:nvSpPr>
          <p:cNvPr id="5" name="Date Placeholder 4">
            <a:extLst>
              <a:ext uri="{FF2B5EF4-FFF2-40B4-BE49-F238E27FC236}">
                <a16:creationId xmlns:a16="http://schemas.microsoft.com/office/drawing/2014/main" id="{E95904E3-E1B1-B2F6-EC0D-819C4CB949B7}"/>
              </a:ext>
            </a:extLst>
          </p:cNvPr>
          <p:cNvSpPr>
            <a:spLocks noGrp="1"/>
          </p:cNvSpPr>
          <p:nvPr>
            <p:ph type="dt" sz="half" idx="10"/>
          </p:nvPr>
        </p:nvSpPr>
        <p:spPr/>
        <p:txBody>
          <a:bodyPr/>
          <a:lstStyle/>
          <a:p>
            <a:pPr>
              <a:defRPr/>
            </a:pPr>
            <a:r>
              <a:rPr lang="en-US">
                <a:solidFill>
                  <a:prstClr val="black"/>
                </a:solidFill>
              </a:rPr>
              <a:t>20XX</a:t>
            </a:r>
            <a:endParaRPr lang="en-US" dirty="0">
              <a:solidFill>
                <a:prstClr val="black"/>
              </a:solidFill>
            </a:endParaRPr>
          </a:p>
        </p:txBody>
      </p:sp>
      <p:sp>
        <p:nvSpPr>
          <p:cNvPr id="6" name="Slide Number Placeholder 5">
            <a:extLst>
              <a:ext uri="{FF2B5EF4-FFF2-40B4-BE49-F238E27FC236}">
                <a16:creationId xmlns:a16="http://schemas.microsoft.com/office/drawing/2014/main" id="{F5B194E1-87C4-8795-3348-DC19523C4AB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6727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a:extLst>
              <a:ext uri="{FF2B5EF4-FFF2-40B4-BE49-F238E27FC236}">
                <a16:creationId xmlns:a16="http://schemas.microsoft.com/office/drawing/2014/main" id="{30761B21-88ED-449E-B2B9-3FC40844C36D}"/>
              </a:ext>
            </a:extLst>
          </p:cNvPr>
          <p:cNvSpPr>
            <a:spLocks noGrp="1"/>
          </p:cNvSpPr>
          <p:nvPr>
            <p:ph type="ctrTitle"/>
          </p:nvPr>
        </p:nvSpPr>
        <p:spPr>
          <a:xfrm>
            <a:off x="465940" y="4947312"/>
            <a:ext cx="7700617" cy="1409037"/>
          </a:xfrm>
        </p:spPr>
        <p:txBody>
          <a:bodyPr/>
          <a:lstStyle/>
          <a:p>
            <a:r>
              <a:rPr lang="en-US" dirty="0"/>
              <a:t>Thank you!</a:t>
            </a:r>
          </a:p>
        </p:txBody>
      </p:sp>
      <p:pic>
        <p:nvPicPr>
          <p:cNvPr id="52" name="Picture Placeholder 51" descr="A picture containing sky, outdoor, mountain, nature, stars">
            <a:extLst>
              <a:ext uri="{FF2B5EF4-FFF2-40B4-BE49-F238E27FC236}">
                <a16:creationId xmlns:a16="http://schemas.microsoft.com/office/drawing/2014/main" id="{45DFCBF0-F91E-40C0-A4E6-24E8250C3BAC}"/>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0" y="0"/>
            <a:ext cx="9144000" cy="4532313"/>
          </a:xfrm>
        </p:spPr>
      </p:pic>
      <p:pic>
        <p:nvPicPr>
          <p:cNvPr id="58" name="Picture Placeholder 57" descr="A picture containing mountain, sky, outdoor, nature">
            <a:extLst>
              <a:ext uri="{FF2B5EF4-FFF2-40B4-BE49-F238E27FC236}">
                <a16:creationId xmlns:a16="http://schemas.microsoft.com/office/drawing/2014/main" id="{A51C462C-6D3B-4554-9CDC-86D00D0EA07A}"/>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9144000" y="4532313"/>
            <a:ext cx="3048000" cy="2325687"/>
          </a:xfrm>
        </p:spPr>
      </p:pic>
      <p:sp>
        <p:nvSpPr>
          <p:cNvPr id="5" name="Date Placeholder 4">
            <a:extLst>
              <a:ext uri="{FF2B5EF4-FFF2-40B4-BE49-F238E27FC236}">
                <a16:creationId xmlns:a16="http://schemas.microsoft.com/office/drawing/2014/main" id="{4DBAEA19-91BF-48E8-A1D4-8FB745EA44D0}"/>
              </a:ext>
            </a:extLst>
          </p:cNvPr>
          <p:cNvSpPr>
            <a:spLocks noGrp="1"/>
          </p:cNvSpPr>
          <p:nvPr>
            <p:ph type="dt" sz="half" idx="10"/>
          </p:nvPr>
        </p:nvSpPr>
        <p:spPr>
          <a:xfrm>
            <a:off x="7013448" y="6355080"/>
            <a:ext cx="4352544" cy="365125"/>
          </a:xfrm>
        </p:spPr>
        <p:txBody>
          <a:bodyPr/>
          <a:lstStyle/>
          <a:p>
            <a:pPr lvl="0"/>
            <a:r>
              <a:rPr lang="en-US" noProof="0" dirty="0"/>
              <a:t>20XX</a:t>
            </a:r>
          </a:p>
        </p:txBody>
      </p:sp>
      <p:sp>
        <p:nvSpPr>
          <p:cNvPr id="6" name="Slide Number Placeholder 5">
            <a:extLst>
              <a:ext uri="{FF2B5EF4-FFF2-40B4-BE49-F238E27FC236}">
                <a16:creationId xmlns:a16="http://schemas.microsoft.com/office/drawing/2014/main" id="{9E887279-B48F-43C3-91FA-09BD7EA33A25}"/>
              </a:ext>
            </a:extLst>
          </p:cNvPr>
          <p:cNvSpPr>
            <a:spLocks noGrp="1"/>
          </p:cNvSpPr>
          <p:nvPr>
            <p:ph type="sldNum" sz="quarter" idx="12"/>
          </p:nvPr>
        </p:nvSpPr>
        <p:spPr>
          <a:xfrm>
            <a:off x="11365992" y="6356350"/>
            <a:ext cx="630936" cy="365125"/>
          </a:xfrm>
        </p:spPr>
        <p:txBody>
          <a:bodyPr/>
          <a:lstStyle/>
          <a:p>
            <a:pPr lvl="0"/>
            <a:fld id="{D39F39FF-F5CB-4ACA-9B46-4CCF89ECA75F}" type="slidenum">
              <a:rPr lang="en-US" noProof="0" smtClean="0"/>
              <a:pPr lvl="0"/>
              <a:t>63</a:t>
            </a:fld>
            <a:endParaRPr lang="en-US" noProof="0" dirty="0"/>
          </a:p>
        </p:txBody>
      </p:sp>
      <p:sp>
        <p:nvSpPr>
          <p:cNvPr id="7" name="Subtitle 32">
            <a:extLst>
              <a:ext uri="{FF2B5EF4-FFF2-40B4-BE49-F238E27FC236}">
                <a16:creationId xmlns:a16="http://schemas.microsoft.com/office/drawing/2014/main" id="{4E92F07B-7FA0-7B51-DE83-C7FFEB05036C}"/>
              </a:ext>
            </a:extLst>
          </p:cNvPr>
          <p:cNvSpPr>
            <a:spLocks noGrp="1"/>
          </p:cNvSpPr>
          <p:nvPr>
            <p:ph type="subTitle" idx="1"/>
          </p:nvPr>
        </p:nvSpPr>
        <p:spPr>
          <a:xfrm>
            <a:off x="4149950" y="4944600"/>
            <a:ext cx="5160615" cy="1414462"/>
          </a:xfrm>
        </p:spPr>
        <p:txBody>
          <a:bodyPr>
            <a:normAutofit fontScale="92500"/>
          </a:bodyPr>
          <a:lstStyle/>
          <a:p>
            <a:r>
              <a:rPr lang="en-US" sz="2400" dirty="0">
                <a:solidFill>
                  <a:schemeClr val="tx2">
                    <a:lumMod val="25000"/>
                    <a:lumOff val="75000"/>
                  </a:schemeClr>
                </a:solidFill>
              </a:rPr>
              <a:t>Michael.Falkenberg@pdo.hctx.net</a:t>
            </a:r>
          </a:p>
          <a:p>
            <a:endParaRPr lang="en-US" sz="2400" dirty="0">
              <a:solidFill>
                <a:schemeClr val="tx2">
                  <a:lumMod val="25000"/>
                  <a:lumOff val="75000"/>
                </a:schemeClr>
              </a:solidFill>
            </a:endParaRPr>
          </a:p>
          <a:p>
            <a:r>
              <a:rPr lang="en-US" sz="2400" dirty="0">
                <a:solidFill>
                  <a:schemeClr val="tx2">
                    <a:lumMod val="25000"/>
                    <a:lumOff val="75000"/>
                  </a:schemeClr>
                </a:solidFill>
              </a:rPr>
              <a:t>Nancy.Nicolas@traviscountytx.gov</a:t>
            </a:r>
          </a:p>
        </p:txBody>
      </p:sp>
      <p:sp>
        <p:nvSpPr>
          <p:cNvPr id="8" name="TextBox 7">
            <a:extLst>
              <a:ext uri="{FF2B5EF4-FFF2-40B4-BE49-F238E27FC236}">
                <a16:creationId xmlns:a16="http://schemas.microsoft.com/office/drawing/2014/main" id="{41C745AC-2555-C156-DFD7-6DB866BECB40}"/>
              </a:ext>
            </a:extLst>
          </p:cNvPr>
          <p:cNvSpPr txBox="1"/>
          <p:nvPr/>
        </p:nvSpPr>
        <p:spPr>
          <a:xfrm>
            <a:off x="9189720" y="498938"/>
            <a:ext cx="3207574" cy="2308324"/>
          </a:xfrm>
          <a:prstGeom prst="rect">
            <a:avLst/>
          </a:prstGeom>
          <a:noFill/>
        </p:spPr>
        <p:txBody>
          <a:bodyPr wrap="square" rtlCol="0">
            <a:spAutoFit/>
          </a:bodyPr>
          <a:lstStyle/>
          <a:p>
            <a:r>
              <a:rPr lang="en-US" sz="3600" b="1" dirty="0">
                <a:solidFill>
                  <a:schemeClr val="accent1">
                    <a:lumMod val="75000"/>
                  </a:schemeClr>
                </a:solidFill>
              </a:rPr>
              <a:t>Feel free to reach out to us with questions!</a:t>
            </a:r>
          </a:p>
        </p:txBody>
      </p:sp>
      <p:sp>
        <p:nvSpPr>
          <p:cNvPr id="9" name="Arrow: Left 8">
            <a:extLst>
              <a:ext uri="{FF2B5EF4-FFF2-40B4-BE49-F238E27FC236}">
                <a16:creationId xmlns:a16="http://schemas.microsoft.com/office/drawing/2014/main" id="{F41B5100-F482-1C54-E829-43B5A6B1AE1E}"/>
              </a:ext>
            </a:extLst>
          </p:cNvPr>
          <p:cNvSpPr/>
          <p:nvPr/>
        </p:nvSpPr>
        <p:spPr>
          <a:xfrm rot="19120468">
            <a:off x="9596927" y="3206511"/>
            <a:ext cx="1196411" cy="700756"/>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611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026F-D2AC-4C76-BFDD-2E0C8734D18E}"/>
              </a:ext>
            </a:extLst>
          </p:cNvPr>
          <p:cNvSpPr>
            <a:spLocks noGrp="1"/>
          </p:cNvSpPr>
          <p:nvPr>
            <p:ph type="title"/>
          </p:nvPr>
        </p:nvSpPr>
        <p:spPr>
          <a:xfrm>
            <a:off x="649224" y="365124"/>
            <a:ext cx="10552176" cy="968376"/>
          </a:xfrm>
        </p:spPr>
        <p:txBody>
          <a:bodyPr/>
          <a:lstStyle/>
          <a:p>
            <a:r>
              <a:rPr lang="en-US" dirty="0"/>
              <a:t>Post Conviction Collateral Attack! </a:t>
            </a:r>
          </a:p>
        </p:txBody>
      </p:sp>
      <p:sp>
        <p:nvSpPr>
          <p:cNvPr id="3" name="Content Placeholder 2">
            <a:extLst>
              <a:ext uri="{FF2B5EF4-FFF2-40B4-BE49-F238E27FC236}">
                <a16:creationId xmlns:a16="http://schemas.microsoft.com/office/drawing/2014/main" id="{000E1C2D-25A1-42D0-9FCF-1A243B767E4C}"/>
              </a:ext>
            </a:extLst>
          </p:cNvPr>
          <p:cNvSpPr>
            <a:spLocks noGrp="1"/>
          </p:cNvSpPr>
          <p:nvPr>
            <p:ph idx="1"/>
          </p:nvPr>
        </p:nvSpPr>
        <p:spPr>
          <a:xfrm>
            <a:off x="649224" y="1733550"/>
            <a:ext cx="10552176" cy="4447794"/>
          </a:xfrm>
        </p:spPr>
        <p:txBody>
          <a:bodyPr>
            <a:normAutofit lnSpcReduction="10000"/>
          </a:bodyPr>
          <a:lstStyle/>
          <a:p>
            <a:endParaRPr lang="en-US" dirty="0"/>
          </a:p>
          <a:p>
            <a:r>
              <a:rPr lang="en-US" sz="3500" dirty="0"/>
              <a:t>Code of Criminal Procedure distributes constitutional and statutory grants of criminal law habeas corpus authority. </a:t>
            </a:r>
          </a:p>
          <a:p>
            <a:endParaRPr lang="en-US" dirty="0"/>
          </a:p>
          <a:p>
            <a:r>
              <a:rPr lang="en-US" sz="3200" dirty="0"/>
              <a:t>Specific, detailed procedures for post conviction habeas corpus in final felony convictions (11.07) and final felony convictions with death sentences (11.071). </a:t>
            </a:r>
          </a:p>
        </p:txBody>
      </p:sp>
    </p:spTree>
    <p:extLst>
      <p:ext uri="{BB962C8B-B14F-4D97-AF65-F5344CB8AC3E}">
        <p14:creationId xmlns:p14="http://schemas.microsoft.com/office/powerpoint/2010/main" val="492566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1B07F-060B-5748-B468-DC70E3CCB096}"/>
              </a:ext>
            </a:extLst>
          </p:cNvPr>
          <p:cNvSpPr>
            <a:spLocks noGrp="1"/>
          </p:cNvSpPr>
          <p:nvPr>
            <p:ph type="title"/>
          </p:nvPr>
        </p:nvSpPr>
        <p:spPr>
          <a:xfrm>
            <a:off x="649224" y="365124"/>
            <a:ext cx="10552176" cy="920751"/>
          </a:xfrm>
        </p:spPr>
        <p:txBody>
          <a:bodyPr/>
          <a:lstStyle/>
          <a:p>
            <a:r>
              <a:rPr lang="en-US" dirty="0"/>
              <a:t>11.07’s bifurcated system</a:t>
            </a:r>
          </a:p>
        </p:txBody>
      </p:sp>
      <p:sp>
        <p:nvSpPr>
          <p:cNvPr id="3" name="Content Placeholder 2">
            <a:extLst>
              <a:ext uri="{FF2B5EF4-FFF2-40B4-BE49-F238E27FC236}">
                <a16:creationId xmlns:a16="http://schemas.microsoft.com/office/drawing/2014/main" id="{06C7A463-377B-DB45-A637-A7E5FB0E76F7}"/>
              </a:ext>
            </a:extLst>
          </p:cNvPr>
          <p:cNvSpPr>
            <a:spLocks noGrp="1"/>
          </p:cNvSpPr>
          <p:nvPr>
            <p:ph idx="1"/>
          </p:nvPr>
        </p:nvSpPr>
        <p:spPr>
          <a:xfrm>
            <a:off x="649224" y="1638300"/>
            <a:ext cx="10552176" cy="4543044"/>
          </a:xfrm>
        </p:spPr>
        <p:txBody>
          <a:bodyPr>
            <a:normAutofit fontScale="92500"/>
          </a:bodyPr>
          <a:lstStyle/>
          <a:p>
            <a:endParaRPr lang="en-US" dirty="0"/>
          </a:p>
          <a:p>
            <a:r>
              <a:rPr lang="en-US" sz="3600" dirty="0"/>
              <a:t>Writs are filed and (mostly) litigated in the trial court. </a:t>
            </a:r>
          </a:p>
          <a:p>
            <a:endParaRPr lang="en-US" sz="3600" dirty="0"/>
          </a:p>
          <a:p>
            <a:r>
              <a:rPr lang="en-US" sz="3600" dirty="0"/>
              <a:t>Trial courts make findings and recommendations. </a:t>
            </a:r>
          </a:p>
          <a:p>
            <a:endParaRPr lang="en-US" sz="3600" dirty="0"/>
          </a:p>
          <a:p>
            <a:r>
              <a:rPr lang="en-US" sz="3600" dirty="0"/>
              <a:t>Court of Criminal Appeals makes the ultimate decision, and is the “ultimate fact finder” </a:t>
            </a:r>
          </a:p>
        </p:txBody>
      </p:sp>
    </p:spTree>
    <p:extLst>
      <p:ext uri="{BB962C8B-B14F-4D97-AF65-F5344CB8AC3E}">
        <p14:creationId xmlns:p14="http://schemas.microsoft.com/office/powerpoint/2010/main" val="102735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4" y="365124"/>
            <a:ext cx="10552176" cy="901701"/>
          </a:xfrm>
        </p:spPr>
        <p:txBody>
          <a:bodyPr/>
          <a:lstStyle/>
          <a:p>
            <a:r>
              <a:rPr lang="en-US" dirty="0"/>
              <a:t>11.07 Fundamentals</a:t>
            </a:r>
          </a:p>
        </p:txBody>
      </p:sp>
      <p:sp>
        <p:nvSpPr>
          <p:cNvPr id="3" name="Content Placeholder 2"/>
          <p:cNvSpPr>
            <a:spLocks noGrp="1"/>
          </p:cNvSpPr>
          <p:nvPr>
            <p:ph idx="1"/>
          </p:nvPr>
        </p:nvSpPr>
        <p:spPr/>
        <p:txBody>
          <a:bodyPr>
            <a:normAutofit/>
          </a:bodyPr>
          <a:lstStyle/>
          <a:p>
            <a:endParaRPr lang="en-US" dirty="0"/>
          </a:p>
          <a:p>
            <a:endParaRPr lang="en-US" dirty="0"/>
          </a:p>
          <a:p>
            <a:pPr marL="0" indent="0">
              <a:buNone/>
            </a:pPr>
            <a:r>
              <a:rPr lang="en-US" sz="4000" b="1" dirty="0">
                <a:solidFill>
                  <a:schemeClr val="tx2"/>
                </a:solidFill>
              </a:rPr>
              <a:t>Exclusive</a:t>
            </a:r>
            <a:r>
              <a:rPr lang="en-US" sz="4000" dirty="0">
                <a:solidFill>
                  <a:schemeClr val="tx2"/>
                </a:solidFill>
              </a:rPr>
              <a:t> way to attack </a:t>
            </a:r>
            <a:r>
              <a:rPr lang="en-US" sz="4000" b="1" dirty="0">
                <a:solidFill>
                  <a:schemeClr val="tx2"/>
                </a:solidFill>
              </a:rPr>
              <a:t>final</a:t>
            </a:r>
            <a:r>
              <a:rPr lang="en-US" sz="4000" dirty="0">
                <a:solidFill>
                  <a:schemeClr val="tx2"/>
                </a:solidFill>
              </a:rPr>
              <a:t>, non-death penalty, </a:t>
            </a:r>
            <a:r>
              <a:rPr lang="en-US" sz="4000" b="1" dirty="0">
                <a:solidFill>
                  <a:schemeClr val="tx2"/>
                </a:solidFill>
              </a:rPr>
              <a:t>felony</a:t>
            </a:r>
            <a:r>
              <a:rPr lang="en-US" sz="4000" dirty="0">
                <a:solidFill>
                  <a:schemeClr val="tx2"/>
                </a:solidFill>
              </a:rPr>
              <a:t> conviction.</a:t>
            </a:r>
          </a:p>
        </p:txBody>
      </p:sp>
    </p:spTree>
    <p:extLst>
      <p:ext uri="{BB962C8B-B14F-4D97-AF65-F5344CB8AC3E}">
        <p14:creationId xmlns:p14="http://schemas.microsoft.com/office/powerpoint/2010/main" val="363116632"/>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F0BF08-C674-44E3-8BFC-85BC65E09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757C30-AE9A-4680-90EB-19D282EC2B7C}">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A5CCB28C-7D26-4A36-9CFC-D739C28F3D18}">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{A0A4345F-237A-4236-B3F4-B3BA5C7E0097}tf89117832_win32</Template>
  <TotalTime>270</TotalTime>
  <Words>3767</Words>
  <Application>Microsoft Office PowerPoint</Application>
  <PresentationFormat>Widescreen</PresentationFormat>
  <Paragraphs>414</Paragraphs>
  <Slides>63</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Avenir Next LT Pro</vt:lpstr>
      <vt:lpstr>Calibri</vt:lpstr>
      <vt:lpstr>WP TypographicSymbols</vt:lpstr>
      <vt:lpstr>ColorBlockVTI</vt:lpstr>
      <vt:lpstr>Writs &amp; More: A Nuts-&amp;-Bolts Intro to Post-Conviction Habeas</vt:lpstr>
      <vt:lpstr>What we’re doing  (mostly in this order) </vt:lpstr>
      <vt:lpstr>Big picture . . . </vt:lpstr>
      <vt:lpstr>Practitioner’s viewpoint</vt:lpstr>
      <vt:lpstr>What is habeas corpus? </vt:lpstr>
      <vt:lpstr>All kinds of writs . . . </vt:lpstr>
      <vt:lpstr>Post Conviction Collateral Attack! </vt:lpstr>
      <vt:lpstr>11.07’s bifurcated system</vt:lpstr>
      <vt:lpstr>11.07 Fundamentals</vt:lpstr>
      <vt:lpstr>Restraint/Confinement</vt:lpstr>
      <vt:lpstr>Ex parte Harrington, 310 S.W.3d 452, 457–58 (Tex. Crim. App. 2010)</vt:lpstr>
      <vt:lpstr>Know your cognizable claims</vt:lpstr>
      <vt:lpstr>Habeas bottom line for cognizable claims</vt:lpstr>
      <vt:lpstr>Basic Habeas Claims, good &amp; bad</vt:lpstr>
      <vt:lpstr>“Good” habeas claims </vt:lpstr>
      <vt:lpstr>“Bad” habeas claims</vt:lpstr>
      <vt:lpstr>One bite at the apple</vt:lpstr>
      <vt:lpstr>Section 4 Specifics</vt:lpstr>
      <vt:lpstr>Subsequent writ exceptions</vt:lpstr>
      <vt:lpstr>New facts or law exception</vt:lpstr>
      <vt:lpstr>Schlup / § 4(a)(2) subsequent writ exception</vt:lpstr>
      <vt:lpstr>Filing 11.07 applications</vt:lpstr>
      <vt:lpstr>11.07 timetables</vt:lpstr>
      <vt:lpstr>First 11.07 deadline: 50 days</vt:lpstr>
      <vt:lpstr>Second 11.07 deadline: 180 days</vt:lpstr>
      <vt:lpstr>Art. 11.65 bond</vt:lpstr>
      <vt:lpstr>Trial court resolves issues</vt:lpstr>
      <vt:lpstr>Resolution of Issues </vt:lpstr>
      <vt:lpstr>Habeas advocacy at hearings </vt:lpstr>
      <vt:lpstr>11.07 Writ Record at the CCA  </vt:lpstr>
      <vt:lpstr>11.07 writ record—TRAP 73.4(b)(4)</vt:lpstr>
      <vt:lpstr>Most Important Habeas Principle</vt:lpstr>
      <vt:lpstr>Tell them more! </vt:lpstr>
      <vt:lpstr>You MUST deal with harm</vt:lpstr>
      <vt:lpstr>Harm talk from Strickland to remember: </vt:lpstr>
      <vt:lpstr>Work with the record </vt:lpstr>
      <vt:lpstr>Habeas advocacy </vt:lpstr>
      <vt:lpstr>Top tips for writ lawyers . . .</vt:lpstr>
      <vt:lpstr>Amendments and Supplements </vt:lpstr>
      <vt:lpstr>Amendment v. Supplement</vt:lpstr>
      <vt:lpstr>Dismissing and Holding Writs</vt:lpstr>
      <vt:lpstr>State’s issues: Laches, delay, &amp; waiver</vt:lpstr>
      <vt:lpstr>LACHES! </vt:lpstr>
      <vt:lpstr>Perez, continued . . . </vt:lpstr>
      <vt:lpstr>State doesn’t have to raise laches </vt:lpstr>
      <vt:lpstr>Motions for rehearing in habeas? </vt:lpstr>
      <vt:lpstr>Waiver of habeas? </vt:lpstr>
      <vt:lpstr>Initial Inculpatory Evidence</vt:lpstr>
      <vt:lpstr>Initial Potentially Exculpatory Evidence</vt:lpstr>
      <vt:lpstr>Intervening Events (Lab)</vt:lpstr>
      <vt:lpstr>Other intervening events</vt:lpstr>
      <vt:lpstr>Has Sebastian filed a writ application before? </vt:lpstr>
      <vt:lpstr>Possible Claims for Sebastian?</vt:lpstr>
      <vt:lpstr>Article 11.073</vt:lpstr>
      <vt:lpstr>Some cases to review…</vt:lpstr>
      <vt:lpstr>Ex parte Elizondo, 947 S.W.2d 202</vt:lpstr>
      <vt:lpstr>Ex parte Tuley, 109 S.W.3d 388</vt:lpstr>
      <vt:lpstr>Ex parte Chabot, 300 S.W.3d 768</vt:lpstr>
      <vt:lpstr>Ex parte De La Cruz, 466 S.W.3d 855</vt:lpstr>
      <vt:lpstr>Ex parte Robbins, 478 S.W.3d 678</vt:lpstr>
      <vt:lpstr>Ex parte Chaney, 563 S.W.3d 239</vt:lpstr>
      <vt:lpstr>Ex parte Overton, 444 S.W.3d 632</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Holly Taylor</dc:creator>
  <cp:lastModifiedBy>Falkenberg, Michael (PDO)</cp:lastModifiedBy>
  <cp:revision>6</cp:revision>
  <dcterms:created xsi:type="dcterms:W3CDTF">2023-10-30T00:35:47Z</dcterms:created>
  <dcterms:modified xsi:type="dcterms:W3CDTF">2023-10-31T21:13:22Z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