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2"/>
  </p:notesMasterIdLst>
  <p:sldIdLst>
    <p:sldId id="256" r:id="rId2"/>
    <p:sldId id="258" r:id="rId3"/>
    <p:sldId id="259" r:id="rId4"/>
    <p:sldId id="260" r:id="rId5"/>
    <p:sldId id="261" r:id="rId6"/>
    <p:sldId id="262" r:id="rId7"/>
    <p:sldId id="278" r:id="rId8"/>
    <p:sldId id="279" r:id="rId9"/>
    <p:sldId id="280" r:id="rId10"/>
    <p:sldId id="264" r:id="rId11"/>
    <p:sldId id="276" r:id="rId12"/>
    <p:sldId id="301" r:id="rId13"/>
    <p:sldId id="270" r:id="rId14"/>
    <p:sldId id="281" r:id="rId15"/>
    <p:sldId id="273" r:id="rId16"/>
    <p:sldId id="314" r:id="rId17"/>
    <p:sldId id="282" r:id="rId18"/>
    <p:sldId id="286" r:id="rId19"/>
    <p:sldId id="313" r:id="rId20"/>
    <p:sldId id="306" r:id="rId21"/>
    <p:sldId id="288" r:id="rId22"/>
    <p:sldId id="289" r:id="rId23"/>
    <p:sldId id="290" r:id="rId24"/>
    <p:sldId id="291" r:id="rId25"/>
    <p:sldId id="292" r:id="rId26"/>
    <p:sldId id="294" r:id="rId27"/>
    <p:sldId id="295" r:id="rId28"/>
    <p:sldId id="298" r:id="rId29"/>
    <p:sldId id="296" r:id="rId30"/>
    <p:sldId id="300" r:id="rId31"/>
    <p:sldId id="299" r:id="rId32"/>
    <p:sldId id="303" r:id="rId33"/>
    <p:sldId id="304" r:id="rId34"/>
    <p:sldId id="305" r:id="rId35"/>
    <p:sldId id="307" r:id="rId36"/>
    <p:sldId id="310" r:id="rId37"/>
    <p:sldId id="297" r:id="rId38"/>
    <p:sldId id="308" r:id="rId39"/>
    <p:sldId id="312" r:id="rId40"/>
    <p:sldId id="311"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BD40B7-6902-488C-8439-3DA4E264934B}" v="1" dt="2023-10-17T03:14:01.8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79892" autoAdjust="0"/>
  </p:normalViewPr>
  <p:slideViewPr>
    <p:cSldViewPr snapToGrid="0">
      <p:cViewPr varScale="1">
        <p:scale>
          <a:sx n="75" d="100"/>
          <a:sy n="75" d="100"/>
        </p:scale>
        <p:origin x="74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nela, Cassandra" userId="5193c490-0f10-4cee-b5c2-ed3367859ed3" providerId="ADAL" clId="{ADBD40B7-6902-488C-8439-3DA4E264934B}"/>
    <pc:docChg chg="undo custSel addSld delSld modSld sldOrd">
      <pc:chgData name="Canela, Cassandra" userId="5193c490-0f10-4cee-b5c2-ed3367859ed3" providerId="ADAL" clId="{ADBD40B7-6902-488C-8439-3DA4E264934B}" dt="2023-10-17T03:45:39.742" v="1865" actId="20577"/>
      <pc:docMkLst>
        <pc:docMk/>
      </pc:docMkLst>
      <pc:sldChg chg="modSp mod ord">
        <pc:chgData name="Canela, Cassandra" userId="5193c490-0f10-4cee-b5c2-ed3367859ed3" providerId="ADAL" clId="{ADBD40B7-6902-488C-8439-3DA4E264934B}" dt="2023-10-17T02:56:10.673" v="634"/>
        <pc:sldMkLst>
          <pc:docMk/>
          <pc:sldMk cId="2711010901" sldId="260"/>
        </pc:sldMkLst>
        <pc:spChg chg="mod">
          <ac:chgData name="Canela, Cassandra" userId="5193c490-0f10-4cee-b5c2-ed3367859ed3" providerId="ADAL" clId="{ADBD40B7-6902-488C-8439-3DA4E264934B}" dt="2023-10-17T02:56:00.037" v="632" actId="20577"/>
          <ac:spMkLst>
            <pc:docMk/>
            <pc:sldMk cId="2711010901" sldId="260"/>
            <ac:spMk id="3" creationId="{41FEC22F-C298-1B02-0684-BC9910D900E1}"/>
          </ac:spMkLst>
        </pc:spChg>
      </pc:sldChg>
      <pc:sldChg chg="modSp mod ord">
        <pc:chgData name="Canela, Cassandra" userId="5193c490-0f10-4cee-b5c2-ed3367859ed3" providerId="ADAL" clId="{ADBD40B7-6902-488C-8439-3DA4E264934B}" dt="2023-10-17T03:25:04.771" v="1666" actId="20577"/>
        <pc:sldMkLst>
          <pc:docMk/>
          <pc:sldMk cId="726498609" sldId="261"/>
        </pc:sldMkLst>
        <pc:spChg chg="mod">
          <ac:chgData name="Canela, Cassandra" userId="5193c490-0f10-4cee-b5c2-ed3367859ed3" providerId="ADAL" clId="{ADBD40B7-6902-488C-8439-3DA4E264934B}" dt="2023-10-17T03:24:46.434" v="1646" actId="20577"/>
          <ac:spMkLst>
            <pc:docMk/>
            <pc:sldMk cId="726498609" sldId="261"/>
            <ac:spMk id="2" creationId="{1C2FB998-5216-35E7-FC15-ACA325EB7A11}"/>
          </ac:spMkLst>
        </pc:spChg>
        <pc:spChg chg="mod">
          <ac:chgData name="Canela, Cassandra" userId="5193c490-0f10-4cee-b5c2-ed3367859ed3" providerId="ADAL" clId="{ADBD40B7-6902-488C-8439-3DA4E264934B}" dt="2023-10-17T03:16:48.677" v="1618" actId="1076"/>
          <ac:spMkLst>
            <pc:docMk/>
            <pc:sldMk cId="726498609" sldId="261"/>
            <ac:spMk id="6" creationId="{B5F58ABF-3632-FA9E-3BAE-5024F0F7E29B}"/>
          </ac:spMkLst>
        </pc:spChg>
        <pc:spChg chg="mod">
          <ac:chgData name="Canela, Cassandra" userId="5193c490-0f10-4cee-b5c2-ed3367859ed3" providerId="ADAL" clId="{ADBD40B7-6902-488C-8439-3DA4E264934B}" dt="2023-10-17T03:07:22.630" v="1257" actId="20577"/>
          <ac:spMkLst>
            <pc:docMk/>
            <pc:sldMk cId="726498609" sldId="261"/>
            <ac:spMk id="7" creationId="{652E8FCE-0C5F-E8A5-1AFD-9326512BC2CE}"/>
          </ac:spMkLst>
        </pc:spChg>
        <pc:spChg chg="mod">
          <ac:chgData name="Canela, Cassandra" userId="5193c490-0f10-4cee-b5c2-ed3367859ed3" providerId="ADAL" clId="{ADBD40B7-6902-488C-8439-3DA4E264934B}" dt="2023-10-17T03:25:04.771" v="1666" actId="20577"/>
          <ac:spMkLst>
            <pc:docMk/>
            <pc:sldMk cId="726498609" sldId="261"/>
            <ac:spMk id="8" creationId="{3337FD0B-6BBD-653A-BC3C-E43CD69D74F1}"/>
          </ac:spMkLst>
        </pc:spChg>
      </pc:sldChg>
      <pc:sldChg chg="addSp delSp modSp mod modClrScheme chgLayout">
        <pc:chgData name="Canela, Cassandra" userId="5193c490-0f10-4cee-b5c2-ed3367859ed3" providerId="ADAL" clId="{ADBD40B7-6902-488C-8439-3DA4E264934B}" dt="2023-10-17T03:41:27.893" v="1750" actId="20577"/>
        <pc:sldMkLst>
          <pc:docMk/>
          <pc:sldMk cId="433552271" sldId="264"/>
        </pc:sldMkLst>
        <pc:spChg chg="mod ord">
          <ac:chgData name="Canela, Cassandra" userId="5193c490-0f10-4cee-b5c2-ed3367859ed3" providerId="ADAL" clId="{ADBD40B7-6902-488C-8439-3DA4E264934B}" dt="2023-10-17T03:35:18.199" v="1714" actId="700"/>
          <ac:spMkLst>
            <pc:docMk/>
            <pc:sldMk cId="433552271" sldId="264"/>
            <ac:spMk id="2" creationId="{7EBA04AC-80EE-5675-A7FB-612B66CAC1BB}"/>
          </ac:spMkLst>
        </pc:spChg>
        <pc:spChg chg="mod ord">
          <ac:chgData name="Canela, Cassandra" userId="5193c490-0f10-4cee-b5c2-ed3367859ed3" providerId="ADAL" clId="{ADBD40B7-6902-488C-8439-3DA4E264934B}" dt="2023-10-17T03:41:27.893" v="1750" actId="20577"/>
          <ac:spMkLst>
            <pc:docMk/>
            <pc:sldMk cId="433552271" sldId="264"/>
            <ac:spMk id="3" creationId="{B939AA9E-85FB-D072-3702-DDD76806F3B6}"/>
          </ac:spMkLst>
        </pc:spChg>
        <pc:spChg chg="add del mod ord">
          <ac:chgData name="Canela, Cassandra" userId="5193c490-0f10-4cee-b5c2-ed3367859ed3" providerId="ADAL" clId="{ADBD40B7-6902-488C-8439-3DA4E264934B}" dt="2023-10-17T03:35:18.199" v="1714" actId="700"/>
          <ac:spMkLst>
            <pc:docMk/>
            <pc:sldMk cId="433552271" sldId="264"/>
            <ac:spMk id="4" creationId="{B13C3DA3-2551-012C-46FE-A89A3AFBB340}"/>
          </ac:spMkLst>
        </pc:spChg>
        <pc:spChg chg="add mod ord">
          <ac:chgData name="Canela, Cassandra" userId="5193c490-0f10-4cee-b5c2-ed3367859ed3" providerId="ADAL" clId="{ADBD40B7-6902-488C-8439-3DA4E264934B}" dt="2023-10-17T03:35:23.020" v="1720" actId="20577"/>
          <ac:spMkLst>
            <pc:docMk/>
            <pc:sldMk cId="433552271" sldId="264"/>
            <ac:spMk id="5" creationId="{168B951D-9EC1-50E6-B583-E897841D9F21}"/>
          </ac:spMkLst>
        </pc:spChg>
        <pc:spChg chg="add mod ord">
          <ac:chgData name="Canela, Cassandra" userId="5193c490-0f10-4cee-b5c2-ed3367859ed3" providerId="ADAL" clId="{ADBD40B7-6902-488C-8439-3DA4E264934B}" dt="2023-10-17T03:35:28.049" v="1727" actId="20577"/>
          <ac:spMkLst>
            <pc:docMk/>
            <pc:sldMk cId="433552271" sldId="264"/>
            <ac:spMk id="6" creationId="{7E544795-E703-72B3-B19D-A91AF6B3A092}"/>
          </ac:spMkLst>
        </pc:spChg>
        <pc:spChg chg="add mod ord">
          <ac:chgData name="Canela, Cassandra" userId="5193c490-0f10-4cee-b5c2-ed3367859ed3" providerId="ADAL" clId="{ADBD40B7-6902-488C-8439-3DA4E264934B}" dt="2023-10-17T03:35:18.199" v="1714" actId="700"/>
          <ac:spMkLst>
            <pc:docMk/>
            <pc:sldMk cId="433552271" sldId="264"/>
            <ac:spMk id="7" creationId="{ED9EFFB0-5DE2-3240-54AE-BADE3B4BE7F1}"/>
          </ac:spMkLst>
        </pc:spChg>
      </pc:sldChg>
      <pc:sldChg chg="modSp mod">
        <pc:chgData name="Canela, Cassandra" userId="5193c490-0f10-4cee-b5c2-ed3367859ed3" providerId="ADAL" clId="{ADBD40B7-6902-488C-8439-3DA4E264934B}" dt="2023-10-17T03:43:09.103" v="1758" actId="20577"/>
        <pc:sldMkLst>
          <pc:docMk/>
          <pc:sldMk cId="2787938617" sldId="265"/>
        </pc:sldMkLst>
        <pc:spChg chg="mod">
          <ac:chgData name="Canela, Cassandra" userId="5193c490-0f10-4cee-b5c2-ed3367859ed3" providerId="ADAL" clId="{ADBD40B7-6902-488C-8439-3DA4E264934B}" dt="2023-10-17T03:43:09.103" v="1758" actId="20577"/>
          <ac:spMkLst>
            <pc:docMk/>
            <pc:sldMk cId="2787938617" sldId="265"/>
            <ac:spMk id="3" creationId="{84A33F07-9769-7680-FE3C-3143176138F9}"/>
          </ac:spMkLst>
        </pc:spChg>
      </pc:sldChg>
      <pc:sldChg chg="addSp modSp mod modClrScheme chgLayout">
        <pc:chgData name="Canela, Cassandra" userId="5193c490-0f10-4cee-b5c2-ed3367859ed3" providerId="ADAL" clId="{ADBD40B7-6902-488C-8439-3DA4E264934B}" dt="2023-10-17T02:40:04.965" v="243" actId="20577"/>
        <pc:sldMkLst>
          <pc:docMk/>
          <pc:sldMk cId="500806823" sldId="267"/>
        </pc:sldMkLst>
        <pc:spChg chg="mod ord">
          <ac:chgData name="Canela, Cassandra" userId="5193c490-0f10-4cee-b5c2-ed3367859ed3" providerId="ADAL" clId="{ADBD40B7-6902-488C-8439-3DA4E264934B}" dt="2023-10-17T02:37:40.361" v="135" actId="700"/>
          <ac:spMkLst>
            <pc:docMk/>
            <pc:sldMk cId="500806823" sldId="267"/>
            <ac:spMk id="2" creationId="{647590E4-9854-A1F5-E268-BFCBFEDA83F9}"/>
          </ac:spMkLst>
        </pc:spChg>
        <pc:spChg chg="mod ord">
          <ac:chgData name="Canela, Cassandra" userId="5193c490-0f10-4cee-b5c2-ed3367859ed3" providerId="ADAL" clId="{ADBD40B7-6902-488C-8439-3DA4E264934B}" dt="2023-10-17T02:37:40.361" v="135" actId="700"/>
          <ac:spMkLst>
            <pc:docMk/>
            <pc:sldMk cId="500806823" sldId="267"/>
            <ac:spMk id="3" creationId="{7D9A18E2-AFC0-1A69-E71E-6C369DD869C0}"/>
          </ac:spMkLst>
        </pc:spChg>
        <pc:spChg chg="add mod ord">
          <ac:chgData name="Canela, Cassandra" userId="5193c490-0f10-4cee-b5c2-ed3367859ed3" providerId="ADAL" clId="{ADBD40B7-6902-488C-8439-3DA4E264934B}" dt="2023-10-17T02:40:04.965" v="243" actId="20577"/>
          <ac:spMkLst>
            <pc:docMk/>
            <pc:sldMk cId="500806823" sldId="267"/>
            <ac:spMk id="4" creationId="{CB2EC185-4532-9020-6962-F53C43CF9B92}"/>
          </ac:spMkLst>
        </pc:spChg>
      </pc:sldChg>
      <pc:sldChg chg="modSp mod">
        <pc:chgData name="Canela, Cassandra" userId="5193c490-0f10-4cee-b5c2-ed3367859ed3" providerId="ADAL" clId="{ADBD40B7-6902-488C-8439-3DA4E264934B}" dt="2023-10-17T03:45:15.434" v="1848" actId="20577"/>
        <pc:sldMkLst>
          <pc:docMk/>
          <pc:sldMk cId="177682305" sldId="269"/>
        </pc:sldMkLst>
        <pc:spChg chg="mod">
          <ac:chgData name="Canela, Cassandra" userId="5193c490-0f10-4cee-b5c2-ed3367859ed3" providerId="ADAL" clId="{ADBD40B7-6902-488C-8439-3DA4E264934B}" dt="2023-10-17T03:45:15.434" v="1848" actId="20577"/>
          <ac:spMkLst>
            <pc:docMk/>
            <pc:sldMk cId="177682305" sldId="269"/>
            <ac:spMk id="3" creationId="{1EDF329C-9934-A42F-1732-65A88AF7DCEC}"/>
          </ac:spMkLst>
        </pc:spChg>
      </pc:sldChg>
      <pc:sldChg chg="modSp mod">
        <pc:chgData name="Canela, Cassandra" userId="5193c490-0f10-4cee-b5c2-ed3367859ed3" providerId="ADAL" clId="{ADBD40B7-6902-488C-8439-3DA4E264934B}" dt="2023-10-17T03:45:39.742" v="1865" actId="20577"/>
        <pc:sldMkLst>
          <pc:docMk/>
          <pc:sldMk cId="2916774331" sldId="273"/>
        </pc:sldMkLst>
        <pc:spChg chg="mod">
          <ac:chgData name="Canela, Cassandra" userId="5193c490-0f10-4cee-b5c2-ed3367859ed3" providerId="ADAL" clId="{ADBD40B7-6902-488C-8439-3DA4E264934B}" dt="2023-10-17T03:45:39.742" v="1865" actId="20577"/>
          <ac:spMkLst>
            <pc:docMk/>
            <pc:sldMk cId="2916774331" sldId="273"/>
            <ac:spMk id="2" creationId="{DA18B09E-ABBA-D9C5-1F6E-B8F1C1046703}"/>
          </ac:spMkLst>
        </pc:spChg>
      </pc:sldChg>
      <pc:sldChg chg="modSp new del mod">
        <pc:chgData name="Canela, Cassandra" userId="5193c490-0f10-4cee-b5c2-ed3367859ed3" providerId="ADAL" clId="{ADBD40B7-6902-488C-8439-3DA4E264934B}" dt="2023-10-17T03:07:02.810" v="1248" actId="680"/>
        <pc:sldMkLst>
          <pc:docMk/>
          <pc:sldMk cId="154268318" sldId="278"/>
        </pc:sldMkLst>
        <pc:spChg chg="mod">
          <ac:chgData name="Canela, Cassandra" userId="5193c490-0f10-4cee-b5c2-ed3367859ed3" providerId="ADAL" clId="{ADBD40B7-6902-488C-8439-3DA4E264934B}" dt="2023-10-17T03:07:02.453" v="1247" actId="20577"/>
          <ac:spMkLst>
            <pc:docMk/>
            <pc:sldMk cId="154268318" sldId="278"/>
            <ac:spMk id="2" creationId="{D832B943-4D83-6753-2F2F-31447A3DB652}"/>
          </ac:spMkLst>
        </pc:spChg>
        <pc:spChg chg="mod">
          <ac:chgData name="Canela, Cassandra" userId="5193c490-0f10-4cee-b5c2-ed3367859ed3" providerId="ADAL" clId="{ADBD40B7-6902-488C-8439-3DA4E264934B}" dt="2023-10-17T03:07:00.613" v="1243" actId="20577"/>
          <ac:spMkLst>
            <pc:docMk/>
            <pc:sldMk cId="154268318" sldId="278"/>
            <ac:spMk id="3" creationId="{2278E500-6F9F-50BC-8E51-F3340C41390D}"/>
          </ac:spMkLst>
        </pc:spChg>
        <pc:spChg chg="mod">
          <ac:chgData name="Canela, Cassandra" userId="5193c490-0f10-4cee-b5c2-ed3367859ed3" providerId="ADAL" clId="{ADBD40B7-6902-488C-8439-3DA4E264934B}" dt="2023-10-17T03:06:58.445" v="1239" actId="20577"/>
          <ac:spMkLst>
            <pc:docMk/>
            <pc:sldMk cId="154268318" sldId="278"/>
            <ac:spMk id="4" creationId="{269F82BD-FDE5-BAA5-81E4-B1022724CE44}"/>
          </ac:spMkLst>
        </pc:spChg>
      </pc:sldChg>
      <pc:sldChg chg="addSp delSp modSp new add del mod">
        <pc:chgData name="Canela, Cassandra" userId="5193c490-0f10-4cee-b5c2-ed3367859ed3" providerId="ADAL" clId="{ADBD40B7-6902-488C-8439-3DA4E264934B}" dt="2023-10-17T03:14:08.848" v="1472" actId="1076"/>
        <pc:sldMkLst>
          <pc:docMk/>
          <pc:sldMk cId="3389558463" sldId="278"/>
        </pc:sldMkLst>
        <pc:spChg chg="mod">
          <ac:chgData name="Canela, Cassandra" userId="5193c490-0f10-4cee-b5c2-ed3367859ed3" providerId="ADAL" clId="{ADBD40B7-6902-488C-8439-3DA4E264934B}" dt="2023-10-17T03:08:02.655" v="1262" actId="14100"/>
          <ac:spMkLst>
            <pc:docMk/>
            <pc:sldMk cId="3389558463" sldId="278"/>
            <ac:spMk id="2" creationId="{A7FD3421-FF99-5176-F62F-BA6834FE684D}"/>
          </ac:spMkLst>
        </pc:spChg>
        <pc:spChg chg="mod">
          <ac:chgData name="Canela, Cassandra" userId="5193c490-0f10-4cee-b5c2-ed3367859ed3" providerId="ADAL" clId="{ADBD40B7-6902-488C-8439-3DA4E264934B}" dt="2023-10-17T03:12:28.640" v="1452" actId="1076"/>
          <ac:spMkLst>
            <pc:docMk/>
            <pc:sldMk cId="3389558463" sldId="278"/>
            <ac:spMk id="3" creationId="{B384A101-4205-19DA-6AF1-97E609495C41}"/>
          </ac:spMkLst>
        </pc:spChg>
        <pc:spChg chg="mod">
          <ac:chgData name="Canela, Cassandra" userId="5193c490-0f10-4cee-b5c2-ed3367859ed3" providerId="ADAL" clId="{ADBD40B7-6902-488C-8439-3DA4E264934B}" dt="2023-10-17T03:13:56.846" v="1468" actId="1076"/>
          <ac:spMkLst>
            <pc:docMk/>
            <pc:sldMk cId="3389558463" sldId="278"/>
            <ac:spMk id="4" creationId="{44C5E7C0-53A4-7F01-3C9F-B21D7BB4C554}"/>
          </ac:spMkLst>
        </pc:spChg>
        <pc:spChg chg="mod">
          <ac:chgData name="Canela, Cassandra" userId="5193c490-0f10-4cee-b5c2-ed3367859ed3" providerId="ADAL" clId="{ADBD40B7-6902-488C-8439-3DA4E264934B}" dt="2023-10-17T03:12:33.591" v="1453" actId="1076"/>
          <ac:spMkLst>
            <pc:docMk/>
            <pc:sldMk cId="3389558463" sldId="278"/>
            <ac:spMk id="5" creationId="{A5BD9534-D817-B71C-4C91-50EDF20F7BA0}"/>
          </ac:spMkLst>
        </pc:spChg>
        <pc:spChg chg="mod">
          <ac:chgData name="Canela, Cassandra" userId="5193c490-0f10-4cee-b5c2-ed3367859ed3" providerId="ADAL" clId="{ADBD40B7-6902-488C-8439-3DA4E264934B}" dt="2023-10-17T03:13:19.746" v="1465" actId="14100"/>
          <ac:spMkLst>
            <pc:docMk/>
            <pc:sldMk cId="3389558463" sldId="278"/>
            <ac:spMk id="6" creationId="{691CC77E-5605-1F4E-5D4D-D22411F78B21}"/>
          </ac:spMkLst>
        </pc:spChg>
        <pc:spChg chg="add del mod">
          <ac:chgData name="Canela, Cassandra" userId="5193c490-0f10-4cee-b5c2-ed3367859ed3" providerId="ADAL" clId="{ADBD40B7-6902-488C-8439-3DA4E264934B}" dt="2023-10-17T03:14:01.633" v="1470" actId="478"/>
          <ac:spMkLst>
            <pc:docMk/>
            <pc:sldMk cId="3389558463" sldId="278"/>
            <ac:spMk id="7" creationId="{36BA6DE3-25EE-08FC-CB3F-4DE8008C2A01}"/>
          </ac:spMkLst>
        </pc:spChg>
        <pc:spChg chg="add">
          <ac:chgData name="Canela, Cassandra" userId="5193c490-0f10-4cee-b5c2-ed3367859ed3" providerId="ADAL" clId="{ADBD40B7-6902-488C-8439-3DA4E264934B}" dt="2023-10-17T03:13:55.522" v="1467" actId="11529"/>
          <ac:spMkLst>
            <pc:docMk/>
            <pc:sldMk cId="3389558463" sldId="278"/>
            <ac:spMk id="8" creationId="{CF3FD390-8D8F-154D-1CF4-9190304A4F63}"/>
          </ac:spMkLst>
        </pc:spChg>
        <pc:spChg chg="add mod">
          <ac:chgData name="Canela, Cassandra" userId="5193c490-0f10-4cee-b5c2-ed3367859ed3" providerId="ADAL" clId="{ADBD40B7-6902-488C-8439-3DA4E264934B}" dt="2023-10-17T03:14:08.848" v="1472" actId="1076"/>
          <ac:spMkLst>
            <pc:docMk/>
            <pc:sldMk cId="3389558463" sldId="278"/>
            <ac:spMk id="9" creationId="{CABFFAD2-F663-F272-15AF-BB9D4BCE5C92}"/>
          </ac:spMkLst>
        </pc:spChg>
      </pc:sldChg>
      <pc:sldChg chg="modSp new mod ord">
        <pc:chgData name="Canela, Cassandra" userId="5193c490-0f10-4cee-b5c2-ed3367859ed3" providerId="ADAL" clId="{ADBD40B7-6902-488C-8439-3DA4E264934B}" dt="2023-10-17T03:17:45.713" v="1632"/>
        <pc:sldMkLst>
          <pc:docMk/>
          <pc:sldMk cId="3855470486" sldId="279"/>
        </pc:sldMkLst>
        <pc:spChg chg="mod">
          <ac:chgData name="Canela, Cassandra" userId="5193c490-0f10-4cee-b5c2-ed3367859ed3" providerId="ADAL" clId="{ADBD40B7-6902-488C-8439-3DA4E264934B}" dt="2023-10-17T03:16:21.311" v="1617" actId="20577"/>
          <ac:spMkLst>
            <pc:docMk/>
            <pc:sldMk cId="3855470486" sldId="279"/>
            <ac:spMk id="2" creationId="{D6F6C4A8-FC0E-EC8E-065E-03A3EF74EC56}"/>
          </ac:spMkLst>
        </pc:spChg>
        <pc:spChg chg="mod">
          <ac:chgData name="Canela, Cassandra" userId="5193c490-0f10-4cee-b5c2-ed3367859ed3" providerId="ADAL" clId="{ADBD40B7-6902-488C-8439-3DA4E264934B}" dt="2023-10-17T03:17:18.478" v="1629" actId="20577"/>
          <ac:spMkLst>
            <pc:docMk/>
            <pc:sldMk cId="3855470486" sldId="279"/>
            <ac:spMk id="3" creationId="{65E37510-4A04-9843-19AA-DAC3BE78042B}"/>
          </ac:spMkLst>
        </pc:spChg>
        <pc:spChg chg="mod">
          <ac:chgData name="Canela, Cassandra" userId="5193c490-0f10-4cee-b5c2-ed3367859ed3" providerId="ADAL" clId="{ADBD40B7-6902-488C-8439-3DA4E264934B}" dt="2023-10-17T03:15:46.013" v="1550" actId="27636"/>
          <ac:spMkLst>
            <pc:docMk/>
            <pc:sldMk cId="3855470486" sldId="279"/>
            <ac:spMk id="5" creationId="{8597EE7E-ABCB-B77B-8E77-F9137E0C649B}"/>
          </ac:spMkLst>
        </pc:spChg>
      </pc:sldChg>
      <pc:sldChg chg="new del">
        <pc:chgData name="Canela, Cassandra" userId="5193c490-0f10-4cee-b5c2-ed3367859ed3" providerId="ADAL" clId="{ADBD40B7-6902-488C-8439-3DA4E264934B}" dt="2023-10-17T03:44:00.452" v="1759" actId="47"/>
        <pc:sldMkLst>
          <pc:docMk/>
          <pc:sldMk cId="586021528" sldId="28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B578B1-BEDD-4851-B766-1CE577D81971}"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DBF5740B-D7D8-4459-BD34-624244588EB1}">
      <dgm:prSet/>
      <dgm:spPr/>
      <dgm:t>
        <a:bodyPr/>
        <a:lstStyle/>
        <a:p>
          <a:r>
            <a:rPr lang="en-US" dirty="0"/>
            <a:t>Distinguish between inhibition and low template samples</a:t>
          </a:r>
        </a:p>
      </dgm:t>
    </dgm:pt>
    <dgm:pt modelId="{D9D145C6-8343-4D01-860C-1FE1A586811E}" type="parTrans" cxnId="{96E0A25C-DC73-4655-B187-7B8B7A3F0D49}">
      <dgm:prSet/>
      <dgm:spPr/>
      <dgm:t>
        <a:bodyPr/>
        <a:lstStyle/>
        <a:p>
          <a:endParaRPr lang="en-US"/>
        </a:p>
      </dgm:t>
    </dgm:pt>
    <dgm:pt modelId="{0018EA30-44B3-42FD-AACF-6622F778C054}" type="sibTrans" cxnId="{96E0A25C-DC73-4655-B187-7B8B7A3F0D49}">
      <dgm:prSet phldrT="1" phldr="0"/>
      <dgm:spPr/>
      <dgm:t>
        <a:bodyPr/>
        <a:lstStyle/>
        <a:p>
          <a:r>
            <a:rPr lang="en-US"/>
            <a:t>1</a:t>
          </a:r>
        </a:p>
      </dgm:t>
    </dgm:pt>
    <dgm:pt modelId="{C453F611-E247-4FB4-BD1B-CFFCAAD35911}" type="pres">
      <dgm:prSet presAssocID="{90B578B1-BEDD-4851-B766-1CE577D81971}" presName="Name0" presStyleCnt="0">
        <dgm:presLayoutVars>
          <dgm:animLvl val="lvl"/>
          <dgm:resizeHandles val="exact"/>
        </dgm:presLayoutVars>
      </dgm:prSet>
      <dgm:spPr/>
    </dgm:pt>
    <dgm:pt modelId="{D0972D9E-B3D6-4A59-8BC5-176AD6739565}" type="pres">
      <dgm:prSet presAssocID="{DBF5740B-D7D8-4459-BD34-624244588EB1}" presName="compositeNode" presStyleCnt="0">
        <dgm:presLayoutVars>
          <dgm:bulletEnabled val="1"/>
        </dgm:presLayoutVars>
      </dgm:prSet>
      <dgm:spPr/>
    </dgm:pt>
    <dgm:pt modelId="{E59C109E-9291-406E-8770-AF1F178EC8D1}" type="pres">
      <dgm:prSet presAssocID="{DBF5740B-D7D8-4459-BD34-624244588EB1}" presName="bgRect" presStyleLbl="bgAccFollowNode1" presStyleIdx="0" presStyleCnt="1"/>
      <dgm:spPr/>
    </dgm:pt>
    <dgm:pt modelId="{F8644B31-2DFD-4092-A246-71198B7A1CC8}" type="pres">
      <dgm:prSet presAssocID="{0018EA30-44B3-42FD-AACF-6622F778C054}" presName="sibTransNodeCircle" presStyleLbl="alignNode1" presStyleIdx="0" presStyleCnt="2">
        <dgm:presLayoutVars>
          <dgm:chMax val="0"/>
          <dgm:bulletEnabled/>
        </dgm:presLayoutVars>
      </dgm:prSet>
      <dgm:spPr/>
    </dgm:pt>
    <dgm:pt modelId="{9B4AA8E0-6AC9-4CE9-B07D-7E2EB3D20A0B}" type="pres">
      <dgm:prSet presAssocID="{DBF5740B-D7D8-4459-BD34-624244588EB1}" presName="bottomLine" presStyleLbl="alignNode1" presStyleIdx="1" presStyleCnt="2">
        <dgm:presLayoutVars/>
      </dgm:prSet>
      <dgm:spPr/>
    </dgm:pt>
    <dgm:pt modelId="{53CC71C9-0412-4DFB-9391-A3F17891360D}" type="pres">
      <dgm:prSet presAssocID="{DBF5740B-D7D8-4459-BD34-624244588EB1}" presName="nodeText" presStyleLbl="bgAccFollowNode1" presStyleIdx="0" presStyleCnt="1">
        <dgm:presLayoutVars>
          <dgm:bulletEnabled val="1"/>
        </dgm:presLayoutVars>
      </dgm:prSet>
      <dgm:spPr/>
    </dgm:pt>
  </dgm:ptLst>
  <dgm:cxnLst>
    <dgm:cxn modelId="{E489E23D-8145-4D2C-AFBA-0E0814D8D441}" type="presOf" srcId="{0018EA30-44B3-42FD-AACF-6622F778C054}" destId="{F8644B31-2DFD-4092-A246-71198B7A1CC8}" srcOrd="0" destOrd="0" presId="urn:microsoft.com/office/officeart/2016/7/layout/BasicLinearProcessNumbered"/>
    <dgm:cxn modelId="{96E0A25C-DC73-4655-B187-7B8B7A3F0D49}" srcId="{90B578B1-BEDD-4851-B766-1CE577D81971}" destId="{DBF5740B-D7D8-4459-BD34-624244588EB1}" srcOrd="0" destOrd="0" parTransId="{D9D145C6-8343-4D01-860C-1FE1A586811E}" sibTransId="{0018EA30-44B3-42FD-AACF-6622F778C054}"/>
    <dgm:cxn modelId="{41903362-FDCD-4B5F-A7DB-3312886AAFF0}" type="presOf" srcId="{90B578B1-BEDD-4851-B766-1CE577D81971}" destId="{C453F611-E247-4FB4-BD1B-CFFCAAD35911}" srcOrd="0" destOrd="0" presId="urn:microsoft.com/office/officeart/2016/7/layout/BasicLinearProcessNumbered"/>
    <dgm:cxn modelId="{F99CF56A-F9A3-4B14-A4EB-2AF3CB67AAA1}" type="presOf" srcId="{DBF5740B-D7D8-4459-BD34-624244588EB1}" destId="{53CC71C9-0412-4DFB-9391-A3F17891360D}" srcOrd="1" destOrd="0" presId="urn:microsoft.com/office/officeart/2016/7/layout/BasicLinearProcessNumbered"/>
    <dgm:cxn modelId="{DBC7AC8F-9A16-4F91-9995-B2FC931F35DC}" type="presOf" srcId="{DBF5740B-D7D8-4459-BD34-624244588EB1}" destId="{E59C109E-9291-406E-8770-AF1F178EC8D1}" srcOrd="0" destOrd="0" presId="urn:microsoft.com/office/officeart/2016/7/layout/BasicLinearProcessNumbered"/>
    <dgm:cxn modelId="{BDA1A052-BB27-4E27-BF80-6B7F7E4DFABC}" type="presParOf" srcId="{C453F611-E247-4FB4-BD1B-CFFCAAD35911}" destId="{D0972D9E-B3D6-4A59-8BC5-176AD6739565}" srcOrd="0" destOrd="0" presId="urn:microsoft.com/office/officeart/2016/7/layout/BasicLinearProcessNumbered"/>
    <dgm:cxn modelId="{BFC7C212-3A5F-470E-BE96-76B50060DC2E}" type="presParOf" srcId="{D0972D9E-B3D6-4A59-8BC5-176AD6739565}" destId="{E59C109E-9291-406E-8770-AF1F178EC8D1}" srcOrd="0" destOrd="0" presId="urn:microsoft.com/office/officeart/2016/7/layout/BasicLinearProcessNumbered"/>
    <dgm:cxn modelId="{0224EAA5-AD97-4DC8-93BE-B964FB6CD04B}" type="presParOf" srcId="{D0972D9E-B3D6-4A59-8BC5-176AD6739565}" destId="{F8644B31-2DFD-4092-A246-71198B7A1CC8}" srcOrd="1" destOrd="0" presId="urn:microsoft.com/office/officeart/2016/7/layout/BasicLinearProcessNumbered"/>
    <dgm:cxn modelId="{48885892-7299-42D3-8E2E-594516F5A393}" type="presParOf" srcId="{D0972D9E-B3D6-4A59-8BC5-176AD6739565}" destId="{9B4AA8E0-6AC9-4CE9-B07D-7E2EB3D20A0B}" srcOrd="2" destOrd="0" presId="urn:microsoft.com/office/officeart/2016/7/layout/BasicLinearProcessNumbered"/>
    <dgm:cxn modelId="{E75AB6A6-006E-4312-A206-FBF08FC4B2ED}" type="presParOf" srcId="{D0972D9E-B3D6-4A59-8BC5-176AD6739565}" destId="{53CC71C9-0412-4DFB-9391-A3F17891360D}"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B578B1-BEDD-4851-B766-1CE577D81971}"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DBF5740B-D7D8-4459-BD34-624244588EB1}">
      <dgm:prSet/>
      <dgm:spPr/>
      <dgm:t>
        <a:bodyPr/>
        <a:lstStyle/>
        <a:p>
          <a:r>
            <a:rPr lang="en-US"/>
            <a:t>Distinguish between inhibition, degraded, and low template samples</a:t>
          </a:r>
        </a:p>
      </dgm:t>
    </dgm:pt>
    <dgm:pt modelId="{D9D145C6-8343-4D01-860C-1FE1A586811E}" type="parTrans" cxnId="{96E0A25C-DC73-4655-B187-7B8B7A3F0D49}">
      <dgm:prSet/>
      <dgm:spPr/>
      <dgm:t>
        <a:bodyPr/>
        <a:lstStyle/>
        <a:p>
          <a:endParaRPr lang="en-US"/>
        </a:p>
      </dgm:t>
    </dgm:pt>
    <dgm:pt modelId="{0018EA30-44B3-42FD-AACF-6622F778C054}" type="sibTrans" cxnId="{96E0A25C-DC73-4655-B187-7B8B7A3F0D49}">
      <dgm:prSet phldrT="1" phldr="0"/>
      <dgm:spPr/>
      <dgm:t>
        <a:bodyPr/>
        <a:lstStyle/>
        <a:p>
          <a:r>
            <a:rPr lang="en-US"/>
            <a:t>1</a:t>
          </a:r>
        </a:p>
      </dgm:t>
    </dgm:pt>
    <dgm:pt modelId="{635D3B49-C230-4605-8BF1-33FEF303ADA6}">
      <dgm:prSet/>
      <dgm:spPr/>
      <dgm:t>
        <a:bodyPr/>
        <a:lstStyle/>
        <a:p>
          <a:r>
            <a:rPr lang="en-US"/>
            <a:t>Determine the optimal amount of our sample needed to perform the amplification process</a:t>
          </a:r>
        </a:p>
      </dgm:t>
    </dgm:pt>
    <dgm:pt modelId="{EF69485F-65C3-4505-9712-4D45D5BBF3F4}" type="parTrans" cxnId="{E72B27D2-3CF8-4F36-9A78-2EAAF09926FE}">
      <dgm:prSet/>
      <dgm:spPr/>
      <dgm:t>
        <a:bodyPr/>
        <a:lstStyle/>
        <a:p>
          <a:endParaRPr lang="en-US"/>
        </a:p>
      </dgm:t>
    </dgm:pt>
    <dgm:pt modelId="{608AFA74-4E2A-4628-A026-D111FD9C3667}" type="sibTrans" cxnId="{E72B27D2-3CF8-4F36-9A78-2EAAF09926FE}">
      <dgm:prSet phldrT="2" phldr="0"/>
      <dgm:spPr/>
      <dgm:t>
        <a:bodyPr/>
        <a:lstStyle/>
        <a:p>
          <a:r>
            <a:rPr lang="en-US"/>
            <a:t>2</a:t>
          </a:r>
        </a:p>
      </dgm:t>
    </dgm:pt>
    <dgm:pt modelId="{5D4190B7-58F0-4455-A45A-909440DA4DC0}">
      <dgm:prSet/>
      <dgm:spPr/>
      <dgm:t>
        <a:bodyPr/>
        <a:lstStyle/>
        <a:p>
          <a:r>
            <a:rPr lang="en-US" dirty="0"/>
            <a:t>Help us choose the “appropriate” DNA testing procedure to perform (quant thresholds)</a:t>
          </a:r>
        </a:p>
      </dgm:t>
    </dgm:pt>
    <dgm:pt modelId="{DCE6B532-77DA-40D3-BA82-2C235D8D9829}" type="parTrans" cxnId="{6AAF2790-5055-4F70-A24E-E48192A609CE}">
      <dgm:prSet/>
      <dgm:spPr/>
      <dgm:t>
        <a:bodyPr/>
        <a:lstStyle/>
        <a:p>
          <a:endParaRPr lang="en-US"/>
        </a:p>
      </dgm:t>
    </dgm:pt>
    <dgm:pt modelId="{8C5B13A2-CB55-4E6C-83B1-9708F23F5E83}" type="sibTrans" cxnId="{6AAF2790-5055-4F70-A24E-E48192A609CE}">
      <dgm:prSet phldrT="3" phldr="0"/>
      <dgm:spPr/>
      <dgm:t>
        <a:bodyPr/>
        <a:lstStyle/>
        <a:p>
          <a:r>
            <a:rPr lang="en-US"/>
            <a:t>3</a:t>
          </a:r>
        </a:p>
      </dgm:t>
    </dgm:pt>
    <dgm:pt modelId="{C453F611-E247-4FB4-BD1B-CFFCAAD35911}" type="pres">
      <dgm:prSet presAssocID="{90B578B1-BEDD-4851-B766-1CE577D81971}" presName="Name0" presStyleCnt="0">
        <dgm:presLayoutVars>
          <dgm:animLvl val="lvl"/>
          <dgm:resizeHandles val="exact"/>
        </dgm:presLayoutVars>
      </dgm:prSet>
      <dgm:spPr/>
    </dgm:pt>
    <dgm:pt modelId="{D0972D9E-B3D6-4A59-8BC5-176AD6739565}" type="pres">
      <dgm:prSet presAssocID="{DBF5740B-D7D8-4459-BD34-624244588EB1}" presName="compositeNode" presStyleCnt="0">
        <dgm:presLayoutVars>
          <dgm:bulletEnabled val="1"/>
        </dgm:presLayoutVars>
      </dgm:prSet>
      <dgm:spPr/>
    </dgm:pt>
    <dgm:pt modelId="{E59C109E-9291-406E-8770-AF1F178EC8D1}" type="pres">
      <dgm:prSet presAssocID="{DBF5740B-D7D8-4459-BD34-624244588EB1}" presName="bgRect" presStyleLbl="bgAccFollowNode1" presStyleIdx="0" presStyleCnt="3"/>
      <dgm:spPr/>
    </dgm:pt>
    <dgm:pt modelId="{F8644B31-2DFD-4092-A246-71198B7A1CC8}" type="pres">
      <dgm:prSet presAssocID="{0018EA30-44B3-42FD-AACF-6622F778C054}" presName="sibTransNodeCircle" presStyleLbl="alignNode1" presStyleIdx="0" presStyleCnt="6">
        <dgm:presLayoutVars>
          <dgm:chMax val="0"/>
          <dgm:bulletEnabled/>
        </dgm:presLayoutVars>
      </dgm:prSet>
      <dgm:spPr/>
    </dgm:pt>
    <dgm:pt modelId="{9B4AA8E0-6AC9-4CE9-B07D-7E2EB3D20A0B}" type="pres">
      <dgm:prSet presAssocID="{DBF5740B-D7D8-4459-BD34-624244588EB1}" presName="bottomLine" presStyleLbl="alignNode1" presStyleIdx="1" presStyleCnt="6">
        <dgm:presLayoutVars/>
      </dgm:prSet>
      <dgm:spPr/>
    </dgm:pt>
    <dgm:pt modelId="{53CC71C9-0412-4DFB-9391-A3F17891360D}" type="pres">
      <dgm:prSet presAssocID="{DBF5740B-D7D8-4459-BD34-624244588EB1}" presName="nodeText" presStyleLbl="bgAccFollowNode1" presStyleIdx="0" presStyleCnt="3">
        <dgm:presLayoutVars>
          <dgm:bulletEnabled val="1"/>
        </dgm:presLayoutVars>
      </dgm:prSet>
      <dgm:spPr/>
    </dgm:pt>
    <dgm:pt modelId="{409E03C4-E284-4C81-A727-0543056EAF3B}" type="pres">
      <dgm:prSet presAssocID="{0018EA30-44B3-42FD-AACF-6622F778C054}" presName="sibTrans" presStyleCnt="0"/>
      <dgm:spPr/>
    </dgm:pt>
    <dgm:pt modelId="{A2B505A9-42A2-42C8-8349-0545554CCE5F}" type="pres">
      <dgm:prSet presAssocID="{635D3B49-C230-4605-8BF1-33FEF303ADA6}" presName="compositeNode" presStyleCnt="0">
        <dgm:presLayoutVars>
          <dgm:bulletEnabled val="1"/>
        </dgm:presLayoutVars>
      </dgm:prSet>
      <dgm:spPr/>
    </dgm:pt>
    <dgm:pt modelId="{624CD3CA-BBED-42F6-9EB4-77069BD47DAC}" type="pres">
      <dgm:prSet presAssocID="{635D3B49-C230-4605-8BF1-33FEF303ADA6}" presName="bgRect" presStyleLbl="bgAccFollowNode1" presStyleIdx="1" presStyleCnt="3"/>
      <dgm:spPr/>
    </dgm:pt>
    <dgm:pt modelId="{880D1D2E-02C6-47F1-94D5-856F26200378}" type="pres">
      <dgm:prSet presAssocID="{608AFA74-4E2A-4628-A026-D111FD9C3667}" presName="sibTransNodeCircle" presStyleLbl="alignNode1" presStyleIdx="2" presStyleCnt="6">
        <dgm:presLayoutVars>
          <dgm:chMax val="0"/>
          <dgm:bulletEnabled/>
        </dgm:presLayoutVars>
      </dgm:prSet>
      <dgm:spPr/>
    </dgm:pt>
    <dgm:pt modelId="{1BD63F06-1208-443E-8003-B54D068EC9D6}" type="pres">
      <dgm:prSet presAssocID="{635D3B49-C230-4605-8BF1-33FEF303ADA6}" presName="bottomLine" presStyleLbl="alignNode1" presStyleIdx="3" presStyleCnt="6">
        <dgm:presLayoutVars/>
      </dgm:prSet>
      <dgm:spPr/>
    </dgm:pt>
    <dgm:pt modelId="{7A75289C-A478-48B4-9113-6EE2F6DC569D}" type="pres">
      <dgm:prSet presAssocID="{635D3B49-C230-4605-8BF1-33FEF303ADA6}" presName="nodeText" presStyleLbl="bgAccFollowNode1" presStyleIdx="1" presStyleCnt="3">
        <dgm:presLayoutVars>
          <dgm:bulletEnabled val="1"/>
        </dgm:presLayoutVars>
      </dgm:prSet>
      <dgm:spPr/>
    </dgm:pt>
    <dgm:pt modelId="{6E4DB0A0-08D0-43C1-8B6F-CC45339470FD}" type="pres">
      <dgm:prSet presAssocID="{608AFA74-4E2A-4628-A026-D111FD9C3667}" presName="sibTrans" presStyleCnt="0"/>
      <dgm:spPr/>
    </dgm:pt>
    <dgm:pt modelId="{832D3FBE-CB71-4F74-83C3-4D4491C56598}" type="pres">
      <dgm:prSet presAssocID="{5D4190B7-58F0-4455-A45A-909440DA4DC0}" presName="compositeNode" presStyleCnt="0">
        <dgm:presLayoutVars>
          <dgm:bulletEnabled val="1"/>
        </dgm:presLayoutVars>
      </dgm:prSet>
      <dgm:spPr/>
    </dgm:pt>
    <dgm:pt modelId="{8291A3AC-1B30-4F91-8E5A-6765CE8D7B7D}" type="pres">
      <dgm:prSet presAssocID="{5D4190B7-58F0-4455-A45A-909440DA4DC0}" presName="bgRect" presStyleLbl="bgAccFollowNode1" presStyleIdx="2" presStyleCnt="3"/>
      <dgm:spPr/>
    </dgm:pt>
    <dgm:pt modelId="{B359BE63-6404-4745-9FBE-10309BFE0033}" type="pres">
      <dgm:prSet presAssocID="{8C5B13A2-CB55-4E6C-83B1-9708F23F5E83}" presName="sibTransNodeCircle" presStyleLbl="alignNode1" presStyleIdx="4" presStyleCnt="6">
        <dgm:presLayoutVars>
          <dgm:chMax val="0"/>
          <dgm:bulletEnabled/>
        </dgm:presLayoutVars>
      </dgm:prSet>
      <dgm:spPr/>
    </dgm:pt>
    <dgm:pt modelId="{87797CBD-2C3B-4001-B298-4F5ADE621C74}" type="pres">
      <dgm:prSet presAssocID="{5D4190B7-58F0-4455-A45A-909440DA4DC0}" presName="bottomLine" presStyleLbl="alignNode1" presStyleIdx="5" presStyleCnt="6">
        <dgm:presLayoutVars/>
      </dgm:prSet>
      <dgm:spPr/>
    </dgm:pt>
    <dgm:pt modelId="{0E570743-BD19-46B1-AAB6-6AC9C5535E3D}" type="pres">
      <dgm:prSet presAssocID="{5D4190B7-58F0-4455-A45A-909440DA4DC0}" presName="nodeText" presStyleLbl="bgAccFollowNode1" presStyleIdx="2" presStyleCnt="3">
        <dgm:presLayoutVars>
          <dgm:bulletEnabled val="1"/>
        </dgm:presLayoutVars>
      </dgm:prSet>
      <dgm:spPr/>
    </dgm:pt>
  </dgm:ptLst>
  <dgm:cxnLst>
    <dgm:cxn modelId="{23457802-ED06-472A-81E4-FC1995C014A0}" type="presOf" srcId="{5D4190B7-58F0-4455-A45A-909440DA4DC0}" destId="{8291A3AC-1B30-4F91-8E5A-6765CE8D7B7D}" srcOrd="0" destOrd="0" presId="urn:microsoft.com/office/officeart/2016/7/layout/BasicLinearProcessNumbered"/>
    <dgm:cxn modelId="{E489E23D-8145-4D2C-AFBA-0E0814D8D441}" type="presOf" srcId="{0018EA30-44B3-42FD-AACF-6622F778C054}" destId="{F8644B31-2DFD-4092-A246-71198B7A1CC8}" srcOrd="0" destOrd="0" presId="urn:microsoft.com/office/officeart/2016/7/layout/BasicLinearProcessNumbered"/>
    <dgm:cxn modelId="{96E0A25C-DC73-4655-B187-7B8B7A3F0D49}" srcId="{90B578B1-BEDD-4851-B766-1CE577D81971}" destId="{DBF5740B-D7D8-4459-BD34-624244588EB1}" srcOrd="0" destOrd="0" parTransId="{D9D145C6-8343-4D01-860C-1FE1A586811E}" sibTransId="{0018EA30-44B3-42FD-AACF-6622F778C054}"/>
    <dgm:cxn modelId="{0A15DE5C-BCE3-47BC-885F-7AC34BE92B2A}" type="presOf" srcId="{5D4190B7-58F0-4455-A45A-909440DA4DC0}" destId="{0E570743-BD19-46B1-AAB6-6AC9C5535E3D}" srcOrd="1" destOrd="0" presId="urn:microsoft.com/office/officeart/2016/7/layout/BasicLinearProcessNumbered"/>
    <dgm:cxn modelId="{41903362-FDCD-4B5F-A7DB-3312886AAFF0}" type="presOf" srcId="{90B578B1-BEDD-4851-B766-1CE577D81971}" destId="{C453F611-E247-4FB4-BD1B-CFFCAAD35911}" srcOrd="0" destOrd="0" presId="urn:microsoft.com/office/officeart/2016/7/layout/BasicLinearProcessNumbered"/>
    <dgm:cxn modelId="{F99CF56A-F9A3-4B14-A4EB-2AF3CB67AAA1}" type="presOf" srcId="{DBF5740B-D7D8-4459-BD34-624244588EB1}" destId="{53CC71C9-0412-4DFB-9391-A3F17891360D}" srcOrd="1" destOrd="0" presId="urn:microsoft.com/office/officeart/2016/7/layout/BasicLinearProcessNumbered"/>
    <dgm:cxn modelId="{6FB5AF6B-B99A-4E0A-8DC8-294C59283247}" type="presOf" srcId="{635D3B49-C230-4605-8BF1-33FEF303ADA6}" destId="{624CD3CA-BBED-42F6-9EB4-77069BD47DAC}" srcOrd="0" destOrd="0" presId="urn:microsoft.com/office/officeart/2016/7/layout/BasicLinearProcessNumbered"/>
    <dgm:cxn modelId="{373A7989-D09B-4ACA-A84F-12E251F3B4E5}" type="presOf" srcId="{635D3B49-C230-4605-8BF1-33FEF303ADA6}" destId="{7A75289C-A478-48B4-9113-6EE2F6DC569D}" srcOrd="1" destOrd="0" presId="urn:microsoft.com/office/officeart/2016/7/layout/BasicLinearProcessNumbered"/>
    <dgm:cxn modelId="{DBC7AC8F-9A16-4F91-9995-B2FC931F35DC}" type="presOf" srcId="{DBF5740B-D7D8-4459-BD34-624244588EB1}" destId="{E59C109E-9291-406E-8770-AF1F178EC8D1}" srcOrd="0" destOrd="0" presId="urn:microsoft.com/office/officeart/2016/7/layout/BasicLinearProcessNumbered"/>
    <dgm:cxn modelId="{6AAF2790-5055-4F70-A24E-E48192A609CE}" srcId="{90B578B1-BEDD-4851-B766-1CE577D81971}" destId="{5D4190B7-58F0-4455-A45A-909440DA4DC0}" srcOrd="2" destOrd="0" parTransId="{DCE6B532-77DA-40D3-BA82-2C235D8D9829}" sibTransId="{8C5B13A2-CB55-4E6C-83B1-9708F23F5E83}"/>
    <dgm:cxn modelId="{831F1AC8-52E0-43A6-9405-A869744A3A17}" type="presOf" srcId="{8C5B13A2-CB55-4E6C-83B1-9708F23F5E83}" destId="{B359BE63-6404-4745-9FBE-10309BFE0033}" srcOrd="0" destOrd="0" presId="urn:microsoft.com/office/officeart/2016/7/layout/BasicLinearProcessNumbered"/>
    <dgm:cxn modelId="{6426FCD1-D593-4E48-9634-26D066BBE544}" type="presOf" srcId="{608AFA74-4E2A-4628-A026-D111FD9C3667}" destId="{880D1D2E-02C6-47F1-94D5-856F26200378}" srcOrd="0" destOrd="0" presId="urn:microsoft.com/office/officeart/2016/7/layout/BasicLinearProcessNumbered"/>
    <dgm:cxn modelId="{E72B27D2-3CF8-4F36-9A78-2EAAF09926FE}" srcId="{90B578B1-BEDD-4851-B766-1CE577D81971}" destId="{635D3B49-C230-4605-8BF1-33FEF303ADA6}" srcOrd="1" destOrd="0" parTransId="{EF69485F-65C3-4505-9712-4D45D5BBF3F4}" sibTransId="{608AFA74-4E2A-4628-A026-D111FD9C3667}"/>
    <dgm:cxn modelId="{BDA1A052-BB27-4E27-BF80-6B7F7E4DFABC}" type="presParOf" srcId="{C453F611-E247-4FB4-BD1B-CFFCAAD35911}" destId="{D0972D9E-B3D6-4A59-8BC5-176AD6739565}" srcOrd="0" destOrd="0" presId="urn:microsoft.com/office/officeart/2016/7/layout/BasicLinearProcessNumbered"/>
    <dgm:cxn modelId="{BFC7C212-3A5F-470E-BE96-76B50060DC2E}" type="presParOf" srcId="{D0972D9E-B3D6-4A59-8BC5-176AD6739565}" destId="{E59C109E-9291-406E-8770-AF1F178EC8D1}" srcOrd="0" destOrd="0" presId="urn:microsoft.com/office/officeart/2016/7/layout/BasicLinearProcessNumbered"/>
    <dgm:cxn modelId="{0224EAA5-AD97-4DC8-93BE-B964FB6CD04B}" type="presParOf" srcId="{D0972D9E-B3D6-4A59-8BC5-176AD6739565}" destId="{F8644B31-2DFD-4092-A246-71198B7A1CC8}" srcOrd="1" destOrd="0" presId="urn:microsoft.com/office/officeart/2016/7/layout/BasicLinearProcessNumbered"/>
    <dgm:cxn modelId="{48885892-7299-42D3-8E2E-594516F5A393}" type="presParOf" srcId="{D0972D9E-B3D6-4A59-8BC5-176AD6739565}" destId="{9B4AA8E0-6AC9-4CE9-B07D-7E2EB3D20A0B}" srcOrd="2" destOrd="0" presId="urn:microsoft.com/office/officeart/2016/7/layout/BasicLinearProcessNumbered"/>
    <dgm:cxn modelId="{E75AB6A6-006E-4312-A206-FBF08FC4B2ED}" type="presParOf" srcId="{D0972D9E-B3D6-4A59-8BC5-176AD6739565}" destId="{53CC71C9-0412-4DFB-9391-A3F17891360D}" srcOrd="3" destOrd="0" presId="urn:microsoft.com/office/officeart/2016/7/layout/BasicLinearProcessNumbered"/>
    <dgm:cxn modelId="{BDBE2551-59DF-46DB-8562-3703CAA25422}" type="presParOf" srcId="{C453F611-E247-4FB4-BD1B-CFFCAAD35911}" destId="{409E03C4-E284-4C81-A727-0543056EAF3B}" srcOrd="1" destOrd="0" presId="urn:microsoft.com/office/officeart/2016/7/layout/BasicLinearProcessNumbered"/>
    <dgm:cxn modelId="{560FD98D-F0A6-4F55-82EB-961C36F5A661}" type="presParOf" srcId="{C453F611-E247-4FB4-BD1B-CFFCAAD35911}" destId="{A2B505A9-42A2-42C8-8349-0545554CCE5F}" srcOrd="2" destOrd="0" presId="urn:microsoft.com/office/officeart/2016/7/layout/BasicLinearProcessNumbered"/>
    <dgm:cxn modelId="{25927806-DFA4-4A76-8296-87D12EADD6D8}" type="presParOf" srcId="{A2B505A9-42A2-42C8-8349-0545554CCE5F}" destId="{624CD3CA-BBED-42F6-9EB4-77069BD47DAC}" srcOrd="0" destOrd="0" presId="urn:microsoft.com/office/officeart/2016/7/layout/BasicLinearProcessNumbered"/>
    <dgm:cxn modelId="{1CE561FD-43C1-4D89-9932-29986257C7E8}" type="presParOf" srcId="{A2B505A9-42A2-42C8-8349-0545554CCE5F}" destId="{880D1D2E-02C6-47F1-94D5-856F26200378}" srcOrd="1" destOrd="0" presId="urn:microsoft.com/office/officeart/2016/7/layout/BasicLinearProcessNumbered"/>
    <dgm:cxn modelId="{003E07EB-F05F-4BB5-A91B-3D3D95FE200E}" type="presParOf" srcId="{A2B505A9-42A2-42C8-8349-0545554CCE5F}" destId="{1BD63F06-1208-443E-8003-B54D068EC9D6}" srcOrd="2" destOrd="0" presId="urn:microsoft.com/office/officeart/2016/7/layout/BasicLinearProcessNumbered"/>
    <dgm:cxn modelId="{CDCC8E83-A21F-4017-B5A9-62668915161A}" type="presParOf" srcId="{A2B505A9-42A2-42C8-8349-0545554CCE5F}" destId="{7A75289C-A478-48B4-9113-6EE2F6DC569D}" srcOrd="3" destOrd="0" presId="urn:microsoft.com/office/officeart/2016/7/layout/BasicLinearProcessNumbered"/>
    <dgm:cxn modelId="{A0444B4F-4CB3-4535-8C97-BE5133D25405}" type="presParOf" srcId="{C453F611-E247-4FB4-BD1B-CFFCAAD35911}" destId="{6E4DB0A0-08D0-43C1-8B6F-CC45339470FD}" srcOrd="3" destOrd="0" presId="urn:microsoft.com/office/officeart/2016/7/layout/BasicLinearProcessNumbered"/>
    <dgm:cxn modelId="{D1174B35-32D1-4EF4-9704-E721DD254F96}" type="presParOf" srcId="{C453F611-E247-4FB4-BD1B-CFFCAAD35911}" destId="{832D3FBE-CB71-4F74-83C3-4D4491C56598}" srcOrd="4" destOrd="0" presId="urn:microsoft.com/office/officeart/2016/7/layout/BasicLinearProcessNumbered"/>
    <dgm:cxn modelId="{4EAB0E6E-505D-4B83-BD4A-3135E81BCAAB}" type="presParOf" srcId="{832D3FBE-CB71-4F74-83C3-4D4491C56598}" destId="{8291A3AC-1B30-4F91-8E5A-6765CE8D7B7D}" srcOrd="0" destOrd="0" presId="urn:microsoft.com/office/officeart/2016/7/layout/BasicLinearProcessNumbered"/>
    <dgm:cxn modelId="{EBBB74CB-8F2B-42CA-9A2B-505CB3463649}" type="presParOf" srcId="{832D3FBE-CB71-4F74-83C3-4D4491C56598}" destId="{B359BE63-6404-4745-9FBE-10309BFE0033}" srcOrd="1" destOrd="0" presId="urn:microsoft.com/office/officeart/2016/7/layout/BasicLinearProcessNumbered"/>
    <dgm:cxn modelId="{693A53A5-7C22-4503-BAE8-B0025B402A80}" type="presParOf" srcId="{832D3FBE-CB71-4F74-83C3-4D4491C56598}" destId="{87797CBD-2C3B-4001-B298-4F5ADE621C74}" srcOrd="2" destOrd="0" presId="urn:microsoft.com/office/officeart/2016/7/layout/BasicLinearProcessNumbered"/>
    <dgm:cxn modelId="{F9D30725-9856-4D42-8E38-4D6C49F3738E}" type="presParOf" srcId="{832D3FBE-CB71-4F74-83C3-4D4491C56598}" destId="{0E570743-BD19-46B1-AAB6-6AC9C5535E3D}"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C109E-9291-406E-8770-AF1F178EC8D1}">
      <dsp:nvSpPr>
        <dsp:cNvPr id="0" name=""/>
        <dsp:cNvSpPr/>
      </dsp:nvSpPr>
      <dsp:spPr>
        <a:xfrm>
          <a:off x="0" y="0"/>
          <a:ext cx="3083559" cy="287488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0406" tIns="330200" rIns="240406" bIns="330200" numCol="1" spcCol="1270" anchor="t" anchorCtr="0">
          <a:noAutofit/>
        </a:bodyPr>
        <a:lstStyle/>
        <a:p>
          <a:pPr marL="0" lvl="0" indent="0" algn="l" defTabSz="1111250">
            <a:lnSpc>
              <a:spcPct val="90000"/>
            </a:lnSpc>
            <a:spcBef>
              <a:spcPct val="0"/>
            </a:spcBef>
            <a:spcAft>
              <a:spcPct val="35000"/>
            </a:spcAft>
            <a:buNone/>
          </a:pPr>
          <a:r>
            <a:rPr lang="en-US" sz="2500" kern="1200" dirty="0"/>
            <a:t>Distinguish between inhibition and low template samples</a:t>
          </a:r>
        </a:p>
      </dsp:txBody>
      <dsp:txXfrm>
        <a:off x="0" y="1092455"/>
        <a:ext cx="3083559" cy="1724929"/>
      </dsp:txXfrm>
    </dsp:sp>
    <dsp:sp modelId="{F8644B31-2DFD-4092-A246-71198B7A1CC8}">
      <dsp:nvSpPr>
        <dsp:cNvPr id="0" name=""/>
        <dsp:cNvSpPr/>
      </dsp:nvSpPr>
      <dsp:spPr>
        <a:xfrm>
          <a:off x="1110547" y="287488"/>
          <a:ext cx="862464" cy="862464"/>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241" tIns="12700" rIns="67241" bIns="12700" numCol="1" spcCol="1270" anchor="ctr" anchorCtr="0">
          <a:noAutofit/>
        </a:bodyPr>
        <a:lstStyle/>
        <a:p>
          <a:pPr marL="0" lvl="0" indent="0" algn="ctr" defTabSz="2000250">
            <a:lnSpc>
              <a:spcPct val="90000"/>
            </a:lnSpc>
            <a:spcBef>
              <a:spcPct val="0"/>
            </a:spcBef>
            <a:spcAft>
              <a:spcPct val="35000"/>
            </a:spcAft>
            <a:buNone/>
          </a:pPr>
          <a:r>
            <a:rPr lang="en-US" sz="4500" kern="1200"/>
            <a:t>1</a:t>
          </a:r>
        </a:p>
      </dsp:txBody>
      <dsp:txXfrm>
        <a:off x="1236852" y="413793"/>
        <a:ext cx="609854" cy="609854"/>
      </dsp:txXfrm>
    </dsp:sp>
    <dsp:sp modelId="{9B4AA8E0-6AC9-4CE9-B07D-7E2EB3D20A0B}">
      <dsp:nvSpPr>
        <dsp:cNvPr id="0" name=""/>
        <dsp:cNvSpPr/>
      </dsp:nvSpPr>
      <dsp:spPr>
        <a:xfrm>
          <a:off x="0" y="2874811"/>
          <a:ext cx="3083559"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C109E-9291-406E-8770-AF1F178EC8D1}">
      <dsp:nvSpPr>
        <dsp:cNvPr id="0" name=""/>
        <dsp:cNvSpPr/>
      </dsp:nvSpPr>
      <dsp:spPr>
        <a:xfrm>
          <a:off x="0" y="0"/>
          <a:ext cx="3000374" cy="287488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3921" tIns="330200" rIns="233921" bIns="330200" numCol="1" spcCol="1270" anchor="t" anchorCtr="0">
          <a:noAutofit/>
        </a:bodyPr>
        <a:lstStyle/>
        <a:p>
          <a:pPr marL="0" lvl="0" indent="0" algn="l" defTabSz="800100">
            <a:lnSpc>
              <a:spcPct val="90000"/>
            </a:lnSpc>
            <a:spcBef>
              <a:spcPct val="0"/>
            </a:spcBef>
            <a:spcAft>
              <a:spcPct val="35000"/>
            </a:spcAft>
            <a:buNone/>
          </a:pPr>
          <a:r>
            <a:rPr lang="en-US" sz="1800" kern="1200"/>
            <a:t>Distinguish between inhibition, degraded, and low template samples</a:t>
          </a:r>
        </a:p>
      </dsp:txBody>
      <dsp:txXfrm>
        <a:off x="0" y="1092455"/>
        <a:ext cx="3000374" cy="1724929"/>
      </dsp:txXfrm>
    </dsp:sp>
    <dsp:sp modelId="{F8644B31-2DFD-4092-A246-71198B7A1CC8}">
      <dsp:nvSpPr>
        <dsp:cNvPr id="0" name=""/>
        <dsp:cNvSpPr/>
      </dsp:nvSpPr>
      <dsp:spPr>
        <a:xfrm>
          <a:off x="1068954" y="287488"/>
          <a:ext cx="862464" cy="862464"/>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241" tIns="12700" rIns="67241" bIns="12700" numCol="1" spcCol="1270" anchor="ctr" anchorCtr="0">
          <a:noAutofit/>
        </a:bodyPr>
        <a:lstStyle/>
        <a:p>
          <a:pPr marL="0" lvl="0" indent="0" algn="ctr" defTabSz="2000250">
            <a:lnSpc>
              <a:spcPct val="90000"/>
            </a:lnSpc>
            <a:spcBef>
              <a:spcPct val="0"/>
            </a:spcBef>
            <a:spcAft>
              <a:spcPct val="35000"/>
            </a:spcAft>
            <a:buNone/>
          </a:pPr>
          <a:r>
            <a:rPr lang="en-US" sz="4500" kern="1200"/>
            <a:t>1</a:t>
          </a:r>
        </a:p>
      </dsp:txBody>
      <dsp:txXfrm>
        <a:off x="1195259" y="413793"/>
        <a:ext cx="609854" cy="609854"/>
      </dsp:txXfrm>
    </dsp:sp>
    <dsp:sp modelId="{9B4AA8E0-6AC9-4CE9-B07D-7E2EB3D20A0B}">
      <dsp:nvSpPr>
        <dsp:cNvPr id="0" name=""/>
        <dsp:cNvSpPr/>
      </dsp:nvSpPr>
      <dsp:spPr>
        <a:xfrm>
          <a:off x="0" y="2874811"/>
          <a:ext cx="3000374"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4CD3CA-BBED-42F6-9EB4-77069BD47DAC}">
      <dsp:nvSpPr>
        <dsp:cNvPr id="0" name=""/>
        <dsp:cNvSpPr/>
      </dsp:nvSpPr>
      <dsp:spPr>
        <a:xfrm>
          <a:off x="3300411" y="0"/>
          <a:ext cx="3000374" cy="287488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3921" tIns="330200" rIns="233921" bIns="330200" numCol="1" spcCol="1270" anchor="t" anchorCtr="0">
          <a:noAutofit/>
        </a:bodyPr>
        <a:lstStyle/>
        <a:p>
          <a:pPr marL="0" lvl="0" indent="0" algn="l" defTabSz="800100">
            <a:lnSpc>
              <a:spcPct val="90000"/>
            </a:lnSpc>
            <a:spcBef>
              <a:spcPct val="0"/>
            </a:spcBef>
            <a:spcAft>
              <a:spcPct val="35000"/>
            </a:spcAft>
            <a:buNone/>
          </a:pPr>
          <a:r>
            <a:rPr lang="en-US" sz="1800" kern="1200"/>
            <a:t>Determine the optimal amount of our sample needed to perform the amplification process</a:t>
          </a:r>
        </a:p>
      </dsp:txBody>
      <dsp:txXfrm>
        <a:off x="3300411" y="1092455"/>
        <a:ext cx="3000374" cy="1724929"/>
      </dsp:txXfrm>
    </dsp:sp>
    <dsp:sp modelId="{880D1D2E-02C6-47F1-94D5-856F26200378}">
      <dsp:nvSpPr>
        <dsp:cNvPr id="0" name=""/>
        <dsp:cNvSpPr/>
      </dsp:nvSpPr>
      <dsp:spPr>
        <a:xfrm>
          <a:off x="4369366" y="287488"/>
          <a:ext cx="862464" cy="862464"/>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241" tIns="12700" rIns="67241" bIns="12700" numCol="1" spcCol="1270" anchor="ctr" anchorCtr="0">
          <a:noAutofit/>
        </a:bodyPr>
        <a:lstStyle/>
        <a:p>
          <a:pPr marL="0" lvl="0" indent="0" algn="ctr" defTabSz="2000250">
            <a:lnSpc>
              <a:spcPct val="90000"/>
            </a:lnSpc>
            <a:spcBef>
              <a:spcPct val="0"/>
            </a:spcBef>
            <a:spcAft>
              <a:spcPct val="35000"/>
            </a:spcAft>
            <a:buNone/>
          </a:pPr>
          <a:r>
            <a:rPr lang="en-US" sz="4500" kern="1200"/>
            <a:t>2</a:t>
          </a:r>
        </a:p>
      </dsp:txBody>
      <dsp:txXfrm>
        <a:off x="4495671" y="413793"/>
        <a:ext cx="609854" cy="609854"/>
      </dsp:txXfrm>
    </dsp:sp>
    <dsp:sp modelId="{1BD63F06-1208-443E-8003-B54D068EC9D6}">
      <dsp:nvSpPr>
        <dsp:cNvPr id="0" name=""/>
        <dsp:cNvSpPr/>
      </dsp:nvSpPr>
      <dsp:spPr>
        <a:xfrm>
          <a:off x="3300411" y="2874811"/>
          <a:ext cx="3000374"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91A3AC-1B30-4F91-8E5A-6765CE8D7B7D}">
      <dsp:nvSpPr>
        <dsp:cNvPr id="0" name=""/>
        <dsp:cNvSpPr/>
      </dsp:nvSpPr>
      <dsp:spPr>
        <a:xfrm>
          <a:off x="6600822" y="0"/>
          <a:ext cx="3000374" cy="287488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3921" tIns="330200" rIns="233921" bIns="330200" numCol="1" spcCol="1270" anchor="t" anchorCtr="0">
          <a:noAutofit/>
        </a:bodyPr>
        <a:lstStyle/>
        <a:p>
          <a:pPr marL="0" lvl="0" indent="0" algn="l" defTabSz="800100">
            <a:lnSpc>
              <a:spcPct val="90000"/>
            </a:lnSpc>
            <a:spcBef>
              <a:spcPct val="0"/>
            </a:spcBef>
            <a:spcAft>
              <a:spcPct val="35000"/>
            </a:spcAft>
            <a:buNone/>
          </a:pPr>
          <a:r>
            <a:rPr lang="en-US" sz="1800" kern="1200" dirty="0"/>
            <a:t>Help us choose the “appropriate” DNA testing procedure to perform (quant thresholds)</a:t>
          </a:r>
        </a:p>
      </dsp:txBody>
      <dsp:txXfrm>
        <a:off x="6600822" y="1092455"/>
        <a:ext cx="3000374" cy="1724929"/>
      </dsp:txXfrm>
    </dsp:sp>
    <dsp:sp modelId="{B359BE63-6404-4745-9FBE-10309BFE0033}">
      <dsp:nvSpPr>
        <dsp:cNvPr id="0" name=""/>
        <dsp:cNvSpPr/>
      </dsp:nvSpPr>
      <dsp:spPr>
        <a:xfrm>
          <a:off x="7669777" y="287488"/>
          <a:ext cx="862464" cy="862464"/>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241" tIns="12700" rIns="67241" bIns="12700" numCol="1" spcCol="1270" anchor="ctr" anchorCtr="0">
          <a:noAutofit/>
        </a:bodyPr>
        <a:lstStyle/>
        <a:p>
          <a:pPr marL="0" lvl="0" indent="0" algn="ctr" defTabSz="2000250">
            <a:lnSpc>
              <a:spcPct val="90000"/>
            </a:lnSpc>
            <a:spcBef>
              <a:spcPct val="0"/>
            </a:spcBef>
            <a:spcAft>
              <a:spcPct val="35000"/>
            </a:spcAft>
            <a:buNone/>
          </a:pPr>
          <a:r>
            <a:rPr lang="en-US" sz="4500" kern="1200"/>
            <a:t>3</a:t>
          </a:r>
        </a:p>
      </dsp:txBody>
      <dsp:txXfrm>
        <a:off x="7796082" y="413793"/>
        <a:ext cx="609854" cy="609854"/>
      </dsp:txXfrm>
    </dsp:sp>
    <dsp:sp modelId="{87797CBD-2C3B-4001-B298-4F5ADE621C74}">
      <dsp:nvSpPr>
        <dsp:cNvPr id="0" name=""/>
        <dsp:cNvSpPr/>
      </dsp:nvSpPr>
      <dsp:spPr>
        <a:xfrm>
          <a:off x="6600822" y="2874811"/>
          <a:ext cx="3000374"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AF6C9-08A6-4065-A87E-882B58E7D32A}"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999F24-8375-495C-8968-BBCEA9AF6F04}" type="slidenum">
              <a:rPr lang="en-US" smtClean="0"/>
              <a:t>‹#›</a:t>
            </a:fld>
            <a:endParaRPr lang="en-US"/>
          </a:p>
        </p:txBody>
      </p:sp>
    </p:spTree>
    <p:extLst>
      <p:ext uri="{BB962C8B-B14F-4D97-AF65-F5344CB8AC3E}">
        <p14:creationId xmlns:p14="http://schemas.microsoft.com/office/powerpoint/2010/main" val="3302771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999F24-8375-495C-8968-BBCEA9AF6F04}" type="slidenum">
              <a:rPr lang="en-US" smtClean="0"/>
              <a:t>3</a:t>
            </a:fld>
            <a:endParaRPr lang="en-US"/>
          </a:p>
        </p:txBody>
      </p:sp>
    </p:spTree>
    <p:extLst>
      <p:ext uri="{BB962C8B-B14F-4D97-AF65-F5344CB8AC3E}">
        <p14:creationId xmlns:p14="http://schemas.microsoft.com/office/powerpoint/2010/main" val="189510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999F24-8375-495C-8968-BBCEA9AF6F04}" type="slidenum">
              <a:rPr lang="en-US" smtClean="0"/>
              <a:t>12</a:t>
            </a:fld>
            <a:endParaRPr lang="en-US"/>
          </a:p>
        </p:txBody>
      </p:sp>
    </p:spTree>
    <p:extLst>
      <p:ext uri="{BB962C8B-B14F-4D97-AF65-F5344CB8AC3E}">
        <p14:creationId xmlns:p14="http://schemas.microsoft.com/office/powerpoint/2010/main" val="2721611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999F24-8375-495C-8968-BBCEA9AF6F04}" type="slidenum">
              <a:rPr lang="en-US" smtClean="0"/>
              <a:t>13</a:t>
            </a:fld>
            <a:endParaRPr lang="en-US"/>
          </a:p>
        </p:txBody>
      </p:sp>
    </p:spTree>
    <p:extLst>
      <p:ext uri="{BB962C8B-B14F-4D97-AF65-F5344CB8AC3E}">
        <p14:creationId xmlns:p14="http://schemas.microsoft.com/office/powerpoint/2010/main" val="2851132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999F24-8375-495C-8968-BBCEA9AF6F04}" type="slidenum">
              <a:rPr lang="en-US" smtClean="0"/>
              <a:t>14</a:t>
            </a:fld>
            <a:endParaRPr lang="en-US"/>
          </a:p>
        </p:txBody>
      </p:sp>
    </p:spTree>
    <p:extLst>
      <p:ext uri="{BB962C8B-B14F-4D97-AF65-F5344CB8AC3E}">
        <p14:creationId xmlns:p14="http://schemas.microsoft.com/office/powerpoint/2010/main" val="1608954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999F24-8375-495C-8968-BBCEA9AF6F04}" type="slidenum">
              <a:rPr lang="en-US" smtClean="0"/>
              <a:t>15</a:t>
            </a:fld>
            <a:endParaRPr lang="en-US"/>
          </a:p>
        </p:txBody>
      </p:sp>
    </p:spTree>
    <p:extLst>
      <p:ext uri="{BB962C8B-B14F-4D97-AF65-F5344CB8AC3E}">
        <p14:creationId xmlns:p14="http://schemas.microsoft.com/office/powerpoint/2010/main" val="2303519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999F24-8375-495C-8968-BBCEA9AF6F04}" type="slidenum">
              <a:rPr lang="en-US" smtClean="0"/>
              <a:t>16</a:t>
            </a:fld>
            <a:endParaRPr lang="en-US"/>
          </a:p>
        </p:txBody>
      </p:sp>
    </p:spTree>
    <p:extLst>
      <p:ext uri="{BB962C8B-B14F-4D97-AF65-F5344CB8AC3E}">
        <p14:creationId xmlns:p14="http://schemas.microsoft.com/office/powerpoint/2010/main" val="2667147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9B999F24-8375-495C-8968-BBCEA9AF6F04}" type="slidenum">
              <a:rPr lang="en-US" smtClean="0"/>
              <a:t>17</a:t>
            </a:fld>
            <a:endParaRPr lang="en-US"/>
          </a:p>
        </p:txBody>
      </p:sp>
    </p:spTree>
    <p:extLst>
      <p:ext uri="{BB962C8B-B14F-4D97-AF65-F5344CB8AC3E}">
        <p14:creationId xmlns:p14="http://schemas.microsoft.com/office/powerpoint/2010/main" val="3310836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999F24-8375-495C-8968-BBCEA9AF6F04}" type="slidenum">
              <a:rPr lang="en-US" smtClean="0"/>
              <a:t>18</a:t>
            </a:fld>
            <a:endParaRPr lang="en-US"/>
          </a:p>
        </p:txBody>
      </p:sp>
    </p:spTree>
    <p:extLst>
      <p:ext uri="{BB962C8B-B14F-4D97-AF65-F5344CB8AC3E}">
        <p14:creationId xmlns:p14="http://schemas.microsoft.com/office/powerpoint/2010/main" val="1482417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999F24-8375-495C-8968-BBCEA9AF6F04}" type="slidenum">
              <a:rPr lang="en-US" smtClean="0"/>
              <a:t>19</a:t>
            </a:fld>
            <a:endParaRPr lang="en-US"/>
          </a:p>
        </p:txBody>
      </p:sp>
    </p:spTree>
    <p:extLst>
      <p:ext uri="{BB962C8B-B14F-4D97-AF65-F5344CB8AC3E}">
        <p14:creationId xmlns:p14="http://schemas.microsoft.com/office/powerpoint/2010/main" val="1060268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999F24-8375-495C-8968-BBCEA9AF6F04}" type="slidenum">
              <a:rPr lang="en-US" smtClean="0"/>
              <a:t>20</a:t>
            </a:fld>
            <a:endParaRPr lang="en-US"/>
          </a:p>
        </p:txBody>
      </p:sp>
    </p:spTree>
    <p:extLst>
      <p:ext uri="{BB962C8B-B14F-4D97-AF65-F5344CB8AC3E}">
        <p14:creationId xmlns:p14="http://schemas.microsoft.com/office/powerpoint/2010/main" val="3432234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999F24-8375-495C-8968-BBCEA9AF6F04}" type="slidenum">
              <a:rPr lang="en-US" smtClean="0"/>
              <a:t>21</a:t>
            </a:fld>
            <a:endParaRPr lang="en-US"/>
          </a:p>
        </p:txBody>
      </p:sp>
    </p:spTree>
    <p:extLst>
      <p:ext uri="{BB962C8B-B14F-4D97-AF65-F5344CB8AC3E}">
        <p14:creationId xmlns:p14="http://schemas.microsoft.com/office/powerpoint/2010/main" val="2356556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999F24-8375-495C-8968-BBCEA9AF6F04}" type="slidenum">
              <a:rPr lang="en-US" smtClean="0"/>
              <a:t>4</a:t>
            </a:fld>
            <a:endParaRPr lang="en-US"/>
          </a:p>
        </p:txBody>
      </p:sp>
    </p:spTree>
    <p:extLst>
      <p:ext uri="{BB962C8B-B14F-4D97-AF65-F5344CB8AC3E}">
        <p14:creationId xmlns:p14="http://schemas.microsoft.com/office/powerpoint/2010/main" val="3062906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999F24-8375-495C-8968-BBCEA9AF6F04}" type="slidenum">
              <a:rPr lang="en-US" smtClean="0"/>
              <a:t>22</a:t>
            </a:fld>
            <a:endParaRPr lang="en-US"/>
          </a:p>
        </p:txBody>
      </p:sp>
    </p:spTree>
    <p:extLst>
      <p:ext uri="{BB962C8B-B14F-4D97-AF65-F5344CB8AC3E}">
        <p14:creationId xmlns:p14="http://schemas.microsoft.com/office/powerpoint/2010/main" val="504894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999F24-8375-495C-8968-BBCEA9AF6F04}" type="slidenum">
              <a:rPr lang="en-US" smtClean="0"/>
              <a:t>23</a:t>
            </a:fld>
            <a:endParaRPr lang="en-US"/>
          </a:p>
        </p:txBody>
      </p:sp>
    </p:spTree>
    <p:extLst>
      <p:ext uri="{BB962C8B-B14F-4D97-AF65-F5344CB8AC3E}">
        <p14:creationId xmlns:p14="http://schemas.microsoft.com/office/powerpoint/2010/main" val="4162879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999F24-8375-495C-8968-BBCEA9AF6F04}" type="slidenum">
              <a:rPr lang="en-US" smtClean="0"/>
              <a:t>24</a:t>
            </a:fld>
            <a:endParaRPr lang="en-US"/>
          </a:p>
        </p:txBody>
      </p:sp>
    </p:spTree>
    <p:extLst>
      <p:ext uri="{BB962C8B-B14F-4D97-AF65-F5344CB8AC3E}">
        <p14:creationId xmlns:p14="http://schemas.microsoft.com/office/powerpoint/2010/main" val="91010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999F24-8375-495C-8968-BBCEA9AF6F04}" type="slidenum">
              <a:rPr lang="en-US" smtClean="0"/>
              <a:t>25</a:t>
            </a:fld>
            <a:endParaRPr lang="en-US"/>
          </a:p>
        </p:txBody>
      </p:sp>
    </p:spTree>
    <p:extLst>
      <p:ext uri="{BB962C8B-B14F-4D97-AF65-F5344CB8AC3E}">
        <p14:creationId xmlns:p14="http://schemas.microsoft.com/office/powerpoint/2010/main" val="1507614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999F24-8375-495C-8968-BBCEA9AF6F04}" type="slidenum">
              <a:rPr lang="en-US" smtClean="0"/>
              <a:t>26</a:t>
            </a:fld>
            <a:endParaRPr lang="en-US"/>
          </a:p>
        </p:txBody>
      </p:sp>
    </p:spTree>
    <p:extLst>
      <p:ext uri="{BB962C8B-B14F-4D97-AF65-F5344CB8AC3E}">
        <p14:creationId xmlns:p14="http://schemas.microsoft.com/office/powerpoint/2010/main" val="3161961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999F24-8375-495C-8968-BBCEA9AF6F04}" type="slidenum">
              <a:rPr lang="en-US" smtClean="0"/>
              <a:t>27</a:t>
            </a:fld>
            <a:endParaRPr lang="en-US"/>
          </a:p>
        </p:txBody>
      </p:sp>
    </p:spTree>
    <p:extLst>
      <p:ext uri="{BB962C8B-B14F-4D97-AF65-F5344CB8AC3E}">
        <p14:creationId xmlns:p14="http://schemas.microsoft.com/office/powerpoint/2010/main" val="3763835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process works by using capillary electrophoresis. Since your DNA is negatively charged, it gets put at a negatively charged end of a skinny tube called a capillary. An electric current gets applied to the capillary. And similar to a magnet, the negatively charged end repels the negatively charged DNA through the capillary to the positively charged side. On the positively charged side, there is a laser with a camera in a detection window where the detection portion happens.</a:t>
            </a:r>
          </a:p>
        </p:txBody>
      </p:sp>
      <p:sp>
        <p:nvSpPr>
          <p:cNvPr id="4" name="Slide Number Placeholder 3"/>
          <p:cNvSpPr>
            <a:spLocks noGrp="1"/>
          </p:cNvSpPr>
          <p:nvPr>
            <p:ph type="sldNum" sz="quarter" idx="5"/>
          </p:nvPr>
        </p:nvSpPr>
        <p:spPr/>
        <p:txBody>
          <a:bodyPr/>
          <a:lstStyle/>
          <a:p>
            <a:fld id="{9B999F24-8375-495C-8968-BBCEA9AF6F04}" type="slidenum">
              <a:rPr lang="en-US" smtClean="0"/>
              <a:t>28</a:t>
            </a:fld>
            <a:endParaRPr lang="en-US"/>
          </a:p>
        </p:txBody>
      </p:sp>
    </p:spTree>
    <p:extLst>
      <p:ext uri="{BB962C8B-B14F-4D97-AF65-F5344CB8AC3E}">
        <p14:creationId xmlns:p14="http://schemas.microsoft.com/office/powerpoint/2010/main" val="1298086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999F24-8375-495C-8968-BBCEA9AF6F04}" type="slidenum">
              <a:rPr lang="en-US" smtClean="0"/>
              <a:t>30</a:t>
            </a:fld>
            <a:endParaRPr lang="en-US"/>
          </a:p>
        </p:txBody>
      </p:sp>
    </p:spTree>
    <p:extLst>
      <p:ext uri="{BB962C8B-B14F-4D97-AF65-F5344CB8AC3E}">
        <p14:creationId xmlns:p14="http://schemas.microsoft.com/office/powerpoint/2010/main" val="4176098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999F24-8375-495C-8968-BBCEA9AF6F04}" type="slidenum">
              <a:rPr lang="en-US" smtClean="0"/>
              <a:t>31</a:t>
            </a:fld>
            <a:endParaRPr lang="en-US"/>
          </a:p>
        </p:txBody>
      </p:sp>
    </p:spTree>
    <p:extLst>
      <p:ext uri="{BB962C8B-B14F-4D97-AF65-F5344CB8AC3E}">
        <p14:creationId xmlns:p14="http://schemas.microsoft.com/office/powerpoint/2010/main" val="24051396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999F24-8375-495C-8968-BBCEA9AF6F04}" type="slidenum">
              <a:rPr lang="en-US" smtClean="0"/>
              <a:t>32</a:t>
            </a:fld>
            <a:endParaRPr lang="en-US"/>
          </a:p>
        </p:txBody>
      </p:sp>
    </p:spTree>
    <p:extLst>
      <p:ext uri="{BB962C8B-B14F-4D97-AF65-F5344CB8AC3E}">
        <p14:creationId xmlns:p14="http://schemas.microsoft.com/office/powerpoint/2010/main" val="995897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999F24-8375-495C-8968-BBCEA9AF6F04}" type="slidenum">
              <a:rPr lang="en-US" smtClean="0"/>
              <a:t>5</a:t>
            </a:fld>
            <a:endParaRPr lang="en-US"/>
          </a:p>
        </p:txBody>
      </p:sp>
    </p:spTree>
    <p:extLst>
      <p:ext uri="{BB962C8B-B14F-4D97-AF65-F5344CB8AC3E}">
        <p14:creationId xmlns:p14="http://schemas.microsoft.com/office/powerpoint/2010/main" val="2372245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999F24-8375-495C-8968-BBCEA9AF6F04}" type="slidenum">
              <a:rPr lang="en-US" smtClean="0"/>
              <a:t>33</a:t>
            </a:fld>
            <a:endParaRPr lang="en-US"/>
          </a:p>
        </p:txBody>
      </p:sp>
    </p:spTree>
    <p:extLst>
      <p:ext uri="{BB962C8B-B14F-4D97-AF65-F5344CB8AC3E}">
        <p14:creationId xmlns:p14="http://schemas.microsoft.com/office/powerpoint/2010/main" val="32462960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999F24-8375-495C-8968-BBCEA9AF6F04}" type="slidenum">
              <a:rPr lang="en-US" smtClean="0"/>
              <a:t>34</a:t>
            </a:fld>
            <a:endParaRPr lang="en-US"/>
          </a:p>
        </p:txBody>
      </p:sp>
    </p:spTree>
    <p:extLst>
      <p:ext uri="{BB962C8B-B14F-4D97-AF65-F5344CB8AC3E}">
        <p14:creationId xmlns:p14="http://schemas.microsoft.com/office/powerpoint/2010/main" val="19337203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999F24-8375-495C-8968-BBCEA9AF6F04}" type="slidenum">
              <a:rPr lang="en-US" smtClean="0"/>
              <a:t>35</a:t>
            </a:fld>
            <a:endParaRPr lang="en-US"/>
          </a:p>
        </p:txBody>
      </p:sp>
    </p:spTree>
    <p:extLst>
      <p:ext uri="{BB962C8B-B14F-4D97-AF65-F5344CB8AC3E}">
        <p14:creationId xmlns:p14="http://schemas.microsoft.com/office/powerpoint/2010/main" val="21589748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999F24-8375-495C-8968-BBCEA9AF6F04}" type="slidenum">
              <a:rPr lang="en-US" smtClean="0"/>
              <a:t>36</a:t>
            </a:fld>
            <a:endParaRPr lang="en-US"/>
          </a:p>
        </p:txBody>
      </p:sp>
    </p:spTree>
    <p:extLst>
      <p:ext uri="{BB962C8B-B14F-4D97-AF65-F5344CB8AC3E}">
        <p14:creationId xmlns:p14="http://schemas.microsoft.com/office/powerpoint/2010/main" val="28644794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999F24-8375-495C-8968-BBCEA9AF6F04}" type="slidenum">
              <a:rPr lang="en-US" smtClean="0"/>
              <a:t>37</a:t>
            </a:fld>
            <a:endParaRPr lang="en-US"/>
          </a:p>
        </p:txBody>
      </p:sp>
    </p:spTree>
    <p:extLst>
      <p:ext uri="{BB962C8B-B14F-4D97-AF65-F5344CB8AC3E}">
        <p14:creationId xmlns:p14="http://schemas.microsoft.com/office/powerpoint/2010/main" val="19335649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999F24-8375-495C-8968-BBCEA9AF6F04}" type="slidenum">
              <a:rPr lang="en-US" smtClean="0"/>
              <a:t>38</a:t>
            </a:fld>
            <a:endParaRPr lang="en-US"/>
          </a:p>
        </p:txBody>
      </p:sp>
    </p:spTree>
    <p:extLst>
      <p:ext uri="{BB962C8B-B14F-4D97-AF65-F5344CB8AC3E}">
        <p14:creationId xmlns:p14="http://schemas.microsoft.com/office/powerpoint/2010/main" val="23933700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999F24-8375-495C-8968-BBCEA9AF6F04}" type="slidenum">
              <a:rPr lang="en-US" smtClean="0"/>
              <a:t>39</a:t>
            </a:fld>
            <a:endParaRPr lang="en-US"/>
          </a:p>
        </p:txBody>
      </p:sp>
    </p:spTree>
    <p:extLst>
      <p:ext uri="{BB962C8B-B14F-4D97-AF65-F5344CB8AC3E}">
        <p14:creationId xmlns:p14="http://schemas.microsoft.com/office/powerpoint/2010/main" val="34287031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999F24-8375-495C-8968-BBCEA9AF6F04}" type="slidenum">
              <a:rPr lang="en-US" smtClean="0"/>
              <a:t>40</a:t>
            </a:fld>
            <a:endParaRPr lang="en-US"/>
          </a:p>
        </p:txBody>
      </p:sp>
    </p:spTree>
    <p:extLst>
      <p:ext uri="{BB962C8B-B14F-4D97-AF65-F5344CB8AC3E}">
        <p14:creationId xmlns:p14="http://schemas.microsoft.com/office/powerpoint/2010/main" val="3492402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999F24-8375-495C-8968-BBCEA9AF6F04}" type="slidenum">
              <a:rPr lang="en-US" smtClean="0"/>
              <a:t>6</a:t>
            </a:fld>
            <a:endParaRPr lang="en-US"/>
          </a:p>
        </p:txBody>
      </p:sp>
    </p:spTree>
    <p:extLst>
      <p:ext uri="{BB962C8B-B14F-4D97-AF65-F5344CB8AC3E}">
        <p14:creationId xmlns:p14="http://schemas.microsoft.com/office/powerpoint/2010/main" val="2940295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999F24-8375-495C-8968-BBCEA9AF6F04}" type="slidenum">
              <a:rPr lang="en-US" smtClean="0"/>
              <a:t>7</a:t>
            </a:fld>
            <a:endParaRPr lang="en-US"/>
          </a:p>
        </p:txBody>
      </p:sp>
    </p:spTree>
    <p:extLst>
      <p:ext uri="{BB962C8B-B14F-4D97-AF65-F5344CB8AC3E}">
        <p14:creationId xmlns:p14="http://schemas.microsoft.com/office/powerpoint/2010/main" val="3106706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999F24-8375-495C-8968-BBCEA9AF6F04}" type="slidenum">
              <a:rPr lang="en-US" smtClean="0"/>
              <a:t>8</a:t>
            </a:fld>
            <a:endParaRPr lang="en-US"/>
          </a:p>
        </p:txBody>
      </p:sp>
    </p:spTree>
    <p:extLst>
      <p:ext uri="{BB962C8B-B14F-4D97-AF65-F5344CB8AC3E}">
        <p14:creationId xmlns:p14="http://schemas.microsoft.com/office/powerpoint/2010/main" val="24954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999F24-8375-495C-8968-BBCEA9AF6F04}" type="slidenum">
              <a:rPr lang="en-US" smtClean="0"/>
              <a:t>9</a:t>
            </a:fld>
            <a:endParaRPr lang="en-US"/>
          </a:p>
        </p:txBody>
      </p:sp>
    </p:spTree>
    <p:extLst>
      <p:ext uri="{BB962C8B-B14F-4D97-AF65-F5344CB8AC3E}">
        <p14:creationId xmlns:p14="http://schemas.microsoft.com/office/powerpoint/2010/main" val="3082595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999F24-8375-495C-8968-BBCEA9AF6F04}" type="slidenum">
              <a:rPr lang="en-US" smtClean="0"/>
              <a:t>10</a:t>
            </a:fld>
            <a:endParaRPr lang="en-US"/>
          </a:p>
        </p:txBody>
      </p:sp>
    </p:spTree>
    <p:extLst>
      <p:ext uri="{BB962C8B-B14F-4D97-AF65-F5344CB8AC3E}">
        <p14:creationId xmlns:p14="http://schemas.microsoft.com/office/powerpoint/2010/main" val="3628112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999F24-8375-495C-8968-BBCEA9AF6F04}" type="slidenum">
              <a:rPr lang="en-US" smtClean="0"/>
              <a:t>11</a:t>
            </a:fld>
            <a:endParaRPr lang="en-US"/>
          </a:p>
        </p:txBody>
      </p:sp>
    </p:spTree>
    <p:extLst>
      <p:ext uri="{BB962C8B-B14F-4D97-AF65-F5344CB8AC3E}">
        <p14:creationId xmlns:p14="http://schemas.microsoft.com/office/powerpoint/2010/main" val="4153569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2C2606D-768C-4444-BFDA-415A0F4EF12C}" type="datetimeFigureOut">
              <a:rPr lang="en-US" smtClean="0"/>
              <a:t>11/1/2023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5623816-2243-4173-BFB1-193A135120B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1238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C2606D-768C-4444-BFDA-415A0F4EF12C}"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23816-2243-4173-BFB1-193A135120B1}" type="slidenum">
              <a:rPr lang="en-US" smtClean="0"/>
              <a:t>‹#›</a:t>
            </a:fld>
            <a:endParaRPr lang="en-US"/>
          </a:p>
        </p:txBody>
      </p:sp>
    </p:spTree>
    <p:extLst>
      <p:ext uri="{BB962C8B-B14F-4D97-AF65-F5344CB8AC3E}">
        <p14:creationId xmlns:p14="http://schemas.microsoft.com/office/powerpoint/2010/main" val="1561613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C2606D-768C-4444-BFDA-415A0F4EF12C}"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23816-2243-4173-BFB1-193A135120B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2482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C2606D-768C-4444-BFDA-415A0F4EF12C}"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23816-2243-4173-BFB1-193A135120B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9936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C2606D-768C-4444-BFDA-415A0F4EF12C}"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23816-2243-4173-BFB1-193A135120B1}" type="slidenum">
              <a:rPr lang="en-US" smtClean="0"/>
              <a:t>‹#›</a:t>
            </a:fld>
            <a:endParaRPr lang="en-US"/>
          </a:p>
        </p:txBody>
      </p:sp>
    </p:spTree>
    <p:extLst>
      <p:ext uri="{BB962C8B-B14F-4D97-AF65-F5344CB8AC3E}">
        <p14:creationId xmlns:p14="http://schemas.microsoft.com/office/powerpoint/2010/main" val="1076940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C2606D-768C-4444-BFDA-415A0F4EF12C}"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23816-2243-4173-BFB1-193A135120B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6512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C2606D-768C-4444-BFDA-415A0F4EF12C}"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23816-2243-4173-BFB1-193A135120B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4867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C2606D-768C-4444-BFDA-415A0F4EF12C}"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23816-2243-4173-BFB1-193A135120B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8895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C2606D-768C-4444-BFDA-415A0F4EF12C}"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23816-2243-4173-BFB1-193A135120B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8369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C2606D-768C-4444-BFDA-415A0F4EF12C}"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23816-2243-4173-BFB1-193A135120B1}" type="slidenum">
              <a:rPr lang="en-US" smtClean="0"/>
              <a:t>‹#›</a:t>
            </a:fld>
            <a:endParaRPr lang="en-US"/>
          </a:p>
        </p:txBody>
      </p:sp>
    </p:spTree>
    <p:extLst>
      <p:ext uri="{BB962C8B-B14F-4D97-AF65-F5344CB8AC3E}">
        <p14:creationId xmlns:p14="http://schemas.microsoft.com/office/powerpoint/2010/main" val="3621690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C2606D-768C-4444-BFDA-415A0F4EF12C}"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23816-2243-4173-BFB1-193A135120B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171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C2606D-768C-4444-BFDA-415A0F4EF12C}"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23816-2243-4173-BFB1-193A135120B1}" type="slidenum">
              <a:rPr lang="en-US" smtClean="0"/>
              <a:t>‹#›</a:t>
            </a:fld>
            <a:endParaRPr lang="en-US"/>
          </a:p>
        </p:txBody>
      </p:sp>
    </p:spTree>
    <p:extLst>
      <p:ext uri="{BB962C8B-B14F-4D97-AF65-F5344CB8AC3E}">
        <p14:creationId xmlns:p14="http://schemas.microsoft.com/office/powerpoint/2010/main" val="1329111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C2606D-768C-4444-BFDA-415A0F4EF12C}" type="datetimeFigureOut">
              <a:rPr lang="en-US" smtClean="0"/>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623816-2243-4173-BFB1-193A135120B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0548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C2606D-768C-4444-BFDA-415A0F4EF12C}" type="datetimeFigureOut">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623816-2243-4173-BFB1-193A135120B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3900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C2606D-768C-4444-BFDA-415A0F4EF12C}"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623816-2243-4173-BFB1-193A135120B1}" type="slidenum">
              <a:rPr lang="en-US" smtClean="0"/>
              <a:t>‹#›</a:t>
            </a:fld>
            <a:endParaRPr lang="en-US"/>
          </a:p>
        </p:txBody>
      </p:sp>
    </p:spTree>
    <p:extLst>
      <p:ext uri="{BB962C8B-B14F-4D97-AF65-F5344CB8AC3E}">
        <p14:creationId xmlns:p14="http://schemas.microsoft.com/office/powerpoint/2010/main" val="2519889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C2606D-768C-4444-BFDA-415A0F4EF12C}"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23816-2243-4173-BFB1-193A135120B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2021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C2606D-768C-4444-BFDA-415A0F4EF12C}"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23816-2243-4173-BFB1-193A135120B1}" type="slidenum">
              <a:rPr lang="en-US" smtClean="0"/>
              <a:t>‹#›</a:t>
            </a:fld>
            <a:endParaRPr lang="en-US"/>
          </a:p>
        </p:txBody>
      </p:sp>
    </p:spTree>
    <p:extLst>
      <p:ext uri="{BB962C8B-B14F-4D97-AF65-F5344CB8AC3E}">
        <p14:creationId xmlns:p14="http://schemas.microsoft.com/office/powerpoint/2010/main" val="2789117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2C2606D-768C-4444-BFDA-415A0F4EF12C}" type="datetimeFigureOut">
              <a:rPr lang="en-US" smtClean="0"/>
              <a:t>11/1/2023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5623816-2243-4173-BFB1-193A135120B1}" type="slidenum">
              <a:rPr lang="en-US" smtClean="0"/>
              <a:t>‹#›</a:t>
            </a:fld>
            <a:endParaRPr lang="en-US"/>
          </a:p>
        </p:txBody>
      </p:sp>
    </p:spTree>
    <p:extLst>
      <p:ext uri="{BB962C8B-B14F-4D97-AF65-F5344CB8AC3E}">
        <p14:creationId xmlns:p14="http://schemas.microsoft.com/office/powerpoint/2010/main" val="36357753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6.emf"/><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25.emf"/><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8.emf"/><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27.emf"/><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5C2CD-D39D-15FF-8D9E-B7FE12189D07}"/>
              </a:ext>
            </a:extLst>
          </p:cNvPr>
          <p:cNvSpPr>
            <a:spLocks noGrp="1"/>
          </p:cNvSpPr>
          <p:nvPr>
            <p:ph type="ctrTitle"/>
          </p:nvPr>
        </p:nvSpPr>
        <p:spPr>
          <a:xfrm>
            <a:off x="2428240" y="2142064"/>
            <a:ext cx="7365999" cy="1515533"/>
          </a:xfrm>
        </p:spPr>
        <p:txBody>
          <a:bodyPr>
            <a:noAutofit/>
          </a:bodyPr>
          <a:lstStyle/>
          <a:p>
            <a:r>
              <a:rPr lang="en-US" sz="4800" b="1" i="0" dirty="0">
                <a:solidFill>
                  <a:srgbClr val="000000"/>
                </a:solidFill>
                <a:effectLst/>
                <a:latin typeface="Times New Roman" panose="02020603050405020304" pitchFamily="18" charset="0"/>
              </a:rPr>
              <a:t>Understanding DNA Extraction, Quantitation and Amplification</a:t>
            </a:r>
            <a:endParaRPr lang="en-US" sz="4800" dirty="0"/>
          </a:p>
        </p:txBody>
      </p:sp>
      <p:sp>
        <p:nvSpPr>
          <p:cNvPr id="5" name="Subtitle 4">
            <a:extLst>
              <a:ext uri="{FF2B5EF4-FFF2-40B4-BE49-F238E27FC236}">
                <a16:creationId xmlns:a16="http://schemas.microsoft.com/office/drawing/2014/main" id="{C8C5860D-1F4E-1088-A78C-C3FC7C5FC127}"/>
              </a:ext>
            </a:extLst>
          </p:cNvPr>
          <p:cNvSpPr>
            <a:spLocks noGrp="1"/>
          </p:cNvSpPr>
          <p:nvPr>
            <p:ph type="subTitle" idx="1"/>
          </p:nvPr>
        </p:nvSpPr>
        <p:spPr/>
        <p:txBody>
          <a:bodyPr/>
          <a:lstStyle/>
          <a:p>
            <a:r>
              <a:rPr lang="en-US" dirty="0"/>
              <a:t>Cassandra Canela</a:t>
            </a:r>
          </a:p>
          <a:p>
            <a:r>
              <a:rPr lang="en-US" dirty="0"/>
              <a:t>Ariel </a:t>
            </a:r>
            <a:r>
              <a:rPr lang="en-US" dirty="0" err="1"/>
              <a:t>Payan</a:t>
            </a:r>
            <a:endParaRPr lang="en-US" dirty="0"/>
          </a:p>
          <a:p>
            <a:endParaRPr lang="en-US" dirty="0"/>
          </a:p>
        </p:txBody>
      </p:sp>
    </p:spTree>
    <p:extLst>
      <p:ext uri="{BB962C8B-B14F-4D97-AF65-F5344CB8AC3E}">
        <p14:creationId xmlns:p14="http://schemas.microsoft.com/office/powerpoint/2010/main" val="1778948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04AC-80EE-5675-A7FB-612B66CAC1BB}"/>
              </a:ext>
            </a:extLst>
          </p:cNvPr>
          <p:cNvSpPr>
            <a:spLocks noGrp="1"/>
          </p:cNvSpPr>
          <p:nvPr>
            <p:ph type="title"/>
          </p:nvPr>
        </p:nvSpPr>
        <p:spPr/>
        <p:txBody>
          <a:bodyPr/>
          <a:lstStyle/>
          <a:p>
            <a:r>
              <a:rPr lang="en-US" dirty="0"/>
              <a:t>Manual vs Robotic Extraction</a:t>
            </a:r>
          </a:p>
        </p:txBody>
      </p:sp>
      <p:sp>
        <p:nvSpPr>
          <p:cNvPr id="5" name="Text Placeholder 4">
            <a:extLst>
              <a:ext uri="{FF2B5EF4-FFF2-40B4-BE49-F238E27FC236}">
                <a16:creationId xmlns:a16="http://schemas.microsoft.com/office/drawing/2014/main" id="{168B951D-9EC1-50E6-B583-E897841D9F21}"/>
              </a:ext>
            </a:extLst>
          </p:cNvPr>
          <p:cNvSpPr>
            <a:spLocks noGrp="1"/>
          </p:cNvSpPr>
          <p:nvPr>
            <p:ph type="body" idx="1"/>
          </p:nvPr>
        </p:nvSpPr>
        <p:spPr>
          <a:xfrm>
            <a:off x="1199008" y="2016286"/>
            <a:ext cx="5157787" cy="447675"/>
          </a:xfrm>
        </p:spPr>
        <p:txBody>
          <a:bodyPr/>
          <a:lstStyle/>
          <a:p>
            <a:r>
              <a:rPr lang="en-US" dirty="0"/>
              <a:t>Manual</a:t>
            </a:r>
          </a:p>
        </p:txBody>
      </p:sp>
      <p:sp>
        <p:nvSpPr>
          <p:cNvPr id="3" name="Content Placeholder 2">
            <a:extLst>
              <a:ext uri="{FF2B5EF4-FFF2-40B4-BE49-F238E27FC236}">
                <a16:creationId xmlns:a16="http://schemas.microsoft.com/office/drawing/2014/main" id="{B939AA9E-85FB-D072-3702-DDD76806F3B6}"/>
              </a:ext>
            </a:extLst>
          </p:cNvPr>
          <p:cNvSpPr>
            <a:spLocks noGrp="1"/>
          </p:cNvSpPr>
          <p:nvPr>
            <p:ph sz="half" idx="2"/>
          </p:nvPr>
        </p:nvSpPr>
        <p:spPr>
          <a:xfrm>
            <a:off x="1188720" y="2510633"/>
            <a:ext cx="5157787" cy="3684588"/>
          </a:xfrm>
        </p:spPr>
        <p:txBody>
          <a:bodyPr>
            <a:normAutofit/>
          </a:bodyPr>
          <a:lstStyle/>
          <a:p>
            <a:r>
              <a:rPr lang="en-US" dirty="0"/>
              <a:t>More labor intensive on the analyst</a:t>
            </a:r>
          </a:p>
          <a:p>
            <a:r>
              <a:rPr lang="en-US" dirty="0"/>
              <a:t>Minimal equipment needed</a:t>
            </a:r>
          </a:p>
          <a:p>
            <a:r>
              <a:rPr lang="en-US" dirty="0"/>
              <a:t>One tube open at a time</a:t>
            </a:r>
          </a:p>
          <a:p>
            <a:endParaRPr lang="en-US" dirty="0"/>
          </a:p>
        </p:txBody>
      </p:sp>
      <p:sp>
        <p:nvSpPr>
          <p:cNvPr id="6" name="Text Placeholder 5">
            <a:extLst>
              <a:ext uri="{FF2B5EF4-FFF2-40B4-BE49-F238E27FC236}">
                <a16:creationId xmlns:a16="http://schemas.microsoft.com/office/drawing/2014/main" id="{7E544795-E703-72B3-B19D-A91AF6B3A092}"/>
              </a:ext>
            </a:extLst>
          </p:cNvPr>
          <p:cNvSpPr>
            <a:spLocks noGrp="1"/>
          </p:cNvSpPr>
          <p:nvPr>
            <p:ph type="body" sz="quarter" idx="3"/>
          </p:nvPr>
        </p:nvSpPr>
        <p:spPr>
          <a:xfrm>
            <a:off x="6096000" y="1958083"/>
            <a:ext cx="5183188" cy="504825"/>
          </a:xfrm>
        </p:spPr>
        <p:txBody>
          <a:bodyPr/>
          <a:lstStyle/>
          <a:p>
            <a:r>
              <a:rPr lang="en-US" dirty="0"/>
              <a:t>Robotic</a:t>
            </a:r>
          </a:p>
        </p:txBody>
      </p:sp>
      <p:sp>
        <p:nvSpPr>
          <p:cNvPr id="7" name="Content Placeholder 6">
            <a:extLst>
              <a:ext uri="{FF2B5EF4-FFF2-40B4-BE49-F238E27FC236}">
                <a16:creationId xmlns:a16="http://schemas.microsoft.com/office/drawing/2014/main" id="{ED9EFFB0-5DE2-3240-54AE-BADE3B4BE7F1}"/>
              </a:ext>
            </a:extLst>
          </p:cNvPr>
          <p:cNvSpPr>
            <a:spLocks noGrp="1"/>
          </p:cNvSpPr>
          <p:nvPr>
            <p:ph sz="quarter" idx="4"/>
          </p:nvPr>
        </p:nvSpPr>
        <p:spPr>
          <a:xfrm>
            <a:off x="6096000" y="2509580"/>
            <a:ext cx="5183188" cy="2303052"/>
          </a:xfrm>
        </p:spPr>
        <p:txBody>
          <a:bodyPr>
            <a:normAutofit/>
          </a:bodyPr>
          <a:lstStyle/>
          <a:p>
            <a:r>
              <a:rPr lang="en-US" dirty="0"/>
              <a:t>Less human manipulation</a:t>
            </a:r>
          </a:p>
          <a:p>
            <a:r>
              <a:rPr lang="en-US" dirty="0"/>
              <a:t>Improves accuracy and precision between sample and from plate to plate</a:t>
            </a:r>
          </a:p>
          <a:p>
            <a:r>
              <a:rPr lang="en-US" dirty="0"/>
              <a:t>To set up instrument, all sample tubes will be open at the same time</a:t>
            </a:r>
          </a:p>
        </p:txBody>
      </p:sp>
      <p:pic>
        <p:nvPicPr>
          <p:cNvPr id="4" name="Picture 3" descr="A picture containing text, microwave&#10;&#10;Description automatically generated">
            <a:extLst>
              <a:ext uri="{FF2B5EF4-FFF2-40B4-BE49-F238E27FC236}">
                <a16:creationId xmlns:a16="http://schemas.microsoft.com/office/drawing/2014/main" id="{05F5B98D-F1EB-9B88-9004-C5C9E546A2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12" y="4072818"/>
            <a:ext cx="2596212" cy="2122403"/>
          </a:xfrm>
          <a:prstGeom prst="rect">
            <a:avLst/>
          </a:prstGeom>
        </p:spPr>
      </p:pic>
      <p:pic>
        <p:nvPicPr>
          <p:cNvPr id="8" name="Picture 7" descr="A picture containing text, cash machine, machine&#10;&#10;Description automatically generated">
            <a:extLst>
              <a:ext uri="{FF2B5EF4-FFF2-40B4-BE49-F238E27FC236}">
                <a16:creationId xmlns:a16="http://schemas.microsoft.com/office/drawing/2014/main" id="{2EDB8E35-1004-6457-BB04-274BC15693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5525" y="4352927"/>
            <a:ext cx="2589181" cy="2430776"/>
          </a:xfrm>
          <a:prstGeom prst="rect">
            <a:avLst/>
          </a:prstGeom>
        </p:spPr>
      </p:pic>
    </p:spTree>
    <p:extLst>
      <p:ext uri="{BB962C8B-B14F-4D97-AF65-F5344CB8AC3E}">
        <p14:creationId xmlns:p14="http://schemas.microsoft.com/office/powerpoint/2010/main" val="433552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1317D-0ECD-A60F-8D67-863944A43E2F}"/>
              </a:ext>
            </a:extLst>
          </p:cNvPr>
          <p:cNvSpPr>
            <a:spLocks noGrp="1"/>
          </p:cNvSpPr>
          <p:nvPr>
            <p:ph type="title"/>
          </p:nvPr>
        </p:nvSpPr>
        <p:spPr/>
        <p:txBody>
          <a:bodyPr>
            <a:normAutofit fontScale="90000"/>
          </a:bodyPr>
          <a:lstStyle/>
          <a:p>
            <a:r>
              <a:rPr lang="en-US" dirty="0"/>
              <a:t>Potential Issues: Contamination and Sample Switch</a:t>
            </a:r>
          </a:p>
        </p:txBody>
      </p:sp>
      <p:sp>
        <p:nvSpPr>
          <p:cNvPr id="4" name="Text Placeholder 3">
            <a:extLst>
              <a:ext uri="{FF2B5EF4-FFF2-40B4-BE49-F238E27FC236}">
                <a16:creationId xmlns:a16="http://schemas.microsoft.com/office/drawing/2014/main" id="{631671BD-55A6-6B24-F757-AF5CFE306C0F}"/>
              </a:ext>
            </a:extLst>
          </p:cNvPr>
          <p:cNvSpPr>
            <a:spLocks noGrp="1"/>
          </p:cNvSpPr>
          <p:nvPr>
            <p:ph type="body" idx="1"/>
          </p:nvPr>
        </p:nvSpPr>
        <p:spPr>
          <a:xfrm>
            <a:off x="1186399" y="2452688"/>
            <a:ext cx="10371137" cy="976312"/>
          </a:xfrm>
        </p:spPr>
        <p:txBody>
          <a:bodyPr anchor="ctr"/>
          <a:lstStyle/>
          <a:p>
            <a:r>
              <a:rPr lang="en-US" dirty="0"/>
              <a:t>Can’t tell right now – could suspect if something happened during extraction (documentation?)</a:t>
            </a:r>
          </a:p>
        </p:txBody>
      </p:sp>
      <p:sp>
        <p:nvSpPr>
          <p:cNvPr id="3" name="Content Placeholder 2">
            <a:extLst>
              <a:ext uri="{FF2B5EF4-FFF2-40B4-BE49-F238E27FC236}">
                <a16:creationId xmlns:a16="http://schemas.microsoft.com/office/drawing/2014/main" id="{45DF37DD-531A-6CFB-2B85-4AD7C46E12BA}"/>
              </a:ext>
            </a:extLst>
          </p:cNvPr>
          <p:cNvSpPr>
            <a:spLocks noGrp="1"/>
          </p:cNvSpPr>
          <p:nvPr>
            <p:ph sz="half" idx="2"/>
          </p:nvPr>
        </p:nvSpPr>
        <p:spPr>
          <a:xfrm>
            <a:off x="1186399" y="3429000"/>
            <a:ext cx="4718304" cy="2903538"/>
          </a:xfrm>
        </p:spPr>
        <p:txBody>
          <a:bodyPr>
            <a:normAutofit/>
          </a:bodyPr>
          <a:lstStyle/>
          <a:p>
            <a:r>
              <a:rPr lang="en-US" dirty="0"/>
              <a:t>Contamination</a:t>
            </a:r>
          </a:p>
          <a:p>
            <a:pPr lvl="1"/>
            <a:r>
              <a:rPr lang="en-US" dirty="0"/>
              <a:t>Detectable in reagent blanks</a:t>
            </a:r>
          </a:p>
          <a:p>
            <a:pPr lvl="1"/>
            <a:r>
              <a:rPr lang="en-US" dirty="0"/>
              <a:t>Minimized by:</a:t>
            </a:r>
          </a:p>
          <a:p>
            <a:pPr lvl="2"/>
            <a:r>
              <a:rPr lang="en-US" dirty="0"/>
              <a:t>use of robotics </a:t>
            </a:r>
          </a:p>
          <a:p>
            <a:pPr lvl="2"/>
            <a:r>
              <a:rPr lang="en-US" dirty="0"/>
              <a:t>decontamination of workspace, equipment, and consumables prior to extracting</a:t>
            </a:r>
          </a:p>
          <a:p>
            <a:pPr lvl="1"/>
            <a:endParaRPr lang="en-US" dirty="0"/>
          </a:p>
        </p:txBody>
      </p:sp>
      <p:sp>
        <p:nvSpPr>
          <p:cNvPr id="6" name="Content Placeholder 5">
            <a:extLst>
              <a:ext uri="{FF2B5EF4-FFF2-40B4-BE49-F238E27FC236}">
                <a16:creationId xmlns:a16="http://schemas.microsoft.com/office/drawing/2014/main" id="{0CB387BA-421F-40B8-2010-DDC7D6A0B236}"/>
              </a:ext>
            </a:extLst>
          </p:cNvPr>
          <p:cNvSpPr>
            <a:spLocks noGrp="1"/>
          </p:cNvSpPr>
          <p:nvPr>
            <p:ph sz="quarter" idx="4"/>
          </p:nvPr>
        </p:nvSpPr>
        <p:spPr>
          <a:xfrm>
            <a:off x="6180671" y="3429000"/>
            <a:ext cx="4718304" cy="2632605"/>
          </a:xfrm>
        </p:spPr>
        <p:txBody>
          <a:bodyPr>
            <a:normAutofit/>
          </a:bodyPr>
          <a:lstStyle/>
          <a:p>
            <a:r>
              <a:rPr lang="en-US" dirty="0"/>
              <a:t>Sample Switch</a:t>
            </a:r>
          </a:p>
          <a:p>
            <a:pPr lvl="1"/>
            <a:r>
              <a:rPr lang="en-US" dirty="0"/>
              <a:t>Robotics – correct placement of samples</a:t>
            </a:r>
          </a:p>
          <a:p>
            <a:pPr lvl="1"/>
            <a:r>
              <a:rPr lang="en-US" dirty="0"/>
              <a:t>Be vigilant and reduce distractions</a:t>
            </a:r>
          </a:p>
          <a:p>
            <a:endParaRPr lang="en-US" dirty="0"/>
          </a:p>
        </p:txBody>
      </p:sp>
    </p:spTree>
    <p:extLst>
      <p:ext uri="{BB962C8B-B14F-4D97-AF65-F5344CB8AC3E}">
        <p14:creationId xmlns:p14="http://schemas.microsoft.com/office/powerpoint/2010/main" val="130529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5F01BD1-E3CB-4562-A77C-00A3ED246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92030E9-8BC2-4840-8C6B-991B68C51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5" name="Picture 14">
              <a:extLst>
                <a:ext uri="{FF2B5EF4-FFF2-40B4-BE49-F238E27FC236}">
                  <a16:creationId xmlns:a16="http://schemas.microsoft.com/office/drawing/2014/main" id="{651493CA-1EAE-4C5B-9C46-8437DD51C6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a:extLst>
                <a:ext uri="{FF2B5EF4-FFF2-40B4-BE49-F238E27FC236}">
                  <a16:creationId xmlns:a16="http://schemas.microsoft.com/office/drawing/2014/main" id="{81B01891-F01D-4D0D-A631-E29F0EA8E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38B1DE3F-E4E6-4E5E-9213-CB6C7AA92C8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8" name="Picture 17">
              <a:extLst>
                <a:ext uri="{FF2B5EF4-FFF2-40B4-BE49-F238E27FC236}">
                  <a16:creationId xmlns:a16="http://schemas.microsoft.com/office/drawing/2014/main" id="{8AFE6BB3-9290-46EA-8067-AA9277C708B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D654520E-1910-B34E-08A6-CE0AA1CF4A3C}"/>
              </a:ext>
            </a:extLst>
          </p:cNvPr>
          <p:cNvSpPr>
            <a:spLocks noGrp="1"/>
          </p:cNvSpPr>
          <p:nvPr>
            <p:ph type="title"/>
          </p:nvPr>
        </p:nvSpPr>
        <p:spPr>
          <a:xfrm>
            <a:off x="4626508" y="982132"/>
            <a:ext cx="6270090" cy="1303867"/>
          </a:xfrm>
        </p:spPr>
        <p:txBody>
          <a:bodyPr vert="horz" lIns="91440" tIns="45720" rIns="91440" bIns="45720" rtlCol="0">
            <a:normAutofit/>
          </a:bodyPr>
          <a:lstStyle/>
          <a:p>
            <a:r>
              <a:rPr lang="en-US" dirty="0">
                <a:solidFill>
                  <a:srgbClr val="262626"/>
                </a:solidFill>
              </a:rPr>
              <a:t>Step 2: Quantitation</a:t>
            </a:r>
          </a:p>
        </p:txBody>
      </p:sp>
      <p:sp>
        <p:nvSpPr>
          <p:cNvPr id="20" name="Rectangle 19">
            <a:extLst>
              <a:ext uri="{FF2B5EF4-FFF2-40B4-BE49-F238E27FC236}">
                <a16:creationId xmlns:a16="http://schemas.microsoft.com/office/drawing/2014/main" id="{75325209-1BB3-4A1C-97C2-17DCDC165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DNA">
            <a:extLst>
              <a:ext uri="{FF2B5EF4-FFF2-40B4-BE49-F238E27FC236}">
                <a16:creationId xmlns:a16="http://schemas.microsoft.com/office/drawing/2014/main" id="{765846A2-0F49-35D6-831F-61AB6693139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12683" y="2122701"/>
            <a:ext cx="2433793" cy="2433793"/>
          </a:xfrm>
          <a:prstGeom prst="rect">
            <a:avLst/>
          </a:prstGeom>
        </p:spPr>
      </p:pic>
      <p:cxnSp>
        <p:nvCxnSpPr>
          <p:cNvPr id="22" name="Straight Connector 21">
            <a:extLst>
              <a:ext uri="{FF2B5EF4-FFF2-40B4-BE49-F238E27FC236}">
                <a16:creationId xmlns:a16="http://schemas.microsoft.com/office/drawing/2014/main" id="{043EE5F5-AF73-46E3-90B6-27EEFDAC35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1286C3B8-5982-2E04-083A-BCA28A0CBB83}"/>
              </a:ext>
            </a:extLst>
          </p:cNvPr>
          <p:cNvSpPr>
            <a:spLocks noGrp="1"/>
          </p:cNvSpPr>
          <p:nvPr>
            <p:ph idx="1"/>
          </p:nvPr>
        </p:nvSpPr>
        <p:spPr>
          <a:xfrm>
            <a:off x="4636482" y="2556932"/>
            <a:ext cx="6260114" cy="3318936"/>
          </a:xfrm>
        </p:spPr>
        <p:txBody>
          <a:bodyPr vert="horz" lIns="91440" tIns="45720" rIns="91440" bIns="45720" rtlCol="0">
            <a:normAutofit/>
          </a:bodyPr>
          <a:lstStyle/>
          <a:p>
            <a:r>
              <a:rPr lang="en-US" cap="all" spc="200" dirty="0">
                <a:solidFill>
                  <a:srgbClr val="262626"/>
                </a:solidFill>
                <a:latin typeface="+mj-lt"/>
              </a:rPr>
              <a:t>Determine Approximately how much DNA Is present in the sample</a:t>
            </a:r>
          </a:p>
          <a:p>
            <a:pPr lvl="1"/>
            <a:r>
              <a:rPr lang="en-US" cap="all" spc="200" dirty="0">
                <a:solidFill>
                  <a:srgbClr val="262626"/>
                </a:solidFill>
                <a:latin typeface="+mj-lt"/>
              </a:rPr>
              <a:t>An estimation</a:t>
            </a:r>
          </a:p>
          <a:p>
            <a:pPr marL="457200" lvl="1" indent="0">
              <a:buNone/>
            </a:pPr>
            <a:r>
              <a:rPr lang="en-US" cap="all" spc="200" dirty="0">
                <a:solidFill>
                  <a:srgbClr val="262626"/>
                </a:solidFill>
                <a:latin typeface="+mj-lt"/>
              </a:rPr>
              <a:t>	</a:t>
            </a:r>
          </a:p>
        </p:txBody>
      </p:sp>
    </p:spTree>
    <p:extLst>
      <p:ext uri="{BB962C8B-B14F-4D97-AF65-F5344CB8AC3E}">
        <p14:creationId xmlns:p14="http://schemas.microsoft.com/office/powerpoint/2010/main" val="301680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B7744-5C02-AA53-D576-A6A4B73D1583}"/>
              </a:ext>
            </a:extLst>
          </p:cNvPr>
          <p:cNvSpPr>
            <a:spLocks noGrp="1"/>
          </p:cNvSpPr>
          <p:nvPr>
            <p:ph type="title"/>
          </p:nvPr>
        </p:nvSpPr>
        <p:spPr/>
        <p:txBody>
          <a:bodyPr/>
          <a:lstStyle/>
          <a:p>
            <a:r>
              <a:rPr lang="en-US" dirty="0"/>
              <a:t>Basics: Real Time PCR</a:t>
            </a:r>
          </a:p>
        </p:txBody>
      </p:sp>
      <p:sp>
        <p:nvSpPr>
          <p:cNvPr id="3" name="Content Placeholder 2">
            <a:extLst>
              <a:ext uri="{FF2B5EF4-FFF2-40B4-BE49-F238E27FC236}">
                <a16:creationId xmlns:a16="http://schemas.microsoft.com/office/drawing/2014/main" id="{96265014-5DCB-1A62-A8CA-E7BC7AE04A39}"/>
              </a:ext>
            </a:extLst>
          </p:cNvPr>
          <p:cNvSpPr>
            <a:spLocks noGrp="1"/>
          </p:cNvSpPr>
          <p:nvPr>
            <p:ph sz="half" idx="1"/>
          </p:nvPr>
        </p:nvSpPr>
        <p:spPr/>
        <p:txBody>
          <a:bodyPr>
            <a:normAutofit fontScale="92500" lnSpcReduction="10000"/>
          </a:bodyPr>
          <a:lstStyle/>
          <a:p>
            <a:r>
              <a:rPr lang="en-US" dirty="0"/>
              <a:t>Utilizes a standard curve – set of samples with a known amount of DNA (range is dependent on kit used)</a:t>
            </a:r>
          </a:p>
          <a:p>
            <a:pPr marL="0" indent="0">
              <a:buNone/>
            </a:pPr>
            <a:r>
              <a:rPr lang="en-US" dirty="0"/>
              <a:t> </a:t>
            </a:r>
          </a:p>
          <a:p>
            <a:r>
              <a:rPr lang="en-US" dirty="0"/>
              <a:t>Instrument detects the fluorescence of the sample in “real time”</a:t>
            </a:r>
          </a:p>
          <a:p>
            <a:r>
              <a:rPr lang="en-US" dirty="0"/>
              <a:t>Time of fluorescence is compared to the standard curve and an approximate quant value is reported by the software</a:t>
            </a:r>
          </a:p>
        </p:txBody>
      </p:sp>
      <p:pic>
        <p:nvPicPr>
          <p:cNvPr id="6" name="Content Placeholder 5">
            <a:extLst>
              <a:ext uri="{FF2B5EF4-FFF2-40B4-BE49-F238E27FC236}">
                <a16:creationId xmlns:a16="http://schemas.microsoft.com/office/drawing/2014/main" id="{6BEA1E61-33F5-C9A7-8F38-37F4404ECFDA}"/>
              </a:ext>
            </a:extLst>
          </p:cNvPr>
          <p:cNvPicPr>
            <a:picLocks noGrp="1" noChangeAspect="1" noChangeArrowheads="1"/>
          </p:cNvPicPr>
          <p:nvPr>
            <p:ph sz="half" idx="2"/>
          </p:nvPr>
        </p:nvPicPr>
        <p:blipFill>
          <a:blip r:embed="rId3" cstate="print"/>
          <a:stretch>
            <a:fillRect/>
          </a:stretch>
        </p:blipFill>
        <p:spPr bwMode="auto">
          <a:xfrm>
            <a:off x="6181725" y="2743110"/>
            <a:ext cx="4718050" cy="2944992"/>
          </a:xfrm>
          <a:prstGeom prst="rect">
            <a:avLst/>
          </a:prstGeom>
          <a:noFill/>
        </p:spPr>
      </p:pic>
    </p:spTree>
    <p:extLst>
      <p:ext uri="{BB962C8B-B14F-4D97-AF65-F5344CB8AC3E}">
        <p14:creationId xmlns:p14="http://schemas.microsoft.com/office/powerpoint/2010/main" val="4119709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5D19D-8788-09AD-0C40-72A025D0520E}"/>
              </a:ext>
            </a:extLst>
          </p:cNvPr>
          <p:cNvSpPr>
            <a:spLocks noGrp="1"/>
          </p:cNvSpPr>
          <p:nvPr>
            <p:ph type="title"/>
          </p:nvPr>
        </p:nvSpPr>
        <p:spPr/>
        <p:txBody>
          <a:bodyPr/>
          <a:lstStyle/>
          <a:p>
            <a:r>
              <a:rPr lang="en-US" dirty="0"/>
              <a:t>Quality Assurance: Controls</a:t>
            </a:r>
          </a:p>
        </p:txBody>
      </p:sp>
      <p:sp>
        <p:nvSpPr>
          <p:cNvPr id="3" name="Content Placeholder 2">
            <a:extLst>
              <a:ext uri="{FF2B5EF4-FFF2-40B4-BE49-F238E27FC236}">
                <a16:creationId xmlns:a16="http://schemas.microsoft.com/office/drawing/2014/main" id="{FB1C6DD9-6781-22CF-7FB7-E72B51588324}"/>
              </a:ext>
            </a:extLst>
          </p:cNvPr>
          <p:cNvSpPr>
            <a:spLocks noGrp="1"/>
          </p:cNvSpPr>
          <p:nvPr>
            <p:ph sz="half" idx="1"/>
          </p:nvPr>
        </p:nvSpPr>
        <p:spPr/>
        <p:txBody>
          <a:bodyPr/>
          <a:lstStyle/>
          <a:p>
            <a:r>
              <a:rPr lang="en-US" dirty="0"/>
              <a:t>Standard Curve</a:t>
            </a:r>
          </a:p>
          <a:p>
            <a:pPr lvl="1"/>
            <a:r>
              <a:rPr lang="en-US" dirty="0"/>
              <a:t>Must meet specific requirements</a:t>
            </a:r>
          </a:p>
          <a:p>
            <a:endParaRPr lang="en-US" dirty="0"/>
          </a:p>
          <a:p>
            <a:r>
              <a:rPr lang="en-US" dirty="0"/>
              <a:t>Negative Template Control</a:t>
            </a:r>
          </a:p>
          <a:p>
            <a:pPr lvl="1"/>
            <a:r>
              <a:rPr lang="en-US" dirty="0"/>
              <a:t>Similar to reagent blanks</a:t>
            </a:r>
          </a:p>
          <a:p>
            <a:pPr lvl="1"/>
            <a:r>
              <a:rPr lang="en-US" dirty="0"/>
              <a:t>Contains all reagents, no DNA</a:t>
            </a:r>
          </a:p>
        </p:txBody>
      </p:sp>
      <p:sp>
        <p:nvSpPr>
          <p:cNvPr id="4" name="Content Placeholder 3">
            <a:extLst>
              <a:ext uri="{FF2B5EF4-FFF2-40B4-BE49-F238E27FC236}">
                <a16:creationId xmlns:a16="http://schemas.microsoft.com/office/drawing/2014/main" id="{86E83A31-93CB-0E44-C353-8E658D8B9D90}"/>
              </a:ext>
            </a:extLst>
          </p:cNvPr>
          <p:cNvSpPr>
            <a:spLocks noGrp="1"/>
          </p:cNvSpPr>
          <p:nvPr>
            <p:ph sz="half" idx="2"/>
          </p:nvPr>
        </p:nvSpPr>
        <p:spPr/>
        <p:txBody>
          <a:bodyPr/>
          <a:lstStyle/>
          <a:p>
            <a:r>
              <a:rPr lang="en-US" dirty="0"/>
              <a:t>Background plate</a:t>
            </a:r>
          </a:p>
          <a:p>
            <a:pPr lvl="1"/>
            <a:r>
              <a:rPr lang="en-US" dirty="0"/>
              <a:t>Can be run at certain intervals to help detect fluorescence that is present in the instrument itself</a:t>
            </a:r>
          </a:p>
          <a:p>
            <a:pPr lvl="1"/>
            <a:r>
              <a:rPr lang="en-US" dirty="0"/>
              <a:t>Helps decontaminate/clean the instrument</a:t>
            </a:r>
          </a:p>
        </p:txBody>
      </p:sp>
    </p:spTree>
    <p:extLst>
      <p:ext uri="{BB962C8B-B14F-4D97-AF65-F5344CB8AC3E}">
        <p14:creationId xmlns:p14="http://schemas.microsoft.com/office/powerpoint/2010/main" val="1319665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9B410-DC20-8C9F-6E5F-7FFB0679330F}"/>
              </a:ext>
            </a:extLst>
          </p:cNvPr>
          <p:cNvSpPr>
            <a:spLocks noGrp="1"/>
          </p:cNvSpPr>
          <p:nvPr>
            <p:ph type="title"/>
          </p:nvPr>
        </p:nvSpPr>
        <p:spPr/>
        <p:txBody>
          <a:bodyPr>
            <a:normAutofit fontScale="90000"/>
          </a:bodyPr>
          <a:lstStyle/>
          <a:p>
            <a:r>
              <a:rPr lang="en-US" dirty="0"/>
              <a:t>Potential Issues: Contamination and Sample Switch</a:t>
            </a:r>
          </a:p>
        </p:txBody>
      </p:sp>
      <p:sp>
        <p:nvSpPr>
          <p:cNvPr id="9" name="Content Placeholder 8">
            <a:extLst>
              <a:ext uri="{FF2B5EF4-FFF2-40B4-BE49-F238E27FC236}">
                <a16:creationId xmlns:a16="http://schemas.microsoft.com/office/drawing/2014/main" id="{456C26E9-B158-2593-DCA1-F3A0CD5C05E4}"/>
              </a:ext>
            </a:extLst>
          </p:cNvPr>
          <p:cNvSpPr>
            <a:spLocks noGrp="1"/>
          </p:cNvSpPr>
          <p:nvPr>
            <p:ph sz="half" idx="1"/>
          </p:nvPr>
        </p:nvSpPr>
        <p:spPr/>
        <p:txBody>
          <a:bodyPr/>
          <a:lstStyle/>
          <a:p>
            <a:r>
              <a:rPr lang="en-US" dirty="0"/>
              <a:t>Contamination</a:t>
            </a:r>
          </a:p>
          <a:p>
            <a:pPr lvl="1"/>
            <a:r>
              <a:rPr lang="en-US" dirty="0"/>
              <a:t>Possible Detection</a:t>
            </a:r>
          </a:p>
          <a:p>
            <a:pPr lvl="2"/>
            <a:r>
              <a:rPr lang="en-US" dirty="0"/>
              <a:t>Should not have quant value in reagent blanks or negative template control</a:t>
            </a:r>
          </a:p>
          <a:p>
            <a:pPr lvl="2"/>
            <a:endParaRPr lang="en-US" dirty="0"/>
          </a:p>
        </p:txBody>
      </p:sp>
      <p:sp>
        <p:nvSpPr>
          <p:cNvPr id="14" name="Content Placeholder 13">
            <a:extLst>
              <a:ext uri="{FF2B5EF4-FFF2-40B4-BE49-F238E27FC236}">
                <a16:creationId xmlns:a16="http://schemas.microsoft.com/office/drawing/2014/main" id="{E5B6AC96-9531-058E-EFB0-A6515F3A9A9A}"/>
              </a:ext>
            </a:extLst>
          </p:cNvPr>
          <p:cNvSpPr>
            <a:spLocks noGrp="1"/>
          </p:cNvSpPr>
          <p:nvPr>
            <p:ph sz="half" idx="2"/>
          </p:nvPr>
        </p:nvSpPr>
        <p:spPr/>
        <p:txBody>
          <a:bodyPr/>
          <a:lstStyle/>
          <a:p>
            <a:r>
              <a:rPr lang="en-US" dirty="0"/>
              <a:t>Sample Switch</a:t>
            </a:r>
          </a:p>
          <a:p>
            <a:pPr lvl="1"/>
            <a:r>
              <a:rPr lang="en-US" dirty="0"/>
              <a:t>Detection – limited</a:t>
            </a:r>
          </a:p>
          <a:p>
            <a:pPr lvl="2"/>
            <a:r>
              <a:rPr lang="en-US" dirty="0"/>
              <a:t>Reagent blanks</a:t>
            </a:r>
          </a:p>
          <a:p>
            <a:pPr lvl="1"/>
            <a:r>
              <a:rPr lang="en-US" dirty="0"/>
              <a:t>Prevention</a:t>
            </a:r>
          </a:p>
          <a:p>
            <a:pPr lvl="2"/>
            <a:r>
              <a:rPr lang="en-US" dirty="0"/>
              <a:t>Use of robotics </a:t>
            </a:r>
          </a:p>
          <a:p>
            <a:pPr lvl="2"/>
            <a:r>
              <a:rPr lang="en-US" dirty="0"/>
              <a:t>Possibility of verification</a:t>
            </a:r>
          </a:p>
        </p:txBody>
      </p:sp>
    </p:spTree>
    <p:extLst>
      <p:ext uri="{BB962C8B-B14F-4D97-AF65-F5344CB8AC3E}">
        <p14:creationId xmlns:p14="http://schemas.microsoft.com/office/powerpoint/2010/main" val="2916774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9BF48-99BC-B34B-715D-2410A18206F7}"/>
              </a:ext>
            </a:extLst>
          </p:cNvPr>
          <p:cNvSpPr>
            <a:spLocks noGrp="1"/>
          </p:cNvSpPr>
          <p:nvPr>
            <p:ph type="title"/>
          </p:nvPr>
        </p:nvSpPr>
        <p:spPr>
          <a:xfrm>
            <a:off x="1295402" y="982132"/>
            <a:ext cx="9601196" cy="1303867"/>
          </a:xfrm>
        </p:spPr>
        <p:txBody>
          <a:bodyPr>
            <a:normAutofit/>
          </a:bodyPr>
          <a:lstStyle/>
          <a:p>
            <a:r>
              <a:rPr lang="en-US" dirty="0">
                <a:solidFill>
                  <a:srgbClr val="262626"/>
                </a:solidFill>
              </a:rPr>
              <a:t>Why do we Quant? – 3 reasons</a:t>
            </a:r>
          </a:p>
        </p:txBody>
      </p:sp>
      <p:graphicFrame>
        <p:nvGraphicFramePr>
          <p:cNvPr id="7" name="Content Placeholder 4">
            <a:extLst>
              <a:ext uri="{FF2B5EF4-FFF2-40B4-BE49-F238E27FC236}">
                <a16:creationId xmlns:a16="http://schemas.microsoft.com/office/drawing/2014/main" id="{5046F801-5E91-3234-9CEC-6FFD8E198F44}"/>
              </a:ext>
            </a:extLst>
          </p:cNvPr>
          <p:cNvGraphicFramePr>
            <a:graphicFrameLocks noGrp="1"/>
          </p:cNvGraphicFramePr>
          <p:nvPr>
            <p:ph idx="1"/>
            <p:extLst>
              <p:ext uri="{D42A27DB-BD31-4B8C-83A1-F6EECF244321}">
                <p14:modId xmlns:p14="http://schemas.microsoft.com/office/powerpoint/2010/main" val="2350724036"/>
              </p:ext>
            </p:extLst>
          </p:nvPr>
        </p:nvGraphicFramePr>
        <p:xfrm>
          <a:off x="1295400" y="2772384"/>
          <a:ext cx="3083559"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636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570FD63-E67F-72F2-DB78-DDCBE25DDB1D}"/>
              </a:ext>
            </a:extLst>
          </p:cNvPr>
          <p:cNvSpPr>
            <a:spLocks noGrp="1"/>
          </p:cNvSpPr>
          <p:nvPr>
            <p:ph type="title"/>
          </p:nvPr>
        </p:nvSpPr>
        <p:spPr/>
        <p:txBody>
          <a:bodyPr/>
          <a:lstStyle/>
          <a:p>
            <a:r>
              <a:rPr lang="en-US" dirty="0"/>
              <a:t>Additional potential issue: Inhibition</a:t>
            </a:r>
          </a:p>
        </p:txBody>
      </p:sp>
      <p:sp>
        <p:nvSpPr>
          <p:cNvPr id="8" name="Content Placeholder 7">
            <a:extLst>
              <a:ext uri="{FF2B5EF4-FFF2-40B4-BE49-F238E27FC236}">
                <a16:creationId xmlns:a16="http://schemas.microsoft.com/office/drawing/2014/main" id="{A0D10AA7-D883-9C10-9C7B-6E61A530A8BC}"/>
              </a:ext>
            </a:extLst>
          </p:cNvPr>
          <p:cNvSpPr>
            <a:spLocks noGrp="1"/>
          </p:cNvSpPr>
          <p:nvPr>
            <p:ph idx="1"/>
          </p:nvPr>
        </p:nvSpPr>
        <p:spPr/>
        <p:txBody>
          <a:bodyPr>
            <a:normAutofit fontScale="92500" lnSpcReduction="10000"/>
          </a:bodyPr>
          <a:lstStyle/>
          <a:p>
            <a:r>
              <a:rPr lang="en-US" dirty="0"/>
              <a:t>What is it???</a:t>
            </a:r>
          </a:p>
          <a:p>
            <a:r>
              <a:rPr lang="en-US" dirty="0"/>
              <a:t>Caused by things contained within the sample itself that were not removed during extraction and can prevent (inhibit) the amplification process from happening</a:t>
            </a:r>
          </a:p>
          <a:p>
            <a:pPr lvl="1"/>
            <a:r>
              <a:rPr lang="en-US" dirty="0"/>
              <a:t>Can prevent the process either partially or entirely</a:t>
            </a:r>
          </a:p>
          <a:p>
            <a:pPr lvl="1"/>
            <a:endParaRPr lang="en-US" dirty="0"/>
          </a:p>
          <a:p>
            <a:r>
              <a:rPr lang="en-US" dirty="0"/>
              <a:t>Detection</a:t>
            </a:r>
          </a:p>
          <a:p>
            <a:pPr lvl="1"/>
            <a:r>
              <a:rPr lang="en-US" dirty="0"/>
              <a:t>Utilizes the IPC (internal positive control) within the quant reaction</a:t>
            </a:r>
          </a:p>
          <a:p>
            <a:pPr lvl="1"/>
            <a:r>
              <a:rPr lang="en-US" dirty="0"/>
              <a:t>Information available within lab’s quant paperwork</a:t>
            </a:r>
          </a:p>
          <a:p>
            <a:pPr lvl="1"/>
            <a:endParaRPr lang="en-US" dirty="0"/>
          </a:p>
        </p:txBody>
      </p:sp>
    </p:spTree>
    <p:extLst>
      <p:ext uri="{BB962C8B-B14F-4D97-AF65-F5344CB8AC3E}">
        <p14:creationId xmlns:p14="http://schemas.microsoft.com/office/powerpoint/2010/main" val="1517568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9BF48-99BC-B34B-715D-2410A18206F7}"/>
              </a:ext>
            </a:extLst>
          </p:cNvPr>
          <p:cNvSpPr>
            <a:spLocks noGrp="1"/>
          </p:cNvSpPr>
          <p:nvPr>
            <p:ph type="title"/>
          </p:nvPr>
        </p:nvSpPr>
        <p:spPr>
          <a:xfrm>
            <a:off x="1295402" y="982132"/>
            <a:ext cx="9601196" cy="1303867"/>
          </a:xfrm>
        </p:spPr>
        <p:txBody>
          <a:bodyPr>
            <a:normAutofit/>
          </a:bodyPr>
          <a:lstStyle/>
          <a:p>
            <a:r>
              <a:rPr lang="en-US" dirty="0">
                <a:solidFill>
                  <a:srgbClr val="262626"/>
                </a:solidFill>
              </a:rPr>
              <a:t>Why do we Quant? – 3 reasons</a:t>
            </a:r>
          </a:p>
        </p:txBody>
      </p:sp>
      <p:graphicFrame>
        <p:nvGraphicFramePr>
          <p:cNvPr id="7" name="Content Placeholder 4">
            <a:extLst>
              <a:ext uri="{FF2B5EF4-FFF2-40B4-BE49-F238E27FC236}">
                <a16:creationId xmlns:a16="http://schemas.microsoft.com/office/drawing/2014/main" id="{5046F801-5E91-3234-9CEC-6FFD8E198F44}"/>
              </a:ext>
            </a:extLst>
          </p:cNvPr>
          <p:cNvGraphicFramePr>
            <a:graphicFrameLocks noGrp="1"/>
          </p:cNvGraphicFramePr>
          <p:nvPr>
            <p:ph idx="1"/>
            <p:extLst>
              <p:ext uri="{D42A27DB-BD31-4B8C-83A1-F6EECF244321}">
                <p14:modId xmlns:p14="http://schemas.microsoft.com/office/powerpoint/2010/main" val="2501773956"/>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49102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33F35-21D6-0BD4-D04D-67A524810E0B}"/>
              </a:ext>
            </a:extLst>
          </p:cNvPr>
          <p:cNvSpPr>
            <a:spLocks noGrp="1"/>
          </p:cNvSpPr>
          <p:nvPr>
            <p:ph type="title"/>
          </p:nvPr>
        </p:nvSpPr>
        <p:spPr/>
        <p:txBody>
          <a:bodyPr/>
          <a:lstStyle/>
          <a:p>
            <a:r>
              <a:rPr lang="en-US" dirty="0"/>
              <a:t>Quant Threshold</a:t>
            </a:r>
          </a:p>
        </p:txBody>
      </p:sp>
      <p:pic>
        <p:nvPicPr>
          <p:cNvPr id="5" name="Content Placeholder 4">
            <a:extLst>
              <a:ext uri="{FF2B5EF4-FFF2-40B4-BE49-F238E27FC236}">
                <a16:creationId xmlns:a16="http://schemas.microsoft.com/office/drawing/2014/main" id="{F94F9D34-AC15-DF93-14C6-BF613E4ADE81}"/>
              </a:ext>
            </a:extLst>
          </p:cNvPr>
          <p:cNvPicPr>
            <a:picLocks noGrp="1" noChangeAspect="1"/>
          </p:cNvPicPr>
          <p:nvPr>
            <p:ph idx="1"/>
          </p:nvPr>
        </p:nvPicPr>
        <p:blipFill>
          <a:blip r:embed="rId3"/>
          <a:stretch>
            <a:fillRect/>
          </a:stretch>
        </p:blipFill>
        <p:spPr>
          <a:xfrm>
            <a:off x="1295398" y="3097469"/>
            <a:ext cx="9601200" cy="2115943"/>
          </a:xfrm>
        </p:spPr>
      </p:pic>
    </p:spTree>
    <p:extLst>
      <p:ext uri="{BB962C8B-B14F-4D97-AF65-F5344CB8AC3E}">
        <p14:creationId xmlns:p14="http://schemas.microsoft.com/office/powerpoint/2010/main" val="4055402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1C8410B-B99B-CD60-9A00-05629C093E17}"/>
              </a:ext>
            </a:extLst>
          </p:cNvPr>
          <p:cNvSpPr>
            <a:spLocks noGrp="1"/>
          </p:cNvSpPr>
          <p:nvPr>
            <p:ph type="title"/>
          </p:nvPr>
        </p:nvSpPr>
        <p:spPr>
          <a:xfrm>
            <a:off x="952108" y="954756"/>
            <a:ext cx="2730414" cy="4946003"/>
          </a:xfrm>
        </p:spPr>
        <p:txBody>
          <a:bodyPr>
            <a:normAutofit/>
          </a:bodyPr>
          <a:lstStyle/>
          <a:p>
            <a:r>
              <a:rPr lang="en-US">
                <a:solidFill>
                  <a:srgbClr val="FFFFFF"/>
                </a:solidFill>
              </a:rPr>
              <a:t>Overview</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26A55E0-9CDD-364F-65D2-8E22F7014CC2}"/>
              </a:ext>
            </a:extLst>
          </p:cNvPr>
          <p:cNvSpPr>
            <a:spLocks noGrp="1"/>
          </p:cNvSpPr>
          <p:nvPr>
            <p:ph idx="1"/>
          </p:nvPr>
        </p:nvSpPr>
        <p:spPr>
          <a:xfrm>
            <a:off x="5286262" y="635508"/>
            <a:ext cx="5953630" cy="5405968"/>
          </a:xfrm>
        </p:spPr>
        <p:txBody>
          <a:bodyPr anchor="ctr">
            <a:normAutofit/>
          </a:bodyPr>
          <a:lstStyle/>
          <a:p>
            <a:r>
              <a:rPr lang="en-US" dirty="0"/>
              <a:t>Overall analytical process</a:t>
            </a:r>
          </a:p>
          <a:p>
            <a:pPr lvl="1"/>
            <a:r>
              <a:rPr lang="en-US" dirty="0"/>
              <a:t>Basics</a:t>
            </a:r>
          </a:p>
          <a:p>
            <a:pPr lvl="1"/>
            <a:r>
              <a:rPr lang="en-US" dirty="0"/>
              <a:t>Differential extraction vs unknown/known extraction</a:t>
            </a:r>
          </a:p>
          <a:p>
            <a:pPr lvl="1"/>
            <a:r>
              <a:rPr lang="en-US" dirty="0"/>
              <a:t>How to find the information within paperwork</a:t>
            </a:r>
          </a:p>
          <a:p>
            <a:pPr lvl="1"/>
            <a:endParaRPr lang="en-US" dirty="0"/>
          </a:p>
          <a:p>
            <a:r>
              <a:rPr lang="en-US" dirty="0"/>
              <a:t>Issues</a:t>
            </a:r>
          </a:p>
          <a:p>
            <a:pPr lvl="1"/>
            <a:r>
              <a:rPr lang="en-US" dirty="0"/>
              <a:t>Contamination</a:t>
            </a:r>
          </a:p>
          <a:p>
            <a:pPr lvl="1"/>
            <a:r>
              <a:rPr lang="en-US" dirty="0"/>
              <a:t>Sample Switches</a:t>
            </a:r>
          </a:p>
          <a:p>
            <a:pPr lvl="1"/>
            <a:r>
              <a:rPr lang="en-US" dirty="0"/>
              <a:t>Inhibition/Degradation</a:t>
            </a:r>
          </a:p>
          <a:p>
            <a:pPr lvl="1"/>
            <a:r>
              <a:rPr lang="en-US" dirty="0"/>
              <a:t>Prevention and Detection – quality assurance </a:t>
            </a:r>
          </a:p>
        </p:txBody>
      </p:sp>
    </p:spTree>
    <p:extLst>
      <p:ext uri="{BB962C8B-B14F-4D97-AF65-F5344CB8AC3E}">
        <p14:creationId xmlns:p14="http://schemas.microsoft.com/office/powerpoint/2010/main" val="3558201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5F01BD1-E3CB-4562-A77C-00A3ED246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92030E9-8BC2-4840-8C6B-991B68C51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5" name="Picture 14">
              <a:extLst>
                <a:ext uri="{FF2B5EF4-FFF2-40B4-BE49-F238E27FC236}">
                  <a16:creationId xmlns:a16="http://schemas.microsoft.com/office/drawing/2014/main" id="{651493CA-1EAE-4C5B-9C46-8437DD51C6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a:extLst>
                <a:ext uri="{FF2B5EF4-FFF2-40B4-BE49-F238E27FC236}">
                  <a16:creationId xmlns:a16="http://schemas.microsoft.com/office/drawing/2014/main" id="{81B01891-F01D-4D0D-A631-E29F0EA8E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38B1DE3F-E4E6-4E5E-9213-CB6C7AA92C8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8" name="Picture 17">
              <a:extLst>
                <a:ext uri="{FF2B5EF4-FFF2-40B4-BE49-F238E27FC236}">
                  <a16:creationId xmlns:a16="http://schemas.microsoft.com/office/drawing/2014/main" id="{8AFE6BB3-9290-46EA-8067-AA9277C708B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D654520E-1910-B34E-08A6-CE0AA1CF4A3C}"/>
              </a:ext>
            </a:extLst>
          </p:cNvPr>
          <p:cNvSpPr>
            <a:spLocks noGrp="1"/>
          </p:cNvSpPr>
          <p:nvPr>
            <p:ph type="title"/>
          </p:nvPr>
        </p:nvSpPr>
        <p:spPr>
          <a:xfrm>
            <a:off x="4626508" y="982132"/>
            <a:ext cx="6270090" cy="1303867"/>
          </a:xfrm>
        </p:spPr>
        <p:txBody>
          <a:bodyPr vert="horz" lIns="91440" tIns="45720" rIns="91440" bIns="45720" rtlCol="0">
            <a:normAutofit/>
          </a:bodyPr>
          <a:lstStyle/>
          <a:p>
            <a:r>
              <a:rPr lang="en-US" dirty="0">
                <a:solidFill>
                  <a:srgbClr val="262626"/>
                </a:solidFill>
              </a:rPr>
              <a:t>Step 3: Amplification</a:t>
            </a:r>
          </a:p>
        </p:txBody>
      </p:sp>
      <p:sp>
        <p:nvSpPr>
          <p:cNvPr id="20" name="Rectangle 19">
            <a:extLst>
              <a:ext uri="{FF2B5EF4-FFF2-40B4-BE49-F238E27FC236}">
                <a16:creationId xmlns:a16="http://schemas.microsoft.com/office/drawing/2014/main" id="{75325209-1BB3-4A1C-97C2-17DCDC165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DNA">
            <a:extLst>
              <a:ext uri="{FF2B5EF4-FFF2-40B4-BE49-F238E27FC236}">
                <a16:creationId xmlns:a16="http://schemas.microsoft.com/office/drawing/2014/main" id="{765846A2-0F49-35D6-831F-61AB6693139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12683" y="2122701"/>
            <a:ext cx="2433793" cy="2433793"/>
          </a:xfrm>
          <a:prstGeom prst="rect">
            <a:avLst/>
          </a:prstGeom>
        </p:spPr>
      </p:pic>
      <p:cxnSp>
        <p:nvCxnSpPr>
          <p:cNvPr id="22" name="Straight Connector 21">
            <a:extLst>
              <a:ext uri="{FF2B5EF4-FFF2-40B4-BE49-F238E27FC236}">
                <a16:creationId xmlns:a16="http://schemas.microsoft.com/office/drawing/2014/main" id="{043EE5F5-AF73-46E3-90B6-27EEFDAC35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1286C3B8-5982-2E04-083A-BCA28A0CBB83}"/>
              </a:ext>
            </a:extLst>
          </p:cNvPr>
          <p:cNvSpPr>
            <a:spLocks noGrp="1"/>
          </p:cNvSpPr>
          <p:nvPr>
            <p:ph idx="1"/>
          </p:nvPr>
        </p:nvSpPr>
        <p:spPr>
          <a:xfrm>
            <a:off x="4636482" y="2556932"/>
            <a:ext cx="6260114" cy="3318936"/>
          </a:xfrm>
        </p:spPr>
        <p:txBody>
          <a:bodyPr vert="horz" lIns="91440" tIns="45720" rIns="91440" bIns="45720" rtlCol="0">
            <a:normAutofit/>
          </a:bodyPr>
          <a:lstStyle/>
          <a:p>
            <a:r>
              <a:rPr lang="en-US" dirty="0"/>
              <a:t>Making billions of copies of specific locations on the DNA that we want to look at</a:t>
            </a:r>
          </a:p>
          <a:p>
            <a:endParaRPr lang="en-US" dirty="0"/>
          </a:p>
          <a:p>
            <a:r>
              <a:rPr lang="en-US" dirty="0"/>
              <a:t>Utilizes the polymerase chain reaction (PCR)</a:t>
            </a:r>
          </a:p>
        </p:txBody>
      </p:sp>
    </p:spTree>
    <p:extLst>
      <p:ext uri="{BB962C8B-B14F-4D97-AF65-F5344CB8AC3E}">
        <p14:creationId xmlns:p14="http://schemas.microsoft.com/office/powerpoint/2010/main" val="184894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0752045-7230-3008-A2BC-50956E2555C2}"/>
              </a:ext>
            </a:extLst>
          </p:cNvPr>
          <p:cNvSpPr>
            <a:spLocks noGrp="1"/>
          </p:cNvSpPr>
          <p:nvPr>
            <p:ph type="title"/>
          </p:nvPr>
        </p:nvSpPr>
        <p:spPr>
          <a:xfrm>
            <a:off x="952108" y="954756"/>
            <a:ext cx="2730414" cy="4946003"/>
          </a:xfrm>
        </p:spPr>
        <p:txBody>
          <a:bodyPr>
            <a:normAutofit/>
          </a:bodyPr>
          <a:lstStyle/>
          <a:p>
            <a:r>
              <a:rPr lang="en-US">
                <a:solidFill>
                  <a:srgbClr val="FFFFFF"/>
                </a:solidFill>
              </a:rPr>
              <a:t>What is being copied?</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69B05B9-ECBD-9C73-1037-AC32DB232EC6}"/>
              </a:ext>
            </a:extLst>
          </p:cNvPr>
          <p:cNvSpPr>
            <a:spLocks noGrp="1"/>
          </p:cNvSpPr>
          <p:nvPr>
            <p:ph idx="1"/>
          </p:nvPr>
        </p:nvSpPr>
        <p:spPr>
          <a:xfrm>
            <a:off x="5140934" y="469900"/>
            <a:ext cx="5953630" cy="5918200"/>
          </a:xfrm>
        </p:spPr>
        <p:txBody>
          <a:bodyPr anchor="ctr">
            <a:normAutofit/>
          </a:bodyPr>
          <a:lstStyle/>
          <a:p>
            <a:pPr>
              <a:lnSpc>
                <a:spcPct val="90000"/>
              </a:lnSpc>
            </a:pPr>
            <a:r>
              <a:rPr lang="en-US" sz="1800" dirty="0"/>
              <a:t>Short Tandem Repeats (STR)</a:t>
            </a:r>
          </a:p>
          <a:p>
            <a:pPr>
              <a:lnSpc>
                <a:spcPct val="90000"/>
              </a:lnSpc>
            </a:pPr>
            <a:endParaRPr lang="en-US" sz="1800" dirty="0"/>
          </a:p>
          <a:p>
            <a:pPr>
              <a:lnSpc>
                <a:spcPct val="90000"/>
              </a:lnSpc>
            </a:pPr>
            <a:r>
              <a:rPr lang="en-US" sz="1800" dirty="0"/>
              <a:t>Number of locations copied is kit dependent</a:t>
            </a:r>
          </a:p>
          <a:p>
            <a:pPr lvl="1">
              <a:lnSpc>
                <a:spcPct val="90000"/>
              </a:lnSpc>
            </a:pPr>
            <a:r>
              <a:rPr lang="en-US" sz="1800" dirty="0"/>
              <a:t>Current kits</a:t>
            </a:r>
          </a:p>
          <a:p>
            <a:pPr lvl="2">
              <a:lnSpc>
                <a:spcPct val="90000"/>
              </a:lnSpc>
            </a:pPr>
            <a:r>
              <a:rPr lang="en-US" dirty="0" err="1"/>
              <a:t>GlobalFiler</a:t>
            </a:r>
            <a:endParaRPr lang="en-US" dirty="0"/>
          </a:p>
          <a:p>
            <a:pPr lvl="2">
              <a:lnSpc>
                <a:spcPct val="90000"/>
              </a:lnSpc>
            </a:pPr>
            <a:r>
              <a:rPr lang="en-US" dirty="0"/>
              <a:t>Investigator 24plex</a:t>
            </a:r>
          </a:p>
          <a:p>
            <a:pPr lvl="2">
              <a:lnSpc>
                <a:spcPct val="90000"/>
              </a:lnSpc>
            </a:pPr>
            <a:r>
              <a:rPr lang="en-US" dirty="0"/>
              <a:t>PowerPlex Fusion</a:t>
            </a:r>
          </a:p>
          <a:p>
            <a:pPr lvl="1">
              <a:lnSpc>
                <a:spcPct val="90000"/>
              </a:lnSpc>
            </a:pPr>
            <a:r>
              <a:rPr lang="en-US" sz="1800" dirty="0"/>
              <a:t>Older kits</a:t>
            </a:r>
          </a:p>
          <a:p>
            <a:pPr lvl="2">
              <a:lnSpc>
                <a:spcPct val="90000"/>
              </a:lnSpc>
            </a:pPr>
            <a:r>
              <a:rPr lang="en-US" dirty="0"/>
              <a:t>Identifiler Plus</a:t>
            </a:r>
          </a:p>
          <a:p>
            <a:pPr lvl="2">
              <a:lnSpc>
                <a:spcPct val="90000"/>
              </a:lnSpc>
            </a:pPr>
            <a:r>
              <a:rPr lang="en-US" dirty="0"/>
              <a:t>PowerPlex 16</a:t>
            </a:r>
          </a:p>
          <a:p>
            <a:pPr lvl="2">
              <a:lnSpc>
                <a:spcPct val="90000"/>
              </a:lnSpc>
            </a:pPr>
            <a:r>
              <a:rPr lang="en-US" dirty="0" err="1"/>
              <a:t>MiniFiler</a:t>
            </a:r>
            <a:endParaRPr lang="en-US" dirty="0"/>
          </a:p>
          <a:p>
            <a:pPr lvl="1">
              <a:lnSpc>
                <a:spcPct val="90000"/>
              </a:lnSpc>
            </a:pPr>
            <a:r>
              <a:rPr lang="en-US" sz="1800" dirty="0"/>
              <a:t>Y-STRs</a:t>
            </a:r>
          </a:p>
          <a:p>
            <a:pPr lvl="2">
              <a:lnSpc>
                <a:spcPct val="90000"/>
              </a:lnSpc>
            </a:pPr>
            <a:r>
              <a:rPr lang="en-US" dirty="0"/>
              <a:t>PowerPlex Y23</a:t>
            </a:r>
          </a:p>
          <a:p>
            <a:pPr lvl="2">
              <a:lnSpc>
                <a:spcPct val="90000"/>
              </a:lnSpc>
            </a:pPr>
            <a:r>
              <a:rPr lang="en-US" dirty="0"/>
              <a:t>Yfiler Plus</a:t>
            </a:r>
          </a:p>
          <a:p>
            <a:pPr lvl="2">
              <a:lnSpc>
                <a:spcPct val="90000"/>
              </a:lnSpc>
            </a:pPr>
            <a:r>
              <a:rPr lang="en-US" dirty="0"/>
              <a:t>Investigator Argus Y-28</a:t>
            </a:r>
            <a:endParaRPr lang="en-US" sz="1700" dirty="0"/>
          </a:p>
        </p:txBody>
      </p:sp>
    </p:spTree>
    <p:extLst>
      <p:ext uri="{BB962C8B-B14F-4D97-AF65-F5344CB8AC3E}">
        <p14:creationId xmlns:p14="http://schemas.microsoft.com/office/powerpoint/2010/main" val="1927241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BD642B1-E8A0-4B5B-8E4A-D8EF15A08E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5" name="Picture 14">
              <a:extLst>
                <a:ext uri="{FF2B5EF4-FFF2-40B4-BE49-F238E27FC236}">
                  <a16:creationId xmlns:a16="http://schemas.microsoft.com/office/drawing/2014/main" id="{241D71B9-BFD9-40DE-BC3B-E64BA289531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a:extLst>
                <a:ext uri="{FF2B5EF4-FFF2-40B4-BE49-F238E27FC236}">
                  <a16:creationId xmlns:a16="http://schemas.microsoft.com/office/drawing/2014/main" id="{D2504B9E-D812-4C78-9981-5F48C1288A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2F886AB1-61BE-4427-BED7-571CF1EF1C8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8" name="Picture 17">
              <a:extLst>
                <a:ext uri="{FF2B5EF4-FFF2-40B4-BE49-F238E27FC236}">
                  <a16:creationId xmlns:a16="http://schemas.microsoft.com/office/drawing/2014/main" id="{E912E8F6-1094-49C1-B7CD-CC46B33D6F8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20" name="Straight Connector 19">
            <a:extLst>
              <a:ext uri="{FF2B5EF4-FFF2-40B4-BE49-F238E27FC236}">
                <a16:creationId xmlns:a16="http://schemas.microsoft.com/office/drawing/2014/main" id="{1870FE29-3AF7-4226-8303-7C1B0B8E1F6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22" name="Rectangle 21">
            <a:extLst>
              <a:ext uri="{FF2B5EF4-FFF2-40B4-BE49-F238E27FC236}">
                <a16:creationId xmlns:a16="http://schemas.microsoft.com/office/drawing/2014/main" id="{8B226A40-22CC-40E5-9EC4-5163536C6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6BB9B7D3-101C-4F55-A956-62DA4AAD40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25" name="Picture 24">
              <a:extLst>
                <a:ext uri="{FF2B5EF4-FFF2-40B4-BE49-F238E27FC236}">
                  <a16:creationId xmlns:a16="http://schemas.microsoft.com/office/drawing/2014/main" id="{53BD5441-821C-4091-8DDD-A4A56A6FC8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a:extLst>
                <a:ext uri="{FF2B5EF4-FFF2-40B4-BE49-F238E27FC236}">
                  <a16:creationId xmlns:a16="http://schemas.microsoft.com/office/drawing/2014/main" id="{AFC6E877-1BD2-4856-8FFD-250D27C158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7" name="Picture 26">
              <a:extLst>
                <a:ext uri="{FF2B5EF4-FFF2-40B4-BE49-F238E27FC236}">
                  <a16:creationId xmlns:a16="http://schemas.microsoft.com/office/drawing/2014/main" id="{F64C008A-2A32-4626-A83A-16A984F886F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8" name="Picture 27">
              <a:extLst>
                <a:ext uri="{FF2B5EF4-FFF2-40B4-BE49-F238E27FC236}">
                  <a16:creationId xmlns:a16="http://schemas.microsoft.com/office/drawing/2014/main" id="{875D67EF-62E2-43F5-8005-7A7A319D05A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5753D15E-8CDC-5B2F-8006-5AC4DA3FCB0B}"/>
              </a:ext>
            </a:extLst>
          </p:cNvPr>
          <p:cNvSpPr>
            <a:spLocks noGrp="1"/>
          </p:cNvSpPr>
          <p:nvPr>
            <p:ph type="title"/>
          </p:nvPr>
        </p:nvSpPr>
        <p:spPr>
          <a:xfrm>
            <a:off x="1102619" y="4404852"/>
            <a:ext cx="9989677" cy="1054745"/>
          </a:xfrm>
        </p:spPr>
        <p:txBody>
          <a:bodyPr vert="horz" lIns="91440" tIns="45720" rIns="91440" bIns="45720" rtlCol="0" anchor="b">
            <a:normAutofit/>
          </a:bodyPr>
          <a:lstStyle/>
          <a:p>
            <a:r>
              <a:rPr lang="en-US" sz="5000" kern="1200" cap="none" dirty="0">
                <a:ln w="3175" cmpd="sng">
                  <a:noFill/>
                </a:ln>
                <a:solidFill>
                  <a:schemeClr val="tx1">
                    <a:lumMod val="85000"/>
                    <a:lumOff val="15000"/>
                  </a:schemeClr>
                </a:solidFill>
                <a:effectLst/>
                <a:latin typeface="+mj-lt"/>
                <a:ea typeface="+mj-ea"/>
                <a:cs typeface="+mj-cs"/>
              </a:rPr>
              <a:t>How do you know which kit was used?</a:t>
            </a:r>
          </a:p>
        </p:txBody>
      </p:sp>
      <p:sp>
        <p:nvSpPr>
          <p:cNvPr id="30" name="Rectangle 29">
            <a:extLst>
              <a:ext uri="{FF2B5EF4-FFF2-40B4-BE49-F238E27FC236}">
                <a16:creationId xmlns:a16="http://schemas.microsoft.com/office/drawing/2014/main" id="{9D2CA3DB-2141-4DE2-9F8A-9E5561DDF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11086" y="1092200"/>
            <a:ext cx="8962768"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C634D5C-528F-566F-6593-4D4CDC6D1230}"/>
              </a:ext>
            </a:extLst>
          </p:cNvPr>
          <p:cNvPicPr>
            <a:picLocks noChangeAspect="1"/>
          </p:cNvPicPr>
          <p:nvPr/>
        </p:nvPicPr>
        <p:blipFill>
          <a:blip r:embed="rId8"/>
          <a:stretch>
            <a:fillRect/>
          </a:stretch>
        </p:blipFill>
        <p:spPr>
          <a:xfrm>
            <a:off x="1708565" y="1231190"/>
            <a:ext cx="5809835" cy="1394360"/>
          </a:xfrm>
          <a:prstGeom prst="rect">
            <a:avLst/>
          </a:prstGeom>
        </p:spPr>
      </p:pic>
      <p:pic>
        <p:nvPicPr>
          <p:cNvPr id="8" name="Picture 7">
            <a:extLst>
              <a:ext uri="{FF2B5EF4-FFF2-40B4-BE49-F238E27FC236}">
                <a16:creationId xmlns:a16="http://schemas.microsoft.com/office/drawing/2014/main" id="{345C81B2-FF5D-4D27-7B99-E6D0E572E8C4}"/>
              </a:ext>
            </a:extLst>
          </p:cNvPr>
          <p:cNvPicPr>
            <a:picLocks noChangeAspect="1"/>
          </p:cNvPicPr>
          <p:nvPr/>
        </p:nvPicPr>
        <p:blipFill>
          <a:blip r:embed="rId9"/>
          <a:stretch>
            <a:fillRect/>
          </a:stretch>
        </p:blipFill>
        <p:spPr>
          <a:xfrm>
            <a:off x="4826000" y="2377765"/>
            <a:ext cx="5665901" cy="1784759"/>
          </a:xfrm>
          <a:prstGeom prst="rect">
            <a:avLst/>
          </a:prstGeom>
        </p:spPr>
      </p:pic>
      <p:cxnSp>
        <p:nvCxnSpPr>
          <p:cNvPr id="32" name="Straight Connector 31">
            <a:extLst>
              <a:ext uri="{FF2B5EF4-FFF2-40B4-BE49-F238E27FC236}">
                <a16:creationId xmlns:a16="http://schemas.microsoft.com/office/drawing/2014/main" id="{1214B64F-D291-4308-B071-A2678ED782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64080" y="5518838"/>
            <a:ext cx="786384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5326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6" name="Straight Connector 15">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75E66D3F-14EA-4BCD-819B-EEF581746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49D3EDE-CC3B-4573-A04B-26F32F1B2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1" name="Picture 20">
              <a:extLst>
                <a:ext uri="{FF2B5EF4-FFF2-40B4-BE49-F238E27FC236}">
                  <a16:creationId xmlns:a16="http://schemas.microsoft.com/office/drawing/2014/main" id="{700D0D4B-CC81-434D-B595-71AA691923B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21">
              <a:extLst>
                <a:ext uri="{FF2B5EF4-FFF2-40B4-BE49-F238E27FC236}">
                  <a16:creationId xmlns:a16="http://schemas.microsoft.com/office/drawing/2014/main" id="{B8047919-8C66-4EF3-9979-FB7112EB6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C00195C4-7BCF-469C-A003-AC2F0D2F910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4" name="Picture 23">
              <a:extLst>
                <a:ext uri="{FF2B5EF4-FFF2-40B4-BE49-F238E27FC236}">
                  <a16:creationId xmlns:a16="http://schemas.microsoft.com/office/drawing/2014/main" id="{CEE82425-33CD-4CF1-9623-91BECE687F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73B0EA8C-F172-E3F5-2877-80DC692A118F}"/>
              </a:ext>
            </a:extLst>
          </p:cNvPr>
          <p:cNvSpPr>
            <a:spLocks noGrp="1"/>
          </p:cNvSpPr>
          <p:nvPr>
            <p:ph type="title"/>
          </p:nvPr>
        </p:nvSpPr>
        <p:spPr>
          <a:xfrm>
            <a:off x="6094412" y="982132"/>
            <a:ext cx="4802185" cy="1303867"/>
          </a:xfrm>
        </p:spPr>
        <p:txBody>
          <a:bodyPr vert="horz" lIns="91440" tIns="45720" rIns="91440" bIns="45720" rtlCol="0" anchor="ctr">
            <a:normAutofit/>
          </a:bodyPr>
          <a:lstStyle/>
          <a:p>
            <a:pPr>
              <a:lnSpc>
                <a:spcPct val="90000"/>
              </a:lnSpc>
            </a:pPr>
            <a:r>
              <a:rPr lang="en-US" sz="4100">
                <a:solidFill>
                  <a:srgbClr val="262626"/>
                </a:solidFill>
              </a:rPr>
              <a:t>Basics: How does it work?</a:t>
            </a:r>
          </a:p>
        </p:txBody>
      </p:sp>
      <p:sp>
        <p:nvSpPr>
          <p:cNvPr id="26" name="Rectangle 25">
            <a:extLst>
              <a:ext uri="{FF2B5EF4-FFF2-40B4-BE49-F238E27FC236}">
                <a16:creationId xmlns:a16="http://schemas.microsoft.com/office/drawing/2014/main" id="{DD5289D1-D3B7-4C53-823E-280A79C02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C8C70292-58AD-780F-A941-ECEA571D6ECC}"/>
              </a:ext>
            </a:extLst>
          </p:cNvPr>
          <p:cNvPicPr>
            <a:picLocks noGrp="1" noChangeAspect="1"/>
          </p:cNvPicPr>
          <p:nvPr>
            <p:ph sz="half" idx="1"/>
          </p:nvPr>
        </p:nvPicPr>
        <p:blipFill>
          <a:blip r:embed="rId6" cstate="print">
            <a:extLst>
              <a:ext uri="{28A0092B-C50C-407E-A947-70E740481C1C}">
                <a14:useLocalDpi xmlns:a14="http://schemas.microsoft.com/office/drawing/2010/main" val="0"/>
              </a:ext>
            </a:extLst>
          </a:blip>
          <a:stretch>
            <a:fillRect/>
          </a:stretch>
        </p:blipFill>
        <p:spPr>
          <a:xfrm>
            <a:off x="1556751" y="1410208"/>
            <a:ext cx="3588665" cy="3858780"/>
          </a:xfrm>
          <a:prstGeom prst="rect">
            <a:avLst/>
          </a:prstGeom>
        </p:spPr>
      </p:pic>
      <p:cxnSp>
        <p:nvCxnSpPr>
          <p:cNvPr id="28" name="Straight Connector 27">
            <a:extLst>
              <a:ext uri="{FF2B5EF4-FFF2-40B4-BE49-F238E27FC236}">
                <a16:creationId xmlns:a16="http://schemas.microsoft.com/office/drawing/2014/main" id="{A456CE10-0EE3-4503-ACF3-1D53A6FDBB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B919E796-D57C-763B-A80C-20E024128C0B}"/>
              </a:ext>
            </a:extLst>
          </p:cNvPr>
          <p:cNvSpPr>
            <a:spLocks noGrp="1"/>
          </p:cNvSpPr>
          <p:nvPr>
            <p:ph sz="half" idx="2"/>
          </p:nvPr>
        </p:nvSpPr>
        <p:spPr>
          <a:xfrm>
            <a:off x="6094412" y="2556932"/>
            <a:ext cx="4802184" cy="3318936"/>
          </a:xfrm>
        </p:spPr>
        <p:txBody>
          <a:bodyPr vert="horz" lIns="91440" tIns="45720" rIns="91440" bIns="45720" rtlCol="0" anchor="t">
            <a:normAutofit/>
          </a:bodyPr>
          <a:lstStyle/>
          <a:p>
            <a:pPr>
              <a:lnSpc>
                <a:spcPct val="90000"/>
              </a:lnSpc>
            </a:pPr>
            <a:r>
              <a:rPr lang="en-US" sz="2000" dirty="0">
                <a:solidFill>
                  <a:srgbClr val="262626"/>
                </a:solidFill>
              </a:rPr>
              <a:t>Polymerase chain reaction</a:t>
            </a:r>
          </a:p>
          <a:p>
            <a:pPr>
              <a:lnSpc>
                <a:spcPct val="90000"/>
              </a:lnSpc>
            </a:pPr>
            <a:r>
              <a:rPr lang="en-US" sz="2000" dirty="0">
                <a:solidFill>
                  <a:srgbClr val="262626"/>
                </a:solidFill>
              </a:rPr>
              <a:t>Cyclic process</a:t>
            </a:r>
          </a:p>
          <a:p>
            <a:pPr lvl="1">
              <a:lnSpc>
                <a:spcPct val="90000"/>
              </a:lnSpc>
            </a:pPr>
            <a:r>
              <a:rPr lang="en-US" dirty="0">
                <a:solidFill>
                  <a:srgbClr val="262626"/>
                </a:solidFill>
              </a:rPr>
              <a:t>1 cycle utilizes three separate temperatures to break apart the DNA, find the area we want to copy, and make the copy</a:t>
            </a:r>
          </a:p>
          <a:p>
            <a:pPr lvl="1">
              <a:lnSpc>
                <a:spcPct val="90000"/>
              </a:lnSpc>
            </a:pPr>
            <a:r>
              <a:rPr lang="en-US" dirty="0">
                <a:solidFill>
                  <a:srgbClr val="262626"/>
                </a:solidFill>
              </a:rPr>
              <a:t>Cycle 2 – N: repeats these three temperatures</a:t>
            </a:r>
          </a:p>
        </p:txBody>
      </p:sp>
    </p:spTree>
    <p:extLst>
      <p:ext uri="{BB962C8B-B14F-4D97-AF65-F5344CB8AC3E}">
        <p14:creationId xmlns:p14="http://schemas.microsoft.com/office/powerpoint/2010/main" val="3545600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E3DC6-C333-51C6-F029-77F1D54F0100}"/>
              </a:ext>
            </a:extLst>
          </p:cNvPr>
          <p:cNvSpPr>
            <a:spLocks noGrp="1"/>
          </p:cNvSpPr>
          <p:nvPr>
            <p:ph type="title"/>
          </p:nvPr>
        </p:nvSpPr>
        <p:spPr/>
        <p:txBody>
          <a:bodyPr>
            <a:normAutofit fontScale="90000"/>
          </a:bodyPr>
          <a:lstStyle/>
          <a:p>
            <a:r>
              <a:rPr lang="en-US" dirty="0"/>
              <a:t>Optimal Amount of Sample Needed for Reaction</a:t>
            </a:r>
          </a:p>
        </p:txBody>
      </p:sp>
      <p:sp>
        <p:nvSpPr>
          <p:cNvPr id="3" name="Content Placeholder 2">
            <a:extLst>
              <a:ext uri="{FF2B5EF4-FFF2-40B4-BE49-F238E27FC236}">
                <a16:creationId xmlns:a16="http://schemas.microsoft.com/office/drawing/2014/main" id="{94D19D45-57B1-B86B-1972-DFB592899028}"/>
              </a:ext>
            </a:extLst>
          </p:cNvPr>
          <p:cNvSpPr>
            <a:spLocks noGrp="1"/>
          </p:cNvSpPr>
          <p:nvPr>
            <p:ph idx="1"/>
          </p:nvPr>
        </p:nvSpPr>
        <p:spPr/>
        <p:txBody>
          <a:bodyPr>
            <a:normAutofit fontScale="92500" lnSpcReduction="20000"/>
          </a:bodyPr>
          <a:lstStyle/>
          <a:p>
            <a:r>
              <a:rPr lang="en-US" dirty="0"/>
              <a:t>Each kit validated at a range of optimal DNA Template</a:t>
            </a:r>
          </a:p>
          <a:p>
            <a:endParaRPr lang="en-US" dirty="0"/>
          </a:p>
          <a:p>
            <a:r>
              <a:rPr lang="en-US" dirty="0"/>
              <a:t>Sweet spot wanted where we have an optimal amount of copies being made during the PCR process</a:t>
            </a:r>
          </a:p>
          <a:p>
            <a:pPr lvl="1"/>
            <a:r>
              <a:rPr lang="en-US" dirty="0"/>
              <a:t>Too much – leads to an excessive amount of artifacts and difficulties in interpretation</a:t>
            </a:r>
          </a:p>
          <a:p>
            <a:pPr lvl="2"/>
            <a:r>
              <a:rPr lang="en-US" dirty="0" err="1"/>
              <a:t>Reamp</a:t>
            </a:r>
            <a:r>
              <a:rPr lang="en-US" dirty="0"/>
              <a:t> less</a:t>
            </a:r>
          </a:p>
          <a:p>
            <a:pPr lvl="1"/>
            <a:r>
              <a:rPr lang="en-US" dirty="0"/>
              <a:t>Too little – leads to not enough copies being made which can lead to difficult interpretation</a:t>
            </a:r>
          </a:p>
          <a:p>
            <a:pPr lvl="2"/>
            <a:r>
              <a:rPr lang="en-US" dirty="0"/>
              <a:t>Sample dependent</a:t>
            </a:r>
          </a:p>
          <a:p>
            <a:pPr lvl="2"/>
            <a:r>
              <a:rPr lang="en-US" dirty="0" err="1"/>
              <a:t>Reamp</a:t>
            </a:r>
            <a:r>
              <a:rPr lang="en-US" dirty="0"/>
              <a:t> more, if possible</a:t>
            </a:r>
          </a:p>
        </p:txBody>
      </p:sp>
    </p:spTree>
    <p:extLst>
      <p:ext uri="{BB962C8B-B14F-4D97-AF65-F5344CB8AC3E}">
        <p14:creationId xmlns:p14="http://schemas.microsoft.com/office/powerpoint/2010/main" val="1867221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5D19D-8788-09AD-0C40-72A025D0520E}"/>
              </a:ext>
            </a:extLst>
          </p:cNvPr>
          <p:cNvSpPr>
            <a:spLocks noGrp="1"/>
          </p:cNvSpPr>
          <p:nvPr>
            <p:ph type="title"/>
          </p:nvPr>
        </p:nvSpPr>
        <p:spPr/>
        <p:txBody>
          <a:bodyPr/>
          <a:lstStyle/>
          <a:p>
            <a:r>
              <a:rPr lang="en-US" dirty="0"/>
              <a:t>Quality Assurance: Controls</a:t>
            </a:r>
          </a:p>
        </p:txBody>
      </p:sp>
      <p:sp>
        <p:nvSpPr>
          <p:cNvPr id="3" name="Content Placeholder 2">
            <a:extLst>
              <a:ext uri="{FF2B5EF4-FFF2-40B4-BE49-F238E27FC236}">
                <a16:creationId xmlns:a16="http://schemas.microsoft.com/office/drawing/2014/main" id="{FB1C6DD9-6781-22CF-7FB7-E72B51588324}"/>
              </a:ext>
            </a:extLst>
          </p:cNvPr>
          <p:cNvSpPr>
            <a:spLocks noGrp="1"/>
          </p:cNvSpPr>
          <p:nvPr>
            <p:ph sz="half" idx="1"/>
          </p:nvPr>
        </p:nvSpPr>
        <p:spPr/>
        <p:txBody>
          <a:bodyPr/>
          <a:lstStyle/>
          <a:p>
            <a:r>
              <a:rPr lang="en-US" dirty="0"/>
              <a:t>Positive Control</a:t>
            </a:r>
          </a:p>
          <a:p>
            <a:pPr lvl="1"/>
            <a:r>
              <a:rPr lang="en-US" dirty="0"/>
              <a:t>Known DNA from a known individual</a:t>
            </a:r>
          </a:p>
          <a:p>
            <a:pPr lvl="1"/>
            <a:r>
              <a:rPr lang="en-US" dirty="0"/>
              <a:t>Will lead to a known DNA profile during separation/detection step</a:t>
            </a:r>
          </a:p>
          <a:p>
            <a:pPr lvl="1"/>
            <a:r>
              <a:rPr lang="en-US" dirty="0"/>
              <a:t>Included in kit</a:t>
            </a:r>
          </a:p>
        </p:txBody>
      </p:sp>
      <p:sp>
        <p:nvSpPr>
          <p:cNvPr id="4" name="Content Placeholder 3">
            <a:extLst>
              <a:ext uri="{FF2B5EF4-FFF2-40B4-BE49-F238E27FC236}">
                <a16:creationId xmlns:a16="http://schemas.microsoft.com/office/drawing/2014/main" id="{86E83A31-93CB-0E44-C353-8E658D8B9D90}"/>
              </a:ext>
            </a:extLst>
          </p:cNvPr>
          <p:cNvSpPr>
            <a:spLocks noGrp="1"/>
          </p:cNvSpPr>
          <p:nvPr>
            <p:ph sz="half" idx="2"/>
          </p:nvPr>
        </p:nvSpPr>
        <p:spPr/>
        <p:txBody>
          <a:bodyPr/>
          <a:lstStyle/>
          <a:p>
            <a:r>
              <a:rPr lang="en-US" dirty="0"/>
              <a:t>Negative Control</a:t>
            </a:r>
          </a:p>
          <a:p>
            <a:pPr lvl="1"/>
            <a:r>
              <a:rPr lang="en-US" dirty="0"/>
              <a:t>Similar to reagent blanks</a:t>
            </a:r>
          </a:p>
          <a:p>
            <a:pPr lvl="1"/>
            <a:r>
              <a:rPr lang="en-US" dirty="0"/>
              <a:t>Contains all reagents, no DNA</a:t>
            </a:r>
          </a:p>
          <a:p>
            <a:pPr lvl="1"/>
            <a:endParaRPr lang="en-US" dirty="0"/>
          </a:p>
          <a:p>
            <a:pPr lvl="1"/>
            <a:endParaRPr lang="en-US" dirty="0"/>
          </a:p>
        </p:txBody>
      </p:sp>
    </p:spTree>
    <p:extLst>
      <p:ext uri="{BB962C8B-B14F-4D97-AF65-F5344CB8AC3E}">
        <p14:creationId xmlns:p14="http://schemas.microsoft.com/office/powerpoint/2010/main" val="2670030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1317D-0ECD-A60F-8D67-863944A43E2F}"/>
              </a:ext>
            </a:extLst>
          </p:cNvPr>
          <p:cNvSpPr>
            <a:spLocks noGrp="1"/>
          </p:cNvSpPr>
          <p:nvPr>
            <p:ph type="title"/>
          </p:nvPr>
        </p:nvSpPr>
        <p:spPr/>
        <p:txBody>
          <a:bodyPr>
            <a:normAutofit fontScale="90000"/>
          </a:bodyPr>
          <a:lstStyle/>
          <a:p>
            <a:r>
              <a:rPr lang="en-US" dirty="0"/>
              <a:t>Potential Issues: Contamination and Sample Switch</a:t>
            </a:r>
          </a:p>
        </p:txBody>
      </p:sp>
      <p:sp>
        <p:nvSpPr>
          <p:cNvPr id="4" name="Text Placeholder 3">
            <a:extLst>
              <a:ext uri="{FF2B5EF4-FFF2-40B4-BE49-F238E27FC236}">
                <a16:creationId xmlns:a16="http://schemas.microsoft.com/office/drawing/2014/main" id="{631671BD-55A6-6B24-F757-AF5CFE306C0F}"/>
              </a:ext>
            </a:extLst>
          </p:cNvPr>
          <p:cNvSpPr>
            <a:spLocks noGrp="1"/>
          </p:cNvSpPr>
          <p:nvPr>
            <p:ph type="body" idx="1"/>
          </p:nvPr>
        </p:nvSpPr>
        <p:spPr>
          <a:xfrm>
            <a:off x="910431" y="2452688"/>
            <a:ext cx="10371137" cy="976312"/>
          </a:xfrm>
        </p:spPr>
        <p:txBody>
          <a:bodyPr anchor="ctr"/>
          <a:lstStyle/>
          <a:p>
            <a:r>
              <a:rPr lang="en-US" dirty="0"/>
              <a:t>Like extraction - can’t tell right now; unless something happened during set up process that would indicate the possibility (documentation)</a:t>
            </a:r>
          </a:p>
        </p:txBody>
      </p:sp>
      <p:sp>
        <p:nvSpPr>
          <p:cNvPr id="3" name="Content Placeholder 2">
            <a:extLst>
              <a:ext uri="{FF2B5EF4-FFF2-40B4-BE49-F238E27FC236}">
                <a16:creationId xmlns:a16="http://schemas.microsoft.com/office/drawing/2014/main" id="{45DF37DD-531A-6CFB-2B85-4AD7C46E12BA}"/>
              </a:ext>
            </a:extLst>
          </p:cNvPr>
          <p:cNvSpPr>
            <a:spLocks noGrp="1"/>
          </p:cNvSpPr>
          <p:nvPr>
            <p:ph sz="half" idx="2"/>
          </p:nvPr>
        </p:nvSpPr>
        <p:spPr/>
        <p:txBody>
          <a:bodyPr>
            <a:normAutofit fontScale="77500" lnSpcReduction="20000"/>
          </a:bodyPr>
          <a:lstStyle/>
          <a:p>
            <a:endParaRPr lang="en-US" dirty="0"/>
          </a:p>
          <a:p>
            <a:r>
              <a:rPr lang="en-US" dirty="0"/>
              <a:t>Contamination</a:t>
            </a:r>
          </a:p>
          <a:p>
            <a:pPr lvl="1"/>
            <a:r>
              <a:rPr lang="en-US" dirty="0"/>
              <a:t>No DNA in negative control (or reagent blanks)</a:t>
            </a:r>
          </a:p>
          <a:p>
            <a:pPr lvl="1"/>
            <a:r>
              <a:rPr lang="en-US" dirty="0"/>
              <a:t>Prevention</a:t>
            </a:r>
          </a:p>
          <a:p>
            <a:pPr lvl="2"/>
            <a:r>
              <a:rPr lang="en-US" dirty="0"/>
              <a:t>use of robotics </a:t>
            </a:r>
          </a:p>
          <a:p>
            <a:pPr lvl="2"/>
            <a:r>
              <a:rPr lang="en-US" dirty="0"/>
              <a:t>decontamination of workspace, equipment, and consumables prior to extracting</a:t>
            </a:r>
          </a:p>
          <a:p>
            <a:pPr lvl="2"/>
            <a:r>
              <a:rPr lang="en-US" dirty="0"/>
              <a:t>Dedicated workspace for amplification set up</a:t>
            </a:r>
          </a:p>
        </p:txBody>
      </p:sp>
      <p:sp>
        <p:nvSpPr>
          <p:cNvPr id="6" name="Content Placeholder 5">
            <a:extLst>
              <a:ext uri="{FF2B5EF4-FFF2-40B4-BE49-F238E27FC236}">
                <a16:creationId xmlns:a16="http://schemas.microsoft.com/office/drawing/2014/main" id="{0CB387BA-421F-40B8-2010-DDC7D6A0B236}"/>
              </a:ext>
            </a:extLst>
          </p:cNvPr>
          <p:cNvSpPr>
            <a:spLocks noGrp="1"/>
          </p:cNvSpPr>
          <p:nvPr>
            <p:ph sz="quarter" idx="4"/>
          </p:nvPr>
        </p:nvSpPr>
        <p:spPr/>
        <p:txBody>
          <a:bodyPr>
            <a:normAutofit fontScale="77500" lnSpcReduction="20000"/>
          </a:bodyPr>
          <a:lstStyle/>
          <a:p>
            <a:endParaRPr lang="en-US" dirty="0"/>
          </a:p>
          <a:p>
            <a:r>
              <a:rPr lang="en-US" dirty="0"/>
              <a:t>Sample Switch</a:t>
            </a:r>
          </a:p>
          <a:p>
            <a:pPr lvl="1"/>
            <a:r>
              <a:rPr lang="en-US" dirty="0"/>
              <a:t>Prevention</a:t>
            </a:r>
          </a:p>
          <a:p>
            <a:pPr lvl="2"/>
            <a:r>
              <a:rPr lang="en-US" dirty="0"/>
              <a:t>Robotics </a:t>
            </a:r>
          </a:p>
          <a:p>
            <a:pPr lvl="2"/>
            <a:r>
              <a:rPr lang="en-US" dirty="0"/>
              <a:t>Possibility of verification</a:t>
            </a:r>
          </a:p>
        </p:txBody>
      </p:sp>
    </p:spTree>
    <p:extLst>
      <p:ext uri="{BB962C8B-B14F-4D97-AF65-F5344CB8AC3E}">
        <p14:creationId xmlns:p14="http://schemas.microsoft.com/office/powerpoint/2010/main" val="3934473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5" name="Picture 14">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8" name="Picture 17">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3C2902E6-E69B-9A30-F214-D70414260EC0}"/>
              </a:ext>
            </a:extLst>
          </p:cNvPr>
          <p:cNvSpPr>
            <a:spLocks noGrp="1"/>
          </p:cNvSpPr>
          <p:nvPr>
            <p:ph type="title"/>
          </p:nvPr>
        </p:nvSpPr>
        <p:spPr>
          <a:xfrm>
            <a:off x="7535825" y="982132"/>
            <a:ext cx="3360772" cy="1303867"/>
          </a:xfrm>
        </p:spPr>
        <p:txBody>
          <a:bodyPr>
            <a:normAutofit/>
          </a:bodyPr>
          <a:lstStyle/>
          <a:p>
            <a:pPr>
              <a:lnSpc>
                <a:spcPct val="90000"/>
              </a:lnSpc>
            </a:pPr>
            <a:r>
              <a:rPr lang="en-US" sz="2800"/>
              <a:t>Final Step (4): Separation and Detection</a:t>
            </a:r>
          </a:p>
        </p:txBody>
      </p:sp>
      <p:sp>
        <p:nvSpPr>
          <p:cNvPr id="20" name="Rectangle 19">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0310D51-55E6-8982-F2E8-45BECC981BC4}"/>
              </a:ext>
            </a:extLst>
          </p:cNvPr>
          <p:cNvPicPr>
            <a:picLocks noChangeAspect="1"/>
          </p:cNvPicPr>
          <p:nvPr/>
        </p:nvPicPr>
        <p:blipFill rotWithShape="1">
          <a:blip r:embed="rId6"/>
          <a:srcRect l="463" r="11645" b="2"/>
          <a:stretch/>
        </p:blipFill>
        <p:spPr>
          <a:xfrm>
            <a:off x="1412683" y="1410208"/>
            <a:ext cx="5278777" cy="3858780"/>
          </a:xfrm>
          <a:prstGeom prst="rect">
            <a:avLst/>
          </a:prstGeom>
        </p:spPr>
      </p:pic>
      <p:cxnSp>
        <p:nvCxnSpPr>
          <p:cNvPr id="22" name="Straight Connector 21">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Content Placeholder 6">
            <a:extLst>
              <a:ext uri="{FF2B5EF4-FFF2-40B4-BE49-F238E27FC236}">
                <a16:creationId xmlns:a16="http://schemas.microsoft.com/office/drawing/2014/main" id="{3E740F6E-7B6A-4D87-34A6-1C9CC9F11E79}"/>
              </a:ext>
            </a:extLst>
          </p:cNvPr>
          <p:cNvSpPr>
            <a:spLocks noGrp="1"/>
          </p:cNvSpPr>
          <p:nvPr>
            <p:ph idx="1"/>
          </p:nvPr>
        </p:nvSpPr>
        <p:spPr>
          <a:xfrm>
            <a:off x="7535824" y="2556932"/>
            <a:ext cx="3360771" cy="3318936"/>
          </a:xfrm>
        </p:spPr>
        <p:txBody>
          <a:bodyPr>
            <a:normAutofit/>
          </a:bodyPr>
          <a:lstStyle/>
          <a:p>
            <a:pPr>
              <a:lnSpc>
                <a:spcPct val="90000"/>
              </a:lnSpc>
            </a:pPr>
            <a:r>
              <a:rPr lang="en-US" sz="2200"/>
              <a:t>Taking all the copies we made, separating them by size and detecting them utilizing a laser and a camera. The detection is captured in a picture/graphical format called an electropherogram (the DNA Profile).</a:t>
            </a:r>
          </a:p>
        </p:txBody>
      </p:sp>
    </p:spTree>
    <p:extLst>
      <p:ext uri="{BB962C8B-B14F-4D97-AF65-F5344CB8AC3E}">
        <p14:creationId xmlns:p14="http://schemas.microsoft.com/office/powerpoint/2010/main" val="3182877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0" name="Picture 9">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575E71FA-50BD-43F8-8C98-04339283A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CF1AA7F6-A589-4BC8-BC72-2CA6DC9083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0" name="Picture 19">
              <a:extLst>
                <a:ext uri="{FF2B5EF4-FFF2-40B4-BE49-F238E27FC236}">
                  <a16:creationId xmlns:a16="http://schemas.microsoft.com/office/drawing/2014/main" id="{53F5243F-7E41-439E-8991-C4F246D88F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401A6B5F-1CF1-43AD-9E85-94E187210C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2F682A59-7E20-407C-A7F8-582295AC687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3" name="Picture 22">
              <a:extLst>
                <a:ext uri="{FF2B5EF4-FFF2-40B4-BE49-F238E27FC236}">
                  <a16:creationId xmlns:a16="http://schemas.microsoft.com/office/drawing/2014/main" id="{5E4AC24E-0670-406E-822F-AAA6DA2010D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7B730B55-7DE2-A52E-ACC0-95B6D469DBB5}"/>
              </a:ext>
            </a:extLst>
          </p:cNvPr>
          <p:cNvSpPr>
            <a:spLocks noGrp="1"/>
          </p:cNvSpPr>
          <p:nvPr>
            <p:ph type="title"/>
          </p:nvPr>
        </p:nvSpPr>
        <p:spPr>
          <a:xfrm>
            <a:off x="8013290" y="1041401"/>
            <a:ext cx="3079006" cy="2345264"/>
          </a:xfrm>
        </p:spPr>
        <p:txBody>
          <a:bodyPr vert="horz" lIns="91440" tIns="45720" rIns="91440" bIns="45720" rtlCol="0" anchor="b">
            <a:normAutofit/>
          </a:bodyPr>
          <a:lstStyle/>
          <a:p>
            <a:r>
              <a:rPr lang="en-US">
                <a:solidFill>
                  <a:srgbClr val="262626"/>
                </a:solidFill>
              </a:rPr>
              <a:t>Basics: How it works</a:t>
            </a:r>
          </a:p>
        </p:txBody>
      </p:sp>
      <p:sp>
        <p:nvSpPr>
          <p:cNvPr id="3" name="Content Placeholder 2">
            <a:extLst>
              <a:ext uri="{FF2B5EF4-FFF2-40B4-BE49-F238E27FC236}">
                <a16:creationId xmlns:a16="http://schemas.microsoft.com/office/drawing/2014/main" id="{F1607971-26ED-2F72-1679-82E0160FD7E7}"/>
              </a:ext>
            </a:extLst>
          </p:cNvPr>
          <p:cNvSpPr>
            <a:spLocks noGrp="1"/>
          </p:cNvSpPr>
          <p:nvPr>
            <p:ph idx="1"/>
          </p:nvPr>
        </p:nvSpPr>
        <p:spPr>
          <a:xfrm>
            <a:off x="7999431" y="3657596"/>
            <a:ext cx="3092865" cy="1933463"/>
          </a:xfrm>
        </p:spPr>
        <p:txBody>
          <a:bodyPr vert="horz" lIns="91440" tIns="45720" rIns="91440" bIns="45720" rtlCol="0" anchor="t">
            <a:normAutofit/>
          </a:bodyPr>
          <a:lstStyle/>
          <a:p>
            <a:pPr marL="0" indent="0" algn="ctr">
              <a:buNone/>
            </a:pPr>
            <a:r>
              <a:rPr lang="en-US" sz="2100" kern="1200" cap="none" spc="200">
                <a:solidFill>
                  <a:srgbClr val="000000"/>
                </a:solidFill>
                <a:effectLst/>
                <a:latin typeface="+mn-lt"/>
                <a:ea typeface="+mn-ea"/>
                <a:cs typeface="+mn-cs"/>
              </a:rPr>
              <a:t>Since DNA is negatively charged, we use a process called capillary electrophoresis.</a:t>
            </a:r>
          </a:p>
        </p:txBody>
      </p:sp>
      <p:sp>
        <p:nvSpPr>
          <p:cNvPr id="25" name="Rectangle 24">
            <a:extLst>
              <a:ext uri="{FF2B5EF4-FFF2-40B4-BE49-F238E27FC236}">
                <a16:creationId xmlns:a16="http://schemas.microsoft.com/office/drawing/2014/main" id="{E89B1776-F953-4C0F-8E85-E9C66B1EF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6432130"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73957350-44B5-26E2-2F93-A4AA2408914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412683" y="1712825"/>
            <a:ext cx="5784083" cy="325354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Straight Connector 26">
            <a:extLst>
              <a:ext uri="{FF2B5EF4-FFF2-40B4-BE49-F238E27FC236}">
                <a16:creationId xmlns:a16="http://schemas.microsoft.com/office/drawing/2014/main" id="{997356D0-D934-42B9-8291-DF34A3AC0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9431" y="3509772"/>
            <a:ext cx="3074977" cy="1235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88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575D7A7-3C36-4508-9BC6-70A93BD3C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0" name="Picture 9">
              <a:extLst>
                <a:ext uri="{FF2B5EF4-FFF2-40B4-BE49-F238E27FC236}">
                  <a16:creationId xmlns:a16="http://schemas.microsoft.com/office/drawing/2014/main" id="{BC964A0D-06B7-4C16-AC9F-20ADDA8059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F5703F5C-55DF-45CD-BC3F-3BE8F1033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A8C7134F-70F9-4826-A97E-9B39AEA08F5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39351E73-B6DD-4B56-8EE9-C16B5711C46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AE446D0E-6531-40B7-A182-FB860243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AB79D876-BCFB-48E8-A406-A9DDB58B3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5"/>
            <a:stretch/>
          </a:blipFill>
          <a:ln w="15875" cap="flat" cmpd="sng" algn="ctr">
            <a:solidFill>
              <a:srgbClr val="D9B24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9" name="Picture 18">
            <a:extLst>
              <a:ext uri="{FF2B5EF4-FFF2-40B4-BE49-F238E27FC236}">
                <a16:creationId xmlns:a16="http://schemas.microsoft.com/office/drawing/2014/main" id="{BE33C98B-90F1-4F12-9D4E-46E1A234D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 name="Title 3">
            <a:extLst>
              <a:ext uri="{FF2B5EF4-FFF2-40B4-BE49-F238E27FC236}">
                <a16:creationId xmlns:a16="http://schemas.microsoft.com/office/drawing/2014/main" id="{E21B684F-B64E-7E0F-06B5-8A74E8F5A5DB}"/>
              </a:ext>
            </a:extLst>
          </p:cNvPr>
          <p:cNvSpPr>
            <a:spLocks noGrp="1"/>
          </p:cNvSpPr>
          <p:nvPr>
            <p:ph type="title"/>
          </p:nvPr>
        </p:nvSpPr>
        <p:spPr>
          <a:xfrm>
            <a:off x="2692398" y="1871131"/>
            <a:ext cx="6815669" cy="1515533"/>
          </a:xfrm>
        </p:spPr>
        <p:txBody>
          <a:bodyPr vert="horz" lIns="91440" tIns="45720" rIns="91440" bIns="45720" rtlCol="0" anchor="b">
            <a:normAutofit/>
          </a:bodyPr>
          <a:lstStyle/>
          <a:p>
            <a:pPr>
              <a:lnSpc>
                <a:spcPct val="90000"/>
              </a:lnSpc>
            </a:pPr>
            <a:r>
              <a:rPr lang="en-US" sz="3400"/>
              <a:t>Now we can further assess both the quality controls and the potential issues that occur during the lab process.</a:t>
            </a:r>
          </a:p>
        </p:txBody>
      </p:sp>
      <p:cxnSp>
        <p:nvCxnSpPr>
          <p:cNvPr id="21" name="Straight Connector 20">
            <a:extLst>
              <a:ext uri="{FF2B5EF4-FFF2-40B4-BE49-F238E27FC236}">
                <a16:creationId xmlns:a16="http://schemas.microsoft.com/office/drawing/2014/main" id="{4256FEDC-746C-45BC-9AF9-4F33D21653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4382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5F01BD1-E3CB-4562-A77C-00A3ED246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92030E9-8BC2-4840-8C6B-991B68C51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5" name="Picture 14">
              <a:extLst>
                <a:ext uri="{FF2B5EF4-FFF2-40B4-BE49-F238E27FC236}">
                  <a16:creationId xmlns:a16="http://schemas.microsoft.com/office/drawing/2014/main" id="{651493CA-1EAE-4C5B-9C46-8437DD51C6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a:extLst>
                <a:ext uri="{FF2B5EF4-FFF2-40B4-BE49-F238E27FC236}">
                  <a16:creationId xmlns:a16="http://schemas.microsoft.com/office/drawing/2014/main" id="{81B01891-F01D-4D0D-A631-E29F0EA8E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38B1DE3F-E4E6-4E5E-9213-CB6C7AA92C8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4" name="Picture 17">
              <a:extLst>
                <a:ext uri="{FF2B5EF4-FFF2-40B4-BE49-F238E27FC236}">
                  <a16:creationId xmlns:a16="http://schemas.microsoft.com/office/drawing/2014/main" id="{8AFE6BB3-9290-46EA-8067-AA9277C708B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D654520E-1910-B34E-08A6-CE0AA1CF4A3C}"/>
              </a:ext>
            </a:extLst>
          </p:cNvPr>
          <p:cNvSpPr>
            <a:spLocks noGrp="1"/>
          </p:cNvSpPr>
          <p:nvPr>
            <p:ph type="title"/>
          </p:nvPr>
        </p:nvSpPr>
        <p:spPr>
          <a:xfrm>
            <a:off x="4626508" y="982132"/>
            <a:ext cx="6270090" cy="1303867"/>
          </a:xfrm>
        </p:spPr>
        <p:txBody>
          <a:bodyPr vert="horz" lIns="91440" tIns="45720" rIns="91440" bIns="45720" rtlCol="0">
            <a:normAutofit/>
          </a:bodyPr>
          <a:lstStyle/>
          <a:p>
            <a:r>
              <a:rPr lang="en-US">
                <a:solidFill>
                  <a:srgbClr val="262626"/>
                </a:solidFill>
              </a:rPr>
              <a:t>Step 1: Extraction</a:t>
            </a:r>
          </a:p>
        </p:txBody>
      </p:sp>
      <p:sp>
        <p:nvSpPr>
          <p:cNvPr id="20" name="Rectangle 19">
            <a:extLst>
              <a:ext uri="{FF2B5EF4-FFF2-40B4-BE49-F238E27FC236}">
                <a16:creationId xmlns:a16="http://schemas.microsoft.com/office/drawing/2014/main" id="{75325209-1BB3-4A1C-97C2-17DCDC165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DNA">
            <a:extLst>
              <a:ext uri="{FF2B5EF4-FFF2-40B4-BE49-F238E27FC236}">
                <a16:creationId xmlns:a16="http://schemas.microsoft.com/office/drawing/2014/main" id="{765846A2-0F49-35D6-831F-61AB6693139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12683" y="2122701"/>
            <a:ext cx="2433793" cy="2433793"/>
          </a:xfrm>
          <a:prstGeom prst="rect">
            <a:avLst/>
          </a:prstGeom>
        </p:spPr>
      </p:pic>
      <p:cxnSp>
        <p:nvCxnSpPr>
          <p:cNvPr id="22" name="Straight Connector 21">
            <a:extLst>
              <a:ext uri="{FF2B5EF4-FFF2-40B4-BE49-F238E27FC236}">
                <a16:creationId xmlns:a16="http://schemas.microsoft.com/office/drawing/2014/main" id="{043EE5F5-AF73-46E3-90B6-27EEFDAC35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1286C3B8-5982-2E04-083A-BCA28A0CBB83}"/>
              </a:ext>
            </a:extLst>
          </p:cNvPr>
          <p:cNvSpPr>
            <a:spLocks noGrp="1"/>
          </p:cNvSpPr>
          <p:nvPr>
            <p:ph idx="1"/>
          </p:nvPr>
        </p:nvSpPr>
        <p:spPr>
          <a:xfrm>
            <a:off x="4636482" y="2556932"/>
            <a:ext cx="6260114" cy="3318936"/>
          </a:xfrm>
        </p:spPr>
        <p:txBody>
          <a:bodyPr vert="horz" lIns="91440" tIns="45720" rIns="91440" bIns="45720" rtlCol="0">
            <a:normAutofit/>
          </a:bodyPr>
          <a:lstStyle/>
          <a:p>
            <a:pPr marL="0" indent="0">
              <a:buNone/>
            </a:pPr>
            <a:r>
              <a:rPr lang="en-US" cap="all" spc="200" dirty="0">
                <a:solidFill>
                  <a:srgbClr val="262626"/>
                </a:solidFill>
                <a:latin typeface="+mj-lt"/>
              </a:rPr>
              <a:t>Removal and isolation of the DNA from the sample collected at serology.</a:t>
            </a:r>
          </a:p>
        </p:txBody>
      </p:sp>
    </p:spTree>
    <p:extLst>
      <p:ext uri="{BB962C8B-B14F-4D97-AF65-F5344CB8AC3E}">
        <p14:creationId xmlns:p14="http://schemas.microsoft.com/office/powerpoint/2010/main" val="251788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1">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3" name="Picture 12">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839F1B13-AC34-44A7-DAD6-9FF546633C93}"/>
              </a:ext>
            </a:extLst>
          </p:cNvPr>
          <p:cNvSpPr>
            <a:spLocks noGrp="1"/>
          </p:cNvSpPr>
          <p:nvPr>
            <p:ph type="title"/>
          </p:nvPr>
        </p:nvSpPr>
        <p:spPr>
          <a:xfrm>
            <a:off x="7535825" y="982132"/>
            <a:ext cx="3360772" cy="1303867"/>
          </a:xfrm>
        </p:spPr>
        <p:txBody>
          <a:bodyPr>
            <a:normAutofit/>
          </a:bodyPr>
          <a:lstStyle/>
          <a:p>
            <a:pPr>
              <a:lnSpc>
                <a:spcPct val="90000"/>
              </a:lnSpc>
            </a:pPr>
            <a:r>
              <a:rPr lang="en-US" sz="2800"/>
              <a:t>Did the amplification process work?</a:t>
            </a:r>
          </a:p>
        </p:txBody>
      </p:sp>
      <p:sp>
        <p:nvSpPr>
          <p:cNvPr id="23" name="Rectangle 17">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5C44EDB-9AC5-84A2-4DB7-7DED88AD76F5}"/>
              </a:ext>
            </a:extLst>
          </p:cNvPr>
          <p:cNvPicPr>
            <a:picLocks noChangeAspect="1"/>
          </p:cNvPicPr>
          <p:nvPr/>
        </p:nvPicPr>
        <p:blipFill rotWithShape="1">
          <a:blip r:embed="rId6"/>
          <a:srcRect l="1490" r="11298" b="-3"/>
          <a:stretch/>
        </p:blipFill>
        <p:spPr>
          <a:xfrm>
            <a:off x="1412683" y="1410208"/>
            <a:ext cx="5278777" cy="3858780"/>
          </a:xfrm>
          <a:prstGeom prst="rect">
            <a:avLst/>
          </a:prstGeom>
        </p:spPr>
      </p:pic>
      <p:cxnSp>
        <p:nvCxnSpPr>
          <p:cNvPr id="20" name="Straight Connector 19">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E429BBAC-0C11-E6D8-B871-425EACCFF0B7}"/>
              </a:ext>
            </a:extLst>
          </p:cNvPr>
          <p:cNvSpPr>
            <a:spLocks noGrp="1"/>
          </p:cNvSpPr>
          <p:nvPr>
            <p:ph idx="1"/>
          </p:nvPr>
        </p:nvSpPr>
        <p:spPr>
          <a:xfrm>
            <a:off x="7535824" y="2556932"/>
            <a:ext cx="3360771" cy="3318936"/>
          </a:xfrm>
        </p:spPr>
        <p:txBody>
          <a:bodyPr>
            <a:normAutofit/>
          </a:bodyPr>
          <a:lstStyle/>
          <a:p>
            <a:r>
              <a:rPr lang="en-US"/>
              <a:t>Amplification positive control</a:t>
            </a:r>
          </a:p>
          <a:p>
            <a:pPr lvl="1"/>
            <a:r>
              <a:rPr lang="en-US"/>
              <a:t>The correct DNA profile MUST be detected</a:t>
            </a:r>
          </a:p>
          <a:p>
            <a:pPr lvl="1"/>
            <a:endParaRPr lang="en-US" dirty="0"/>
          </a:p>
        </p:txBody>
      </p:sp>
    </p:spTree>
    <p:extLst>
      <p:ext uri="{BB962C8B-B14F-4D97-AF65-F5344CB8AC3E}">
        <p14:creationId xmlns:p14="http://schemas.microsoft.com/office/powerpoint/2010/main" val="3988605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8FBD-D606-BFF1-543F-FB6DBE2CAB33}"/>
              </a:ext>
            </a:extLst>
          </p:cNvPr>
          <p:cNvSpPr>
            <a:spLocks noGrp="1"/>
          </p:cNvSpPr>
          <p:nvPr>
            <p:ph type="title"/>
          </p:nvPr>
        </p:nvSpPr>
        <p:spPr/>
        <p:txBody>
          <a:bodyPr/>
          <a:lstStyle/>
          <a:p>
            <a:r>
              <a:rPr lang="en-US" dirty="0"/>
              <a:t>Contamination</a:t>
            </a:r>
          </a:p>
        </p:txBody>
      </p:sp>
      <p:sp>
        <p:nvSpPr>
          <p:cNvPr id="3" name="Content Placeholder 2">
            <a:extLst>
              <a:ext uri="{FF2B5EF4-FFF2-40B4-BE49-F238E27FC236}">
                <a16:creationId xmlns:a16="http://schemas.microsoft.com/office/drawing/2014/main" id="{24A0AFAA-1B91-5AFC-25D0-CACC1BAE04CB}"/>
              </a:ext>
            </a:extLst>
          </p:cNvPr>
          <p:cNvSpPr>
            <a:spLocks noGrp="1"/>
          </p:cNvSpPr>
          <p:nvPr>
            <p:ph idx="1"/>
          </p:nvPr>
        </p:nvSpPr>
        <p:spPr/>
        <p:txBody>
          <a:bodyPr/>
          <a:lstStyle/>
          <a:p>
            <a:r>
              <a:rPr lang="en-US" dirty="0"/>
              <a:t>Labs are required to have a procedure that covers the detection and prevention of contamination (per the quality assurance standards set by the FBI).</a:t>
            </a:r>
          </a:p>
          <a:p>
            <a:r>
              <a:rPr lang="en-US" dirty="0"/>
              <a:t>Definition of contamination will be lab/lab system specific.</a:t>
            </a:r>
          </a:p>
        </p:txBody>
      </p:sp>
    </p:spTree>
    <p:extLst>
      <p:ext uri="{BB962C8B-B14F-4D97-AF65-F5344CB8AC3E}">
        <p14:creationId xmlns:p14="http://schemas.microsoft.com/office/powerpoint/2010/main" val="931475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6" name="Picture 35">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7" name="Rectangle 36">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8" name="Picture 37">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9" name="Picture 38">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BA12E65A-1891-5A53-AAB9-9BBF43CE66C0}"/>
              </a:ext>
            </a:extLst>
          </p:cNvPr>
          <p:cNvSpPr>
            <a:spLocks noGrp="1"/>
          </p:cNvSpPr>
          <p:nvPr>
            <p:ph type="title"/>
          </p:nvPr>
        </p:nvSpPr>
        <p:spPr>
          <a:xfrm>
            <a:off x="1295402" y="982132"/>
            <a:ext cx="3660056" cy="1325373"/>
          </a:xfrm>
        </p:spPr>
        <p:txBody>
          <a:bodyPr anchor="b">
            <a:normAutofit/>
          </a:bodyPr>
          <a:lstStyle/>
          <a:p>
            <a:pPr>
              <a:lnSpc>
                <a:spcPct val="90000"/>
              </a:lnSpc>
            </a:pPr>
            <a:r>
              <a:rPr lang="en-US" sz="2800" dirty="0">
                <a:solidFill>
                  <a:srgbClr val="262626"/>
                </a:solidFill>
              </a:rPr>
              <a:t>Reagent Blanks and Negative Amplification Controls</a:t>
            </a:r>
          </a:p>
        </p:txBody>
      </p:sp>
      <p:cxnSp>
        <p:nvCxnSpPr>
          <p:cNvPr id="41" name="Straight Connector 40">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055E42B-B72B-D874-13B7-144B889914F1}"/>
              </a:ext>
            </a:extLst>
          </p:cNvPr>
          <p:cNvSpPr>
            <a:spLocks noGrp="1"/>
          </p:cNvSpPr>
          <p:nvPr>
            <p:ph idx="1"/>
          </p:nvPr>
        </p:nvSpPr>
        <p:spPr>
          <a:xfrm>
            <a:off x="1295401" y="2493774"/>
            <a:ext cx="3660057" cy="3382094"/>
          </a:xfrm>
        </p:spPr>
        <p:txBody>
          <a:bodyPr>
            <a:normAutofit/>
          </a:bodyPr>
          <a:lstStyle/>
          <a:p>
            <a:pPr algn="ctr"/>
            <a:r>
              <a:rPr lang="en-US" dirty="0">
                <a:solidFill>
                  <a:srgbClr val="262626"/>
                </a:solidFill>
              </a:rPr>
              <a:t>Assessed for Contamination</a:t>
            </a:r>
          </a:p>
          <a:p>
            <a:pPr algn="ctr"/>
            <a:r>
              <a:rPr lang="en-US" dirty="0">
                <a:solidFill>
                  <a:srgbClr val="262626"/>
                </a:solidFill>
              </a:rPr>
              <a:t>Want them to be free of contamination</a:t>
            </a:r>
          </a:p>
        </p:txBody>
      </p:sp>
      <p:pic>
        <p:nvPicPr>
          <p:cNvPr id="7" name="Picture 6">
            <a:extLst>
              <a:ext uri="{FF2B5EF4-FFF2-40B4-BE49-F238E27FC236}">
                <a16:creationId xmlns:a16="http://schemas.microsoft.com/office/drawing/2014/main" id="{99C2284D-31AF-91E9-6E26-170F95590107}"/>
              </a:ext>
            </a:extLst>
          </p:cNvPr>
          <p:cNvPicPr>
            <a:picLocks noChangeAspect="1"/>
          </p:cNvPicPr>
          <p:nvPr/>
        </p:nvPicPr>
        <p:blipFill>
          <a:blip r:embed="rId6"/>
          <a:stretch>
            <a:fillRect/>
          </a:stretch>
        </p:blipFill>
        <p:spPr>
          <a:xfrm>
            <a:off x="5418668" y="1671932"/>
            <a:ext cx="5469466" cy="3514132"/>
          </a:xfrm>
          <a:prstGeom prst="rect">
            <a:avLst/>
          </a:prstGeom>
          <a:ln w="57150" cmpd="thickThin">
            <a:solidFill>
              <a:srgbClr val="7F7F7F"/>
            </a:solidFill>
            <a:miter lim="800000"/>
          </a:ln>
        </p:spPr>
      </p:pic>
    </p:spTree>
    <p:extLst>
      <p:ext uri="{BB962C8B-B14F-4D97-AF65-F5344CB8AC3E}">
        <p14:creationId xmlns:p14="http://schemas.microsoft.com/office/powerpoint/2010/main" val="1736678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3" name="Picture 12">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BA2CDC4D-1A6E-3EAF-5847-D51B6DEBEE3D}"/>
              </a:ext>
            </a:extLst>
          </p:cNvPr>
          <p:cNvSpPr>
            <a:spLocks noGrp="1"/>
          </p:cNvSpPr>
          <p:nvPr>
            <p:ph type="title"/>
          </p:nvPr>
        </p:nvSpPr>
        <p:spPr>
          <a:xfrm>
            <a:off x="7535825" y="982132"/>
            <a:ext cx="3360772" cy="1303867"/>
          </a:xfrm>
        </p:spPr>
        <p:txBody>
          <a:bodyPr>
            <a:normAutofit/>
          </a:bodyPr>
          <a:lstStyle/>
          <a:p>
            <a:pPr>
              <a:lnSpc>
                <a:spcPct val="90000"/>
              </a:lnSpc>
            </a:pPr>
            <a:r>
              <a:rPr lang="en-US" sz="4100"/>
              <a:t>Contamination Detected</a:t>
            </a:r>
          </a:p>
        </p:txBody>
      </p:sp>
      <p:sp>
        <p:nvSpPr>
          <p:cNvPr id="18" name="Rectangle 17">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C9E95A9-4BFE-ABBD-FABE-E80C97535413}"/>
              </a:ext>
            </a:extLst>
          </p:cNvPr>
          <p:cNvPicPr>
            <a:picLocks noChangeAspect="1"/>
          </p:cNvPicPr>
          <p:nvPr/>
        </p:nvPicPr>
        <p:blipFill rotWithShape="1">
          <a:blip r:embed="rId6"/>
          <a:srcRect r="12446" b="-2"/>
          <a:stretch/>
        </p:blipFill>
        <p:spPr>
          <a:xfrm>
            <a:off x="1412683" y="1410208"/>
            <a:ext cx="5278777" cy="3858780"/>
          </a:xfrm>
          <a:prstGeom prst="rect">
            <a:avLst/>
          </a:prstGeom>
        </p:spPr>
      </p:pic>
      <p:cxnSp>
        <p:nvCxnSpPr>
          <p:cNvPr id="20" name="Straight Connector 19">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4F59C536-7F7A-E718-B105-DCF882EAA52D}"/>
              </a:ext>
            </a:extLst>
          </p:cNvPr>
          <p:cNvSpPr>
            <a:spLocks noGrp="1"/>
          </p:cNvSpPr>
          <p:nvPr>
            <p:ph idx="1"/>
          </p:nvPr>
        </p:nvSpPr>
        <p:spPr>
          <a:xfrm>
            <a:off x="7535824" y="2556932"/>
            <a:ext cx="3360771" cy="3318936"/>
          </a:xfrm>
        </p:spPr>
        <p:txBody>
          <a:bodyPr>
            <a:normAutofit/>
          </a:bodyPr>
          <a:lstStyle/>
          <a:p>
            <a:r>
              <a:rPr lang="en-US" dirty="0"/>
              <a:t>If contamination is detected, the lab will follow their contamination protocol. </a:t>
            </a:r>
          </a:p>
          <a:p>
            <a:r>
              <a:rPr lang="en-US" dirty="0"/>
              <a:t>The detection of contamination should be documented in the lab’s paperwork </a:t>
            </a:r>
          </a:p>
        </p:txBody>
      </p:sp>
    </p:spTree>
    <p:extLst>
      <p:ext uri="{BB962C8B-B14F-4D97-AF65-F5344CB8AC3E}">
        <p14:creationId xmlns:p14="http://schemas.microsoft.com/office/powerpoint/2010/main" val="2505856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561B1-4016-AC06-BC8C-AED50CE4B3D9}"/>
              </a:ext>
            </a:extLst>
          </p:cNvPr>
          <p:cNvSpPr>
            <a:spLocks noGrp="1"/>
          </p:cNvSpPr>
          <p:nvPr>
            <p:ph type="title"/>
          </p:nvPr>
        </p:nvSpPr>
        <p:spPr/>
        <p:txBody>
          <a:bodyPr/>
          <a:lstStyle/>
          <a:p>
            <a:r>
              <a:rPr lang="en-US" dirty="0"/>
              <a:t>Profile Comparison Tool</a:t>
            </a:r>
          </a:p>
        </p:txBody>
      </p:sp>
      <p:sp>
        <p:nvSpPr>
          <p:cNvPr id="3" name="Content Placeholder 2">
            <a:extLst>
              <a:ext uri="{FF2B5EF4-FFF2-40B4-BE49-F238E27FC236}">
                <a16:creationId xmlns:a16="http://schemas.microsoft.com/office/drawing/2014/main" id="{6837204F-F98B-7200-6256-9DD4C908471C}"/>
              </a:ext>
            </a:extLst>
          </p:cNvPr>
          <p:cNvSpPr>
            <a:spLocks noGrp="1"/>
          </p:cNvSpPr>
          <p:nvPr>
            <p:ph idx="1"/>
          </p:nvPr>
        </p:nvSpPr>
        <p:spPr/>
        <p:txBody>
          <a:bodyPr/>
          <a:lstStyle/>
          <a:p>
            <a:r>
              <a:rPr lang="en-US" dirty="0"/>
              <a:t>Detection for Contamination and Sample Switches</a:t>
            </a:r>
          </a:p>
          <a:p>
            <a:endParaRPr lang="en-US" dirty="0"/>
          </a:p>
          <a:p>
            <a:r>
              <a:rPr lang="en-US" dirty="0"/>
              <a:t>Component of Data Analysis Software</a:t>
            </a:r>
          </a:p>
          <a:p>
            <a:r>
              <a:rPr lang="en-US" dirty="0"/>
              <a:t>Compares samples within batch to other samples within batch and to lab personnel/lab contractors contained within the software</a:t>
            </a:r>
          </a:p>
        </p:txBody>
      </p:sp>
    </p:spTree>
    <p:extLst>
      <p:ext uri="{BB962C8B-B14F-4D97-AF65-F5344CB8AC3E}">
        <p14:creationId xmlns:p14="http://schemas.microsoft.com/office/powerpoint/2010/main" val="3186689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3AC02-15DB-3D84-6B2D-E00DD27A24AF}"/>
              </a:ext>
            </a:extLst>
          </p:cNvPr>
          <p:cNvSpPr>
            <a:spLocks noGrp="1"/>
          </p:cNvSpPr>
          <p:nvPr>
            <p:ph type="title" idx="4294967295"/>
          </p:nvPr>
        </p:nvSpPr>
        <p:spPr>
          <a:xfrm>
            <a:off x="1544320" y="330993"/>
            <a:ext cx="9601200" cy="1303337"/>
          </a:xfrm>
        </p:spPr>
        <p:txBody>
          <a:bodyPr/>
          <a:lstStyle/>
          <a:p>
            <a:r>
              <a:rPr lang="en-US" dirty="0"/>
              <a:t>Profile Comparison Example</a:t>
            </a:r>
          </a:p>
        </p:txBody>
      </p:sp>
      <p:pic>
        <p:nvPicPr>
          <p:cNvPr id="5" name="Content Placeholder 4">
            <a:extLst>
              <a:ext uri="{FF2B5EF4-FFF2-40B4-BE49-F238E27FC236}">
                <a16:creationId xmlns:a16="http://schemas.microsoft.com/office/drawing/2014/main" id="{BF3150F6-7821-DFB9-CE4F-B329E7FD3E14}"/>
              </a:ext>
            </a:extLst>
          </p:cNvPr>
          <p:cNvPicPr>
            <a:picLocks noGrp="1" noChangeAspect="1"/>
          </p:cNvPicPr>
          <p:nvPr>
            <p:ph idx="4294967295"/>
          </p:nvPr>
        </p:nvPicPr>
        <p:blipFill>
          <a:blip r:embed="rId3"/>
          <a:stretch>
            <a:fillRect/>
          </a:stretch>
        </p:blipFill>
        <p:spPr>
          <a:xfrm>
            <a:off x="2323147" y="1348423"/>
            <a:ext cx="8043545" cy="4844671"/>
          </a:xfrm>
        </p:spPr>
      </p:pic>
    </p:spTree>
    <p:extLst>
      <p:ext uri="{BB962C8B-B14F-4D97-AF65-F5344CB8AC3E}">
        <p14:creationId xmlns:p14="http://schemas.microsoft.com/office/powerpoint/2010/main" val="2908802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C4018560-A1B9-4D3C-B032-951724CDD7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40" name="Picture 39">
              <a:extLst>
                <a:ext uri="{FF2B5EF4-FFF2-40B4-BE49-F238E27FC236}">
                  <a16:creationId xmlns:a16="http://schemas.microsoft.com/office/drawing/2014/main" id="{C62B19BF-51B9-4290-AEA8-389BB411958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1" name="Rectangle 40">
              <a:extLst>
                <a:ext uri="{FF2B5EF4-FFF2-40B4-BE49-F238E27FC236}">
                  <a16:creationId xmlns:a16="http://schemas.microsoft.com/office/drawing/2014/main" id="{69940D90-AB68-4B4D-8001-839F3B28C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2" name="Picture 41">
              <a:extLst>
                <a:ext uri="{FF2B5EF4-FFF2-40B4-BE49-F238E27FC236}">
                  <a16:creationId xmlns:a16="http://schemas.microsoft.com/office/drawing/2014/main" id="{4E0E095C-2B33-4957-9D0D-EE4ABDE1EA3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3" name="Picture 42">
              <a:extLst>
                <a:ext uri="{FF2B5EF4-FFF2-40B4-BE49-F238E27FC236}">
                  <a16:creationId xmlns:a16="http://schemas.microsoft.com/office/drawing/2014/main" id="{8095A9A2-AE81-4840-9F6F-305708B87CA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45" name="Straight Connector 44">
            <a:extLst>
              <a:ext uri="{FF2B5EF4-FFF2-40B4-BE49-F238E27FC236}">
                <a16:creationId xmlns:a16="http://schemas.microsoft.com/office/drawing/2014/main" id="{680E036D-DDAD-4AFE-AB68-D910280A76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47" name="Rectangle 46">
            <a:extLst>
              <a:ext uri="{FF2B5EF4-FFF2-40B4-BE49-F238E27FC236}">
                <a16:creationId xmlns:a16="http://schemas.microsoft.com/office/drawing/2014/main" id="{41708EBE-8F1C-4F88-9893-363C6C692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03008F04-25AC-4851-913F-8E3AE20B17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50" name="Picture 49">
              <a:extLst>
                <a:ext uri="{FF2B5EF4-FFF2-40B4-BE49-F238E27FC236}">
                  <a16:creationId xmlns:a16="http://schemas.microsoft.com/office/drawing/2014/main" id="{9EFFDCD6-F7ED-482D-907C-CD48B9B1DD4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1" name="Rectangle 50">
              <a:extLst>
                <a:ext uri="{FF2B5EF4-FFF2-40B4-BE49-F238E27FC236}">
                  <a16:creationId xmlns:a16="http://schemas.microsoft.com/office/drawing/2014/main" id="{D5765067-14FA-421E-B823-BC9850AB8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52" name="Picture 51">
              <a:extLst>
                <a:ext uri="{FF2B5EF4-FFF2-40B4-BE49-F238E27FC236}">
                  <a16:creationId xmlns:a16="http://schemas.microsoft.com/office/drawing/2014/main" id="{105C27D4-E19A-481A-BB00-A276CC012FA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53" name="Picture 52">
              <a:extLst>
                <a:ext uri="{FF2B5EF4-FFF2-40B4-BE49-F238E27FC236}">
                  <a16:creationId xmlns:a16="http://schemas.microsoft.com/office/drawing/2014/main" id="{13A9933D-84D7-4A15-B34D-2D7B08120A4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4" name="Title 3">
            <a:extLst>
              <a:ext uri="{FF2B5EF4-FFF2-40B4-BE49-F238E27FC236}">
                <a16:creationId xmlns:a16="http://schemas.microsoft.com/office/drawing/2014/main" id="{5CB95914-859E-3EC0-2427-FECEFD0B5F5D}"/>
              </a:ext>
            </a:extLst>
          </p:cNvPr>
          <p:cNvSpPr>
            <a:spLocks noGrp="1"/>
          </p:cNvSpPr>
          <p:nvPr>
            <p:ph type="title"/>
          </p:nvPr>
        </p:nvSpPr>
        <p:spPr>
          <a:xfrm>
            <a:off x="1256858" y="982132"/>
            <a:ext cx="4842190" cy="1774814"/>
          </a:xfrm>
        </p:spPr>
        <p:txBody>
          <a:bodyPr vert="horz" lIns="91440" tIns="45720" rIns="91440" bIns="45720" rtlCol="0" anchor="ctr">
            <a:normAutofit/>
          </a:bodyPr>
          <a:lstStyle/>
          <a:p>
            <a:r>
              <a:rPr lang="en-US" dirty="0"/>
              <a:t>Inhibition</a:t>
            </a:r>
          </a:p>
        </p:txBody>
      </p:sp>
      <p:cxnSp>
        <p:nvCxnSpPr>
          <p:cNvPr id="55" name="Straight Connector 54">
            <a:extLst>
              <a:ext uri="{FF2B5EF4-FFF2-40B4-BE49-F238E27FC236}">
                <a16:creationId xmlns:a16="http://schemas.microsoft.com/office/drawing/2014/main" id="{34C3C3E8-6B5D-49DA-997A-3582B89C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46233" y="2838638"/>
            <a:ext cx="466344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63CE9171-A90B-85D4-0DA4-87897385BE25}"/>
              </a:ext>
            </a:extLst>
          </p:cNvPr>
          <p:cNvPicPr>
            <a:picLocks noChangeAspect="1"/>
          </p:cNvPicPr>
          <p:nvPr/>
        </p:nvPicPr>
        <p:blipFill>
          <a:blip r:embed="rId6"/>
          <a:stretch>
            <a:fillRect/>
          </a:stretch>
        </p:blipFill>
        <p:spPr>
          <a:xfrm>
            <a:off x="1352691" y="3153521"/>
            <a:ext cx="2347357" cy="2700833"/>
          </a:xfrm>
          <a:prstGeom prst="rect">
            <a:avLst/>
          </a:prstGeom>
          <a:ln w="57150" cmpd="thickThin">
            <a:noFill/>
            <a:miter lim="800000"/>
          </a:ln>
        </p:spPr>
      </p:pic>
      <p:pic>
        <p:nvPicPr>
          <p:cNvPr id="10" name="Picture 9">
            <a:extLst>
              <a:ext uri="{FF2B5EF4-FFF2-40B4-BE49-F238E27FC236}">
                <a16:creationId xmlns:a16="http://schemas.microsoft.com/office/drawing/2014/main" id="{24E308C6-8011-F176-9DAB-6A6CE86F2222}"/>
              </a:ext>
            </a:extLst>
          </p:cNvPr>
          <p:cNvPicPr>
            <a:picLocks noChangeAspect="1"/>
          </p:cNvPicPr>
          <p:nvPr/>
        </p:nvPicPr>
        <p:blipFill>
          <a:blip r:embed="rId7"/>
          <a:stretch>
            <a:fillRect/>
          </a:stretch>
        </p:blipFill>
        <p:spPr>
          <a:xfrm>
            <a:off x="3715784" y="3153521"/>
            <a:ext cx="2402283" cy="2700832"/>
          </a:xfrm>
          <a:prstGeom prst="rect">
            <a:avLst/>
          </a:prstGeom>
          <a:ln w="57150" cmpd="thickThin">
            <a:noFill/>
            <a:miter lim="800000"/>
          </a:ln>
        </p:spPr>
      </p:pic>
      <p:sp>
        <p:nvSpPr>
          <p:cNvPr id="13" name="Content Placeholder 12">
            <a:extLst>
              <a:ext uri="{FF2B5EF4-FFF2-40B4-BE49-F238E27FC236}">
                <a16:creationId xmlns:a16="http://schemas.microsoft.com/office/drawing/2014/main" id="{6609FCA9-7ABC-A815-B564-DF1C7A669A01}"/>
              </a:ext>
            </a:extLst>
          </p:cNvPr>
          <p:cNvSpPr>
            <a:spLocks noGrp="1"/>
          </p:cNvSpPr>
          <p:nvPr>
            <p:ph sz="half" idx="2"/>
          </p:nvPr>
        </p:nvSpPr>
        <p:spPr>
          <a:xfrm>
            <a:off x="6604033" y="1158023"/>
            <a:ext cx="4528947" cy="4696335"/>
          </a:xfrm>
        </p:spPr>
        <p:txBody>
          <a:bodyPr vert="horz" lIns="91440" tIns="45720" rIns="91440" bIns="45720" rtlCol="0" anchor="t">
            <a:normAutofit/>
          </a:bodyPr>
          <a:lstStyle/>
          <a:p>
            <a:r>
              <a:rPr lang="en-US" dirty="0"/>
              <a:t>Inhibition – </a:t>
            </a:r>
          </a:p>
          <a:p>
            <a:pPr lvl="1"/>
            <a:r>
              <a:rPr lang="en-US" sz="2200" dirty="0"/>
              <a:t>Profiles can simply look like low level samples.</a:t>
            </a:r>
          </a:p>
          <a:p>
            <a:pPr lvl="1"/>
            <a:r>
              <a:rPr lang="en-US" sz="2200" dirty="0"/>
              <a:t>Can do additional steps to overcome inhibitors if sample is inhibited (remember quant info).</a:t>
            </a:r>
          </a:p>
        </p:txBody>
      </p:sp>
    </p:spTree>
    <p:extLst>
      <p:ext uri="{BB962C8B-B14F-4D97-AF65-F5344CB8AC3E}">
        <p14:creationId xmlns:p14="http://schemas.microsoft.com/office/powerpoint/2010/main" val="26169926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6A5A2-E893-61B3-229D-2A3797DB0442}"/>
              </a:ext>
            </a:extLst>
          </p:cNvPr>
          <p:cNvSpPr>
            <a:spLocks noGrp="1"/>
          </p:cNvSpPr>
          <p:nvPr>
            <p:ph type="title"/>
          </p:nvPr>
        </p:nvSpPr>
        <p:spPr/>
        <p:txBody>
          <a:bodyPr/>
          <a:lstStyle/>
          <a:p>
            <a:r>
              <a:rPr lang="en-US"/>
              <a:t>Additional Potential Issue: Degradation</a:t>
            </a:r>
            <a:endParaRPr lang="en-US" dirty="0"/>
          </a:p>
        </p:txBody>
      </p:sp>
      <p:sp>
        <p:nvSpPr>
          <p:cNvPr id="3" name="Content Placeholder 2">
            <a:extLst>
              <a:ext uri="{FF2B5EF4-FFF2-40B4-BE49-F238E27FC236}">
                <a16:creationId xmlns:a16="http://schemas.microsoft.com/office/drawing/2014/main" id="{EE5C3BC2-3658-99AE-6B2C-0EB67CB96041}"/>
              </a:ext>
            </a:extLst>
          </p:cNvPr>
          <p:cNvSpPr>
            <a:spLocks noGrp="1"/>
          </p:cNvSpPr>
          <p:nvPr>
            <p:ph idx="1"/>
          </p:nvPr>
        </p:nvSpPr>
        <p:spPr/>
        <p:txBody>
          <a:bodyPr>
            <a:normAutofit fontScale="85000" lnSpcReduction="20000"/>
          </a:bodyPr>
          <a:lstStyle/>
          <a:p>
            <a:r>
              <a:rPr lang="en-US"/>
              <a:t>What is it?</a:t>
            </a:r>
          </a:p>
          <a:p>
            <a:r>
              <a:rPr lang="en-US"/>
              <a:t>Caused by the DNA breaking down from one long strand into shorter broken strands (typically caused by environmental factors like humidity or sunlight). The shorter strands can prevent the areas we are searching for from being able to be found because the area is either not there or the isn’t fully intact to copy.</a:t>
            </a:r>
          </a:p>
          <a:p>
            <a:pPr lvl="1"/>
            <a:r>
              <a:rPr lang="en-US"/>
              <a:t>Can prevent us from getting a full profile during DNA</a:t>
            </a:r>
          </a:p>
          <a:p>
            <a:pPr lvl="1"/>
            <a:r>
              <a:rPr lang="en-US"/>
              <a:t>If degradation is bad enough, can prevent us from getting a profile at all</a:t>
            </a:r>
          </a:p>
          <a:p>
            <a:pPr marL="201168" lvl="1" indent="0">
              <a:buNone/>
            </a:pPr>
            <a:endParaRPr lang="en-US"/>
          </a:p>
          <a:p>
            <a:pPr marL="201168" lvl="1" indent="0">
              <a:buNone/>
            </a:pPr>
            <a:r>
              <a:rPr lang="en-US"/>
              <a:t>(Detection at Quant)</a:t>
            </a:r>
          </a:p>
          <a:p>
            <a:pPr marL="201168" lvl="1" indent="0">
              <a:buNone/>
            </a:pPr>
            <a:r>
              <a:rPr lang="en-US"/>
              <a:t>	Degradation index – present in newer quant kits (located within quant paperwork)</a:t>
            </a:r>
            <a:endParaRPr lang="en-US" dirty="0"/>
          </a:p>
        </p:txBody>
      </p:sp>
    </p:spTree>
    <p:extLst>
      <p:ext uri="{BB962C8B-B14F-4D97-AF65-F5344CB8AC3E}">
        <p14:creationId xmlns:p14="http://schemas.microsoft.com/office/powerpoint/2010/main" val="3514435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4018560-A1B9-4D3C-B032-951724CDD7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7" name="Picture 16">
              <a:extLst>
                <a:ext uri="{FF2B5EF4-FFF2-40B4-BE49-F238E27FC236}">
                  <a16:creationId xmlns:a16="http://schemas.microsoft.com/office/drawing/2014/main" id="{C62B19BF-51B9-4290-AEA8-389BB411958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8" name="Rectangle 17">
              <a:extLst>
                <a:ext uri="{FF2B5EF4-FFF2-40B4-BE49-F238E27FC236}">
                  <a16:creationId xmlns:a16="http://schemas.microsoft.com/office/drawing/2014/main" id="{69940D90-AB68-4B4D-8001-839F3B28C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a16="http://schemas.microsoft.com/office/drawing/2014/main" id="{4E0E095C-2B33-4957-9D0D-EE4ABDE1EA3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0" name="Picture 19">
              <a:extLst>
                <a:ext uri="{FF2B5EF4-FFF2-40B4-BE49-F238E27FC236}">
                  <a16:creationId xmlns:a16="http://schemas.microsoft.com/office/drawing/2014/main" id="{8095A9A2-AE81-4840-9F6F-305708B87CA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2" name="Straight Connector 21">
            <a:extLst>
              <a:ext uri="{FF2B5EF4-FFF2-40B4-BE49-F238E27FC236}">
                <a16:creationId xmlns:a16="http://schemas.microsoft.com/office/drawing/2014/main" id="{680E036D-DDAD-4AFE-AB68-D910280A76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24" name="Rectangle 23">
            <a:extLst>
              <a:ext uri="{FF2B5EF4-FFF2-40B4-BE49-F238E27FC236}">
                <a16:creationId xmlns:a16="http://schemas.microsoft.com/office/drawing/2014/main" id="{41708EBE-8F1C-4F88-9893-363C6C692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3008F04-25AC-4851-913F-8E3AE20B17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7" name="Picture 26">
              <a:extLst>
                <a:ext uri="{FF2B5EF4-FFF2-40B4-BE49-F238E27FC236}">
                  <a16:creationId xmlns:a16="http://schemas.microsoft.com/office/drawing/2014/main" id="{9EFFDCD6-F7ED-482D-907C-CD48B9B1DD4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8" name="Rectangle 27">
              <a:extLst>
                <a:ext uri="{FF2B5EF4-FFF2-40B4-BE49-F238E27FC236}">
                  <a16:creationId xmlns:a16="http://schemas.microsoft.com/office/drawing/2014/main" id="{D5765067-14FA-421E-B823-BC9850AB8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9" name="Picture 28">
              <a:extLst>
                <a:ext uri="{FF2B5EF4-FFF2-40B4-BE49-F238E27FC236}">
                  <a16:creationId xmlns:a16="http://schemas.microsoft.com/office/drawing/2014/main" id="{105C27D4-E19A-481A-BB00-A276CC012FA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0" name="Picture 29">
              <a:extLst>
                <a:ext uri="{FF2B5EF4-FFF2-40B4-BE49-F238E27FC236}">
                  <a16:creationId xmlns:a16="http://schemas.microsoft.com/office/drawing/2014/main" id="{13A9933D-84D7-4A15-B34D-2D7B08120A4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4" name="Title 3">
            <a:extLst>
              <a:ext uri="{FF2B5EF4-FFF2-40B4-BE49-F238E27FC236}">
                <a16:creationId xmlns:a16="http://schemas.microsoft.com/office/drawing/2014/main" id="{5CB95914-859E-3EC0-2427-FECEFD0B5F5D}"/>
              </a:ext>
            </a:extLst>
          </p:cNvPr>
          <p:cNvSpPr>
            <a:spLocks noGrp="1"/>
          </p:cNvSpPr>
          <p:nvPr>
            <p:ph type="title"/>
          </p:nvPr>
        </p:nvSpPr>
        <p:spPr>
          <a:xfrm>
            <a:off x="1256858" y="982132"/>
            <a:ext cx="4842190" cy="1774814"/>
          </a:xfrm>
        </p:spPr>
        <p:txBody>
          <a:bodyPr vert="horz" lIns="91440" tIns="45720" rIns="91440" bIns="45720" rtlCol="0" anchor="ctr">
            <a:normAutofit/>
          </a:bodyPr>
          <a:lstStyle/>
          <a:p>
            <a:r>
              <a:rPr lang="en-US" dirty="0"/>
              <a:t>Degradation</a:t>
            </a:r>
          </a:p>
        </p:txBody>
      </p:sp>
      <p:cxnSp>
        <p:nvCxnSpPr>
          <p:cNvPr id="32" name="Straight Connector 31">
            <a:extLst>
              <a:ext uri="{FF2B5EF4-FFF2-40B4-BE49-F238E27FC236}">
                <a16:creationId xmlns:a16="http://schemas.microsoft.com/office/drawing/2014/main" id="{34C3C3E8-6B5D-49DA-997A-3582B89C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46233" y="2838638"/>
            <a:ext cx="4663440" cy="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Content Placeholder 6">
            <a:extLst>
              <a:ext uri="{FF2B5EF4-FFF2-40B4-BE49-F238E27FC236}">
                <a16:creationId xmlns:a16="http://schemas.microsoft.com/office/drawing/2014/main" id="{7A7EADFA-993B-FAA8-9B8D-03A3963E417D}"/>
              </a:ext>
            </a:extLst>
          </p:cNvPr>
          <p:cNvPicPr>
            <a:picLocks noGrp="1" noChangeAspect="1"/>
          </p:cNvPicPr>
          <p:nvPr>
            <p:ph sz="half" idx="1"/>
          </p:nvPr>
        </p:nvPicPr>
        <p:blipFill>
          <a:blip r:embed="rId6"/>
          <a:stretch>
            <a:fillRect/>
          </a:stretch>
        </p:blipFill>
        <p:spPr>
          <a:xfrm>
            <a:off x="1422602" y="3153522"/>
            <a:ext cx="1962505" cy="2418902"/>
          </a:xfrm>
          <a:prstGeom prst="rect">
            <a:avLst/>
          </a:prstGeom>
          <a:ln w="57150" cmpd="thickThin">
            <a:noFill/>
            <a:miter lim="800000"/>
          </a:ln>
        </p:spPr>
      </p:pic>
      <p:pic>
        <p:nvPicPr>
          <p:cNvPr id="9" name="Content Placeholder 8">
            <a:extLst>
              <a:ext uri="{FF2B5EF4-FFF2-40B4-BE49-F238E27FC236}">
                <a16:creationId xmlns:a16="http://schemas.microsoft.com/office/drawing/2014/main" id="{337E00B1-5A7C-D596-A241-99116E5667C5}"/>
              </a:ext>
            </a:extLst>
          </p:cNvPr>
          <p:cNvPicPr>
            <a:picLocks noChangeAspect="1"/>
          </p:cNvPicPr>
          <p:nvPr/>
        </p:nvPicPr>
        <p:blipFill>
          <a:blip r:embed="rId7"/>
          <a:stretch>
            <a:fillRect/>
          </a:stretch>
        </p:blipFill>
        <p:spPr>
          <a:xfrm>
            <a:off x="3881695" y="3153522"/>
            <a:ext cx="2141928" cy="2418902"/>
          </a:xfrm>
          <a:prstGeom prst="rect">
            <a:avLst/>
          </a:prstGeom>
          <a:ln w="57150" cmpd="thickThin">
            <a:noFill/>
            <a:miter lim="800000"/>
          </a:ln>
        </p:spPr>
      </p:pic>
      <p:sp>
        <p:nvSpPr>
          <p:cNvPr id="13" name="Content Placeholder 12">
            <a:extLst>
              <a:ext uri="{FF2B5EF4-FFF2-40B4-BE49-F238E27FC236}">
                <a16:creationId xmlns:a16="http://schemas.microsoft.com/office/drawing/2014/main" id="{6609FCA9-7ABC-A815-B564-DF1C7A669A01}"/>
              </a:ext>
            </a:extLst>
          </p:cNvPr>
          <p:cNvSpPr>
            <a:spLocks noGrp="1"/>
          </p:cNvSpPr>
          <p:nvPr>
            <p:ph sz="half" idx="2"/>
          </p:nvPr>
        </p:nvSpPr>
        <p:spPr>
          <a:xfrm>
            <a:off x="6604033" y="1158023"/>
            <a:ext cx="4528947" cy="4696335"/>
          </a:xfrm>
        </p:spPr>
        <p:txBody>
          <a:bodyPr vert="horz" lIns="91440" tIns="45720" rIns="91440" bIns="45720" rtlCol="0" anchor="t">
            <a:normAutofit/>
          </a:bodyPr>
          <a:lstStyle/>
          <a:p>
            <a:r>
              <a:rPr lang="en-US" dirty="0"/>
              <a:t>Degradation – </a:t>
            </a:r>
          </a:p>
          <a:p>
            <a:pPr lvl="1"/>
            <a:r>
              <a:rPr lang="en-US" dirty="0"/>
              <a:t>Happens prior to the evidence coming into the lab (environmental factors)</a:t>
            </a:r>
          </a:p>
          <a:p>
            <a:pPr lvl="1"/>
            <a:r>
              <a:rPr lang="en-US" dirty="0"/>
              <a:t>Can happen based on storage of the evidence – wet, damp evidence</a:t>
            </a:r>
          </a:p>
          <a:p>
            <a:pPr lvl="1"/>
            <a:r>
              <a:rPr lang="en-US" dirty="0"/>
              <a:t>Naturally occurs over time</a:t>
            </a:r>
          </a:p>
          <a:p>
            <a:pPr lvl="1"/>
            <a:endParaRPr lang="en-US" dirty="0"/>
          </a:p>
          <a:p>
            <a:pPr lvl="1"/>
            <a:r>
              <a:rPr lang="en-US" dirty="0"/>
              <a:t>Unknown how it is going to affect (and if it will have an affect on) the evidence until a DNA profile is developed.</a:t>
            </a:r>
          </a:p>
        </p:txBody>
      </p:sp>
    </p:spTree>
    <p:extLst>
      <p:ext uri="{BB962C8B-B14F-4D97-AF65-F5344CB8AC3E}">
        <p14:creationId xmlns:p14="http://schemas.microsoft.com/office/powerpoint/2010/main" val="9942732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527585-ADB9-3F0C-16CC-8FDDA06201C2}"/>
              </a:ext>
            </a:extLst>
          </p:cNvPr>
          <p:cNvSpPr>
            <a:spLocks noGrp="1"/>
          </p:cNvSpPr>
          <p:nvPr>
            <p:ph type="title"/>
          </p:nvPr>
        </p:nvSpPr>
        <p:spPr/>
        <p:txBody>
          <a:bodyPr>
            <a:normAutofit fontScale="90000"/>
          </a:bodyPr>
          <a:lstStyle/>
          <a:p>
            <a:r>
              <a:rPr lang="en-US" dirty="0"/>
              <a:t>Quality Assurance: </a:t>
            </a:r>
            <a:br>
              <a:rPr lang="en-US" dirty="0"/>
            </a:br>
            <a:r>
              <a:rPr lang="en-US" dirty="0"/>
              <a:t>Reagents and Instrumentation</a:t>
            </a:r>
          </a:p>
        </p:txBody>
      </p:sp>
      <p:sp>
        <p:nvSpPr>
          <p:cNvPr id="6" name="Content Placeholder 5">
            <a:extLst>
              <a:ext uri="{FF2B5EF4-FFF2-40B4-BE49-F238E27FC236}">
                <a16:creationId xmlns:a16="http://schemas.microsoft.com/office/drawing/2014/main" id="{3E94A887-0030-23EA-B9B8-C4B42C96F860}"/>
              </a:ext>
            </a:extLst>
          </p:cNvPr>
          <p:cNvSpPr>
            <a:spLocks noGrp="1"/>
          </p:cNvSpPr>
          <p:nvPr>
            <p:ph idx="1"/>
          </p:nvPr>
        </p:nvSpPr>
        <p:spPr/>
        <p:txBody>
          <a:bodyPr>
            <a:normAutofit/>
          </a:bodyPr>
          <a:lstStyle/>
          <a:p>
            <a:r>
              <a:rPr lang="en-US" dirty="0"/>
              <a:t>Per the QAS, the laboratory must define what is considered a critical reagent and critical equipment (certain things are required to </a:t>
            </a:r>
            <a:r>
              <a:rPr lang="en-US"/>
              <a:t>be included)</a:t>
            </a:r>
            <a:endParaRPr lang="en-US" dirty="0"/>
          </a:p>
          <a:p>
            <a:r>
              <a:rPr lang="en-US" dirty="0"/>
              <a:t>Critical reagents</a:t>
            </a:r>
          </a:p>
          <a:p>
            <a:pPr lvl="1"/>
            <a:r>
              <a:rPr lang="en-US" dirty="0"/>
              <a:t>Must be evaluated prior to use in casework</a:t>
            </a:r>
          </a:p>
          <a:p>
            <a:r>
              <a:rPr lang="en-US" dirty="0"/>
              <a:t>Critical Equipment</a:t>
            </a:r>
          </a:p>
          <a:p>
            <a:pPr lvl="1"/>
            <a:r>
              <a:rPr lang="en-US" dirty="0"/>
              <a:t>Lab must have a program to ensure proper maintenance</a:t>
            </a:r>
          </a:p>
          <a:p>
            <a:pPr lvl="1"/>
            <a:r>
              <a:rPr lang="en-US" dirty="0"/>
              <a:t>Must have a process for performance checks to evaluate that the equipment is working</a:t>
            </a:r>
          </a:p>
        </p:txBody>
      </p:sp>
    </p:spTree>
    <p:extLst>
      <p:ext uri="{BB962C8B-B14F-4D97-AF65-F5344CB8AC3E}">
        <p14:creationId xmlns:p14="http://schemas.microsoft.com/office/powerpoint/2010/main" val="803922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346FD-AEF0-0AC4-174C-276DF7BED61E}"/>
              </a:ext>
            </a:extLst>
          </p:cNvPr>
          <p:cNvSpPr>
            <a:spLocks noGrp="1"/>
          </p:cNvSpPr>
          <p:nvPr>
            <p:ph type="title"/>
          </p:nvPr>
        </p:nvSpPr>
        <p:spPr/>
        <p:txBody>
          <a:bodyPr/>
          <a:lstStyle/>
          <a:p>
            <a:r>
              <a:rPr lang="en-US" dirty="0"/>
              <a:t>How do we extract the sample:</a:t>
            </a:r>
          </a:p>
        </p:txBody>
      </p:sp>
      <p:sp>
        <p:nvSpPr>
          <p:cNvPr id="3" name="Content Placeholder 2">
            <a:extLst>
              <a:ext uri="{FF2B5EF4-FFF2-40B4-BE49-F238E27FC236}">
                <a16:creationId xmlns:a16="http://schemas.microsoft.com/office/drawing/2014/main" id="{41FEC22F-C298-1B02-0684-BC9910D900E1}"/>
              </a:ext>
            </a:extLst>
          </p:cNvPr>
          <p:cNvSpPr>
            <a:spLocks noGrp="1"/>
          </p:cNvSpPr>
          <p:nvPr>
            <p:ph idx="1"/>
          </p:nvPr>
        </p:nvSpPr>
        <p:spPr/>
        <p:txBody>
          <a:bodyPr/>
          <a:lstStyle/>
          <a:p>
            <a:r>
              <a:rPr lang="en-US" dirty="0"/>
              <a:t>Two main steps</a:t>
            </a:r>
          </a:p>
          <a:p>
            <a:pPr lvl="1"/>
            <a:r>
              <a:rPr lang="en-US" dirty="0"/>
              <a:t>Lysis</a:t>
            </a:r>
          </a:p>
          <a:p>
            <a:pPr lvl="2"/>
            <a:r>
              <a:rPr lang="en-US" dirty="0">
                <a:latin typeface="+mj-lt"/>
              </a:rPr>
              <a:t>Heat and multiple chemicals are used to break open the cells in the bodily fluid and release the DNA. </a:t>
            </a:r>
          </a:p>
          <a:p>
            <a:pPr lvl="1"/>
            <a:r>
              <a:rPr lang="en-US" dirty="0">
                <a:latin typeface="+mj-lt"/>
              </a:rPr>
              <a:t>Purification</a:t>
            </a:r>
          </a:p>
          <a:p>
            <a:pPr lvl="2"/>
            <a:r>
              <a:rPr lang="en-US" dirty="0">
                <a:latin typeface="+mj-lt"/>
              </a:rPr>
              <a:t>Unwanted cell parts are removed, and the pure DNA is suspended in liquid.</a:t>
            </a:r>
          </a:p>
          <a:p>
            <a:pPr marL="914400" lvl="2" indent="0">
              <a:buNone/>
            </a:pPr>
            <a:endParaRPr lang="en-US" dirty="0"/>
          </a:p>
        </p:txBody>
      </p:sp>
    </p:spTree>
    <p:extLst>
      <p:ext uri="{BB962C8B-B14F-4D97-AF65-F5344CB8AC3E}">
        <p14:creationId xmlns:p14="http://schemas.microsoft.com/office/powerpoint/2010/main" val="27110109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086547-2B0B-C075-E376-731220853EDC}"/>
              </a:ext>
            </a:extLst>
          </p:cNvPr>
          <p:cNvSpPr>
            <a:spLocks noGrp="1"/>
          </p:cNvSpPr>
          <p:nvPr>
            <p:ph type="title"/>
          </p:nvPr>
        </p:nvSpPr>
        <p:spPr/>
        <p:txBody>
          <a:bodyPr>
            <a:normAutofit fontScale="90000"/>
          </a:bodyPr>
          <a:lstStyle/>
          <a:p>
            <a:r>
              <a:rPr lang="en-US" dirty="0"/>
              <a:t>Thank you!</a:t>
            </a:r>
            <a:br>
              <a:rPr lang="en-US" dirty="0"/>
            </a:br>
            <a:r>
              <a:rPr lang="en-US" dirty="0"/>
              <a:t>Questions?</a:t>
            </a:r>
          </a:p>
        </p:txBody>
      </p:sp>
      <p:sp>
        <p:nvSpPr>
          <p:cNvPr id="2" name="Content Placeholder 1">
            <a:extLst>
              <a:ext uri="{FF2B5EF4-FFF2-40B4-BE49-F238E27FC236}">
                <a16:creationId xmlns:a16="http://schemas.microsoft.com/office/drawing/2014/main" id="{71299D55-D779-4FC7-CDE3-494F5AAD19F1}"/>
              </a:ext>
            </a:extLst>
          </p:cNvPr>
          <p:cNvSpPr>
            <a:spLocks noGrp="1"/>
          </p:cNvSpPr>
          <p:nvPr>
            <p:ph sz="half" idx="1"/>
          </p:nvPr>
        </p:nvSpPr>
        <p:spPr/>
        <p:txBody>
          <a:bodyPr/>
          <a:lstStyle/>
          <a:p>
            <a:pPr marL="0" indent="0">
              <a:spcBef>
                <a:spcPts val="0"/>
              </a:spcBef>
              <a:spcAft>
                <a:spcPts val="0"/>
              </a:spcAft>
              <a:buNone/>
            </a:pPr>
            <a:r>
              <a:rPr lang="en-US" dirty="0"/>
              <a:t>Cassandra Canela</a:t>
            </a:r>
          </a:p>
          <a:p>
            <a:pPr marL="0" indent="0">
              <a:spcBef>
                <a:spcPts val="0"/>
              </a:spcBef>
              <a:spcAft>
                <a:spcPts val="0"/>
              </a:spcAft>
              <a:buNone/>
            </a:pPr>
            <a:r>
              <a:rPr lang="en-US" dirty="0"/>
              <a:t>Assistant Technical Leader</a:t>
            </a:r>
          </a:p>
          <a:p>
            <a:pPr marL="0" indent="0">
              <a:spcBef>
                <a:spcPts val="0"/>
              </a:spcBef>
              <a:spcAft>
                <a:spcPts val="0"/>
              </a:spcAft>
              <a:buNone/>
            </a:pPr>
            <a:r>
              <a:rPr lang="en-US" dirty="0"/>
              <a:t>TXDPS Garland Crime Lab</a:t>
            </a:r>
          </a:p>
          <a:p>
            <a:pPr marL="0" indent="0">
              <a:spcBef>
                <a:spcPts val="0"/>
              </a:spcBef>
              <a:spcAft>
                <a:spcPts val="0"/>
              </a:spcAft>
              <a:buNone/>
            </a:pPr>
            <a:r>
              <a:rPr lang="en-US" dirty="0"/>
              <a:t>Cassandra.canela@dps.Texas.gov</a:t>
            </a:r>
          </a:p>
        </p:txBody>
      </p:sp>
      <p:sp>
        <p:nvSpPr>
          <p:cNvPr id="3" name="Content Placeholder 2">
            <a:extLst>
              <a:ext uri="{FF2B5EF4-FFF2-40B4-BE49-F238E27FC236}">
                <a16:creationId xmlns:a16="http://schemas.microsoft.com/office/drawing/2014/main" id="{DB6A21E8-0609-FF11-9503-6E3B845D0DBB}"/>
              </a:ext>
            </a:extLst>
          </p:cNvPr>
          <p:cNvSpPr>
            <a:spLocks noGrp="1"/>
          </p:cNvSpPr>
          <p:nvPr>
            <p:ph sz="half" idx="2"/>
          </p:nvPr>
        </p:nvSpPr>
        <p:spPr/>
        <p:txBody>
          <a:bodyPr/>
          <a:lstStyle/>
          <a:p>
            <a:pPr marL="0" indent="0">
              <a:spcBef>
                <a:spcPts val="0"/>
              </a:spcBef>
              <a:spcAft>
                <a:spcPts val="0"/>
              </a:spcAft>
              <a:buNone/>
            </a:pPr>
            <a:r>
              <a:rPr lang="en-US" dirty="0"/>
              <a:t>Ariel </a:t>
            </a:r>
            <a:r>
              <a:rPr lang="en-US" dirty="0" err="1"/>
              <a:t>Payan</a:t>
            </a:r>
            <a:endParaRPr lang="en-US" dirty="0"/>
          </a:p>
          <a:p>
            <a:pPr marL="0" indent="0">
              <a:spcBef>
                <a:spcPts val="0"/>
              </a:spcBef>
              <a:spcAft>
                <a:spcPts val="0"/>
              </a:spcAft>
              <a:buNone/>
            </a:pPr>
            <a:r>
              <a:rPr lang="en-US" dirty="0"/>
              <a:t>Capitol Area Private Defender Service</a:t>
            </a:r>
          </a:p>
          <a:p>
            <a:pPr marL="0" indent="0">
              <a:spcBef>
                <a:spcPts val="0"/>
              </a:spcBef>
              <a:spcAft>
                <a:spcPts val="0"/>
              </a:spcAft>
              <a:buNone/>
            </a:pPr>
            <a:r>
              <a:rPr lang="en-US" dirty="0"/>
              <a:t>Ariel@CAPDS.org </a:t>
            </a:r>
          </a:p>
        </p:txBody>
      </p:sp>
    </p:spTree>
    <p:extLst>
      <p:ext uri="{BB962C8B-B14F-4D97-AF65-F5344CB8AC3E}">
        <p14:creationId xmlns:p14="http://schemas.microsoft.com/office/powerpoint/2010/main" val="429498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FB998-5216-35E7-FC15-ACA325EB7A11}"/>
              </a:ext>
            </a:extLst>
          </p:cNvPr>
          <p:cNvSpPr>
            <a:spLocks noGrp="1"/>
          </p:cNvSpPr>
          <p:nvPr>
            <p:ph type="title"/>
          </p:nvPr>
        </p:nvSpPr>
        <p:spPr/>
        <p:txBody>
          <a:bodyPr/>
          <a:lstStyle/>
          <a:p>
            <a:r>
              <a:rPr lang="en-US" dirty="0"/>
              <a:t>Two categories of Extraction</a:t>
            </a:r>
          </a:p>
        </p:txBody>
      </p:sp>
      <p:sp>
        <p:nvSpPr>
          <p:cNvPr id="7" name="Content Placeholder 6">
            <a:extLst>
              <a:ext uri="{FF2B5EF4-FFF2-40B4-BE49-F238E27FC236}">
                <a16:creationId xmlns:a16="http://schemas.microsoft.com/office/drawing/2014/main" id="{652E8FCE-0C5F-E8A5-1AFD-9326512BC2CE}"/>
              </a:ext>
            </a:extLst>
          </p:cNvPr>
          <p:cNvSpPr>
            <a:spLocks noGrp="1"/>
          </p:cNvSpPr>
          <p:nvPr>
            <p:ph sz="half" idx="1"/>
          </p:nvPr>
        </p:nvSpPr>
        <p:spPr>
          <a:xfrm>
            <a:off x="1292353" y="2560320"/>
            <a:ext cx="4718304" cy="3310128"/>
          </a:xfrm>
        </p:spPr>
        <p:txBody>
          <a:bodyPr>
            <a:normAutofit fontScale="85000" lnSpcReduction="20000"/>
          </a:bodyPr>
          <a:lstStyle/>
          <a:p>
            <a:pPr marL="0" indent="0">
              <a:buNone/>
            </a:pPr>
            <a:r>
              <a:rPr lang="en-US" sz="3100" dirty="0"/>
              <a:t>Differential Extraction</a:t>
            </a:r>
          </a:p>
          <a:p>
            <a:r>
              <a:rPr lang="en-US" dirty="0"/>
              <a:t>Allows for isolation of sperm cells – samples suspected (or confirmed) to contain semen</a:t>
            </a:r>
          </a:p>
          <a:p>
            <a:pPr lvl="1"/>
            <a:r>
              <a:rPr lang="en-US" dirty="0"/>
              <a:t>Sperm cells outer membrane requires a stronger chemical than other cell types</a:t>
            </a:r>
          </a:p>
          <a:p>
            <a:endParaRPr lang="en-US" dirty="0"/>
          </a:p>
          <a:p>
            <a:pPr lvl="1"/>
            <a:r>
              <a:rPr lang="en-US" dirty="0"/>
              <a:t>Vaginal swabs</a:t>
            </a:r>
          </a:p>
          <a:p>
            <a:pPr lvl="1"/>
            <a:r>
              <a:rPr lang="en-US" dirty="0"/>
              <a:t>Breast swabs</a:t>
            </a:r>
          </a:p>
          <a:p>
            <a:pPr lvl="1"/>
            <a:endParaRPr lang="en-US" dirty="0"/>
          </a:p>
        </p:txBody>
      </p:sp>
      <p:sp>
        <p:nvSpPr>
          <p:cNvPr id="9" name="Content Placeholder 8">
            <a:extLst>
              <a:ext uri="{FF2B5EF4-FFF2-40B4-BE49-F238E27FC236}">
                <a16:creationId xmlns:a16="http://schemas.microsoft.com/office/drawing/2014/main" id="{07422B69-0278-117C-B5FE-8DC916EDEFC5}"/>
              </a:ext>
            </a:extLst>
          </p:cNvPr>
          <p:cNvSpPr>
            <a:spLocks noGrp="1"/>
          </p:cNvSpPr>
          <p:nvPr>
            <p:ph sz="half" idx="2"/>
          </p:nvPr>
        </p:nvSpPr>
        <p:spPr>
          <a:xfrm>
            <a:off x="6181343" y="2560320"/>
            <a:ext cx="5201031" cy="3707130"/>
          </a:xfrm>
        </p:spPr>
        <p:txBody>
          <a:bodyPr>
            <a:normAutofit fontScale="85000" lnSpcReduction="20000"/>
          </a:bodyPr>
          <a:lstStyle/>
          <a:p>
            <a:r>
              <a:rPr lang="en-US" sz="3100" dirty="0"/>
              <a:t>Unknowns and Knowns (Non Differentials)</a:t>
            </a:r>
          </a:p>
          <a:p>
            <a:r>
              <a:rPr lang="en-US" dirty="0"/>
              <a:t>Isolates all DNA from all DNA sources (i.e. semen, blood, skin cells, </a:t>
            </a:r>
            <a:r>
              <a:rPr lang="en-US" dirty="0" err="1"/>
              <a:t>etc</a:t>
            </a:r>
            <a:r>
              <a:rPr lang="en-US" dirty="0"/>
              <a:t>)</a:t>
            </a:r>
          </a:p>
          <a:p>
            <a:pPr lvl="1"/>
            <a:r>
              <a:rPr lang="en-US" dirty="0"/>
              <a:t>Unknowns</a:t>
            </a:r>
          </a:p>
          <a:p>
            <a:pPr lvl="2"/>
            <a:r>
              <a:rPr lang="en-US" dirty="0"/>
              <a:t>Right hand fingernail swabs	</a:t>
            </a:r>
          </a:p>
          <a:p>
            <a:pPr lvl="2"/>
            <a:r>
              <a:rPr lang="en-US" dirty="0"/>
              <a:t>Swabbing from ligature</a:t>
            </a:r>
          </a:p>
          <a:p>
            <a:pPr lvl="2"/>
            <a:r>
              <a:rPr lang="en-US" dirty="0"/>
              <a:t>Cutting … from light grey hooded sweatshirt</a:t>
            </a:r>
          </a:p>
          <a:p>
            <a:pPr lvl="1"/>
            <a:r>
              <a:rPr lang="en-US" dirty="0"/>
              <a:t>Knowns</a:t>
            </a:r>
          </a:p>
          <a:p>
            <a:pPr lvl="2"/>
            <a:r>
              <a:rPr lang="en-US" dirty="0"/>
              <a:t>Blood card</a:t>
            </a:r>
          </a:p>
          <a:p>
            <a:pPr lvl="2"/>
            <a:r>
              <a:rPr lang="en-US" dirty="0"/>
              <a:t>Buccal swab</a:t>
            </a:r>
          </a:p>
        </p:txBody>
      </p:sp>
    </p:spTree>
    <p:extLst>
      <p:ext uri="{BB962C8B-B14F-4D97-AF65-F5344CB8AC3E}">
        <p14:creationId xmlns:p14="http://schemas.microsoft.com/office/powerpoint/2010/main" val="726498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59" name="Group 38">
            <a:extLst>
              <a:ext uri="{FF2B5EF4-FFF2-40B4-BE49-F238E27FC236}">
                <a16:creationId xmlns:a16="http://schemas.microsoft.com/office/drawing/2014/main" id="{6BD642B1-E8A0-4B5B-8E4A-D8EF15A08E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40" name="Picture 39">
              <a:extLst>
                <a:ext uri="{FF2B5EF4-FFF2-40B4-BE49-F238E27FC236}">
                  <a16:creationId xmlns:a16="http://schemas.microsoft.com/office/drawing/2014/main" id="{241D71B9-BFD9-40DE-BC3B-E64BA289531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1" name="Rectangle 40">
              <a:extLst>
                <a:ext uri="{FF2B5EF4-FFF2-40B4-BE49-F238E27FC236}">
                  <a16:creationId xmlns:a16="http://schemas.microsoft.com/office/drawing/2014/main" id="{D2504B9E-D812-4C78-9981-5F48C1288A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42" name="Picture 41">
              <a:extLst>
                <a:ext uri="{FF2B5EF4-FFF2-40B4-BE49-F238E27FC236}">
                  <a16:creationId xmlns:a16="http://schemas.microsoft.com/office/drawing/2014/main" id="{2F886AB1-61BE-4427-BED7-571CF1EF1C8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43" name="Picture 42">
              <a:extLst>
                <a:ext uri="{FF2B5EF4-FFF2-40B4-BE49-F238E27FC236}">
                  <a16:creationId xmlns:a16="http://schemas.microsoft.com/office/drawing/2014/main" id="{E912E8F6-1094-49C1-B7CD-CC46B33D6F8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60" name="Straight Connector 44">
            <a:extLst>
              <a:ext uri="{FF2B5EF4-FFF2-40B4-BE49-F238E27FC236}">
                <a16:creationId xmlns:a16="http://schemas.microsoft.com/office/drawing/2014/main" id="{1870FE29-3AF7-4226-8303-7C1B0B8E1F6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61" name="Rectangle 46">
            <a:extLst>
              <a:ext uri="{FF2B5EF4-FFF2-40B4-BE49-F238E27FC236}">
                <a16:creationId xmlns:a16="http://schemas.microsoft.com/office/drawing/2014/main" id="{8B226A40-22CC-40E5-9EC4-5163536C6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8">
            <a:extLst>
              <a:ext uri="{FF2B5EF4-FFF2-40B4-BE49-F238E27FC236}">
                <a16:creationId xmlns:a16="http://schemas.microsoft.com/office/drawing/2014/main" id="{6BB9B7D3-101C-4F55-A956-62DA4AAD40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50" name="Picture 49">
              <a:extLst>
                <a:ext uri="{FF2B5EF4-FFF2-40B4-BE49-F238E27FC236}">
                  <a16:creationId xmlns:a16="http://schemas.microsoft.com/office/drawing/2014/main" id="{53BD5441-821C-4091-8DDD-A4A56A6FC8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1" name="Rectangle 50">
              <a:extLst>
                <a:ext uri="{FF2B5EF4-FFF2-40B4-BE49-F238E27FC236}">
                  <a16:creationId xmlns:a16="http://schemas.microsoft.com/office/drawing/2014/main" id="{AFC6E877-1BD2-4856-8FFD-250D27C158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52" name="Picture 51">
              <a:extLst>
                <a:ext uri="{FF2B5EF4-FFF2-40B4-BE49-F238E27FC236}">
                  <a16:creationId xmlns:a16="http://schemas.microsoft.com/office/drawing/2014/main" id="{F64C008A-2A32-4626-A83A-16A984F886F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53" name="Picture 52">
              <a:extLst>
                <a:ext uri="{FF2B5EF4-FFF2-40B4-BE49-F238E27FC236}">
                  <a16:creationId xmlns:a16="http://schemas.microsoft.com/office/drawing/2014/main" id="{875D67EF-62E2-43F5-8005-7A7A319D05A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7" name="Title 6">
            <a:extLst>
              <a:ext uri="{FF2B5EF4-FFF2-40B4-BE49-F238E27FC236}">
                <a16:creationId xmlns:a16="http://schemas.microsoft.com/office/drawing/2014/main" id="{49809049-6A87-6981-D4A1-33991B46E8EA}"/>
              </a:ext>
            </a:extLst>
          </p:cNvPr>
          <p:cNvSpPr>
            <a:spLocks noGrp="1"/>
          </p:cNvSpPr>
          <p:nvPr>
            <p:ph type="title"/>
          </p:nvPr>
        </p:nvSpPr>
        <p:spPr>
          <a:xfrm>
            <a:off x="1102619" y="4404852"/>
            <a:ext cx="9989677" cy="1054745"/>
          </a:xfrm>
        </p:spPr>
        <p:txBody>
          <a:bodyPr vert="horz" lIns="91440" tIns="45720" rIns="91440" bIns="45720" rtlCol="0" anchor="b">
            <a:normAutofit/>
          </a:bodyPr>
          <a:lstStyle/>
          <a:p>
            <a:pPr>
              <a:lnSpc>
                <a:spcPct val="90000"/>
              </a:lnSpc>
            </a:pPr>
            <a:r>
              <a:rPr lang="en-US" sz="3400" kern="1200" cap="none">
                <a:ln w="3175" cmpd="sng">
                  <a:noFill/>
                </a:ln>
                <a:solidFill>
                  <a:schemeClr val="tx1">
                    <a:lumMod val="85000"/>
                    <a:lumOff val="15000"/>
                  </a:schemeClr>
                </a:solidFill>
                <a:effectLst/>
                <a:latin typeface="+mj-lt"/>
                <a:ea typeface="+mj-ea"/>
                <a:cs typeface="+mj-cs"/>
              </a:rPr>
              <a:t>How do you know which category of extraction was performed on your sample?</a:t>
            </a:r>
            <a:endParaRPr lang="en-US" sz="3400" kern="1200" cap="none" dirty="0">
              <a:ln w="3175" cmpd="sng">
                <a:noFill/>
              </a:ln>
              <a:solidFill>
                <a:schemeClr val="tx1">
                  <a:lumMod val="85000"/>
                  <a:lumOff val="15000"/>
                </a:schemeClr>
              </a:solidFill>
              <a:effectLst/>
              <a:latin typeface="+mj-lt"/>
              <a:ea typeface="+mj-ea"/>
              <a:cs typeface="+mj-cs"/>
            </a:endParaRPr>
          </a:p>
        </p:txBody>
      </p:sp>
      <p:sp>
        <p:nvSpPr>
          <p:cNvPr id="63" name="Rectangle 54">
            <a:extLst>
              <a:ext uri="{FF2B5EF4-FFF2-40B4-BE49-F238E27FC236}">
                <a16:creationId xmlns:a16="http://schemas.microsoft.com/office/drawing/2014/main" id="{9D2CA3DB-2141-4DE2-9F8A-9E5561DDF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11086" y="1092200"/>
            <a:ext cx="8962768"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E2C84F3-C20C-65F2-F039-DA82775C800D}"/>
              </a:ext>
            </a:extLst>
          </p:cNvPr>
          <p:cNvPicPr>
            <a:picLocks noChangeAspect="1"/>
          </p:cNvPicPr>
          <p:nvPr/>
        </p:nvPicPr>
        <p:blipFill>
          <a:blip r:embed="rId8"/>
          <a:stretch>
            <a:fillRect/>
          </a:stretch>
        </p:blipFill>
        <p:spPr>
          <a:xfrm>
            <a:off x="1813531" y="2600820"/>
            <a:ext cx="7404820" cy="1462451"/>
          </a:xfrm>
          <a:prstGeom prst="rect">
            <a:avLst/>
          </a:prstGeom>
        </p:spPr>
      </p:pic>
      <p:pic>
        <p:nvPicPr>
          <p:cNvPr id="3" name="Picture 2">
            <a:extLst>
              <a:ext uri="{FF2B5EF4-FFF2-40B4-BE49-F238E27FC236}">
                <a16:creationId xmlns:a16="http://schemas.microsoft.com/office/drawing/2014/main" id="{FEF9552E-8DFB-329A-9066-43010B041491}"/>
              </a:ext>
            </a:extLst>
          </p:cNvPr>
          <p:cNvPicPr>
            <a:picLocks noChangeAspect="1"/>
          </p:cNvPicPr>
          <p:nvPr/>
        </p:nvPicPr>
        <p:blipFill>
          <a:blip r:embed="rId9"/>
          <a:stretch>
            <a:fillRect/>
          </a:stretch>
        </p:blipFill>
        <p:spPr>
          <a:xfrm>
            <a:off x="4611895" y="1339161"/>
            <a:ext cx="5766574" cy="1383977"/>
          </a:xfrm>
          <a:prstGeom prst="rect">
            <a:avLst/>
          </a:prstGeom>
        </p:spPr>
      </p:pic>
      <p:cxnSp>
        <p:nvCxnSpPr>
          <p:cNvPr id="64" name="Straight Connector 56">
            <a:extLst>
              <a:ext uri="{FF2B5EF4-FFF2-40B4-BE49-F238E27FC236}">
                <a16:creationId xmlns:a16="http://schemas.microsoft.com/office/drawing/2014/main" id="{1214B64F-D291-4308-B071-A2678ED782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64080" y="5518838"/>
            <a:ext cx="786384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7119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D3421-FF99-5176-F62F-BA6834FE684D}"/>
              </a:ext>
            </a:extLst>
          </p:cNvPr>
          <p:cNvSpPr>
            <a:spLocks noGrp="1"/>
          </p:cNvSpPr>
          <p:nvPr>
            <p:ph type="title"/>
          </p:nvPr>
        </p:nvSpPr>
        <p:spPr>
          <a:xfrm>
            <a:off x="836611" y="831846"/>
            <a:ext cx="10515600" cy="1101727"/>
          </a:xfrm>
        </p:spPr>
        <p:txBody>
          <a:bodyPr/>
          <a:lstStyle/>
          <a:p>
            <a:r>
              <a:rPr lang="en-US" dirty="0"/>
              <a:t>Lysis: Differentials vs. Unknowns/Knowns</a:t>
            </a:r>
          </a:p>
        </p:txBody>
      </p:sp>
      <p:sp>
        <p:nvSpPr>
          <p:cNvPr id="3" name="Text Placeholder 2">
            <a:extLst>
              <a:ext uri="{FF2B5EF4-FFF2-40B4-BE49-F238E27FC236}">
                <a16:creationId xmlns:a16="http://schemas.microsoft.com/office/drawing/2014/main" id="{B384A101-4205-19DA-6AF1-97E609495C41}"/>
              </a:ext>
            </a:extLst>
          </p:cNvPr>
          <p:cNvSpPr>
            <a:spLocks noGrp="1"/>
          </p:cNvSpPr>
          <p:nvPr>
            <p:ph type="body" idx="1"/>
          </p:nvPr>
        </p:nvSpPr>
        <p:spPr>
          <a:xfrm>
            <a:off x="815179" y="1981199"/>
            <a:ext cx="5157787" cy="447675"/>
          </a:xfrm>
        </p:spPr>
        <p:txBody>
          <a:bodyPr/>
          <a:lstStyle/>
          <a:p>
            <a:pPr algn="ctr"/>
            <a:r>
              <a:rPr lang="en-US" dirty="0"/>
              <a:t>Differentials</a:t>
            </a:r>
          </a:p>
        </p:txBody>
      </p:sp>
      <p:sp>
        <p:nvSpPr>
          <p:cNvPr id="4" name="Content Placeholder 3">
            <a:extLst>
              <a:ext uri="{FF2B5EF4-FFF2-40B4-BE49-F238E27FC236}">
                <a16:creationId xmlns:a16="http://schemas.microsoft.com/office/drawing/2014/main" id="{44C5E7C0-53A4-7F01-3C9F-B21D7BB4C554}"/>
              </a:ext>
            </a:extLst>
          </p:cNvPr>
          <p:cNvSpPr>
            <a:spLocks noGrp="1"/>
          </p:cNvSpPr>
          <p:nvPr>
            <p:ph sz="half" idx="2"/>
          </p:nvPr>
        </p:nvSpPr>
        <p:spPr>
          <a:xfrm>
            <a:off x="836611" y="2370137"/>
            <a:ext cx="5157787" cy="3984625"/>
          </a:xfrm>
        </p:spPr>
        <p:txBody>
          <a:bodyPr anchor="ctr">
            <a:normAutofit fontScale="92500" lnSpcReduction="10000"/>
          </a:bodyPr>
          <a:lstStyle/>
          <a:p>
            <a:pPr algn="ctr"/>
            <a:r>
              <a:rPr lang="en-US" dirty="0"/>
              <a:t>Chemical 1 (ex. pro K) added to sample</a:t>
            </a:r>
          </a:p>
          <a:p>
            <a:pPr algn="ctr"/>
            <a:endParaRPr lang="en-US" dirty="0"/>
          </a:p>
          <a:p>
            <a:pPr algn="ctr"/>
            <a:r>
              <a:rPr lang="en-US" dirty="0"/>
              <a:t>Liquid containing DNA from cellular material removed leaving liquid containing intact sperm cells (removed portion - epithelial cell fraction)</a:t>
            </a:r>
          </a:p>
          <a:p>
            <a:pPr algn="ctr"/>
            <a:endParaRPr lang="en-US" dirty="0"/>
          </a:p>
          <a:p>
            <a:pPr algn="ctr"/>
            <a:r>
              <a:rPr lang="en-US" dirty="0"/>
              <a:t>Additional stronger chemical (ex. DTT) added to break open sperm cells and release the DNA (sperm cell fraction)</a:t>
            </a:r>
          </a:p>
        </p:txBody>
      </p:sp>
      <p:sp>
        <p:nvSpPr>
          <p:cNvPr id="5" name="Text Placeholder 4">
            <a:extLst>
              <a:ext uri="{FF2B5EF4-FFF2-40B4-BE49-F238E27FC236}">
                <a16:creationId xmlns:a16="http://schemas.microsoft.com/office/drawing/2014/main" id="{A5BD9534-D817-B71C-4C91-50EDF20F7BA0}"/>
              </a:ext>
            </a:extLst>
          </p:cNvPr>
          <p:cNvSpPr>
            <a:spLocks noGrp="1"/>
          </p:cNvSpPr>
          <p:nvPr>
            <p:ph type="body" sz="quarter" idx="3"/>
          </p:nvPr>
        </p:nvSpPr>
        <p:spPr>
          <a:xfrm>
            <a:off x="6542087" y="1981198"/>
            <a:ext cx="4268788" cy="447676"/>
          </a:xfrm>
        </p:spPr>
        <p:txBody>
          <a:bodyPr/>
          <a:lstStyle/>
          <a:p>
            <a:pPr algn="ctr"/>
            <a:r>
              <a:rPr lang="en-US" dirty="0"/>
              <a:t>Unknowns/Knowns</a:t>
            </a:r>
          </a:p>
        </p:txBody>
      </p:sp>
      <p:sp>
        <p:nvSpPr>
          <p:cNvPr id="6" name="Content Placeholder 5">
            <a:extLst>
              <a:ext uri="{FF2B5EF4-FFF2-40B4-BE49-F238E27FC236}">
                <a16:creationId xmlns:a16="http://schemas.microsoft.com/office/drawing/2014/main" id="{691CC77E-5605-1F4E-5D4D-D22411F78B21}"/>
              </a:ext>
            </a:extLst>
          </p:cNvPr>
          <p:cNvSpPr>
            <a:spLocks noGrp="1"/>
          </p:cNvSpPr>
          <p:nvPr>
            <p:ph sz="quarter" idx="4"/>
          </p:nvPr>
        </p:nvSpPr>
        <p:spPr>
          <a:xfrm>
            <a:off x="6563519" y="2205036"/>
            <a:ext cx="4268788" cy="3984626"/>
          </a:xfrm>
        </p:spPr>
        <p:txBody>
          <a:bodyPr anchor="ctr">
            <a:normAutofit fontScale="92500" lnSpcReduction="10000"/>
          </a:bodyPr>
          <a:lstStyle/>
          <a:p>
            <a:pPr marL="0" indent="0" algn="ctr">
              <a:buNone/>
            </a:pPr>
            <a:r>
              <a:rPr lang="en-US" dirty="0"/>
              <a:t>Combination of chemical(s) added at the same time to break open all cells that may be present</a:t>
            </a:r>
          </a:p>
        </p:txBody>
      </p:sp>
      <p:sp>
        <p:nvSpPr>
          <p:cNvPr id="8" name="Arrow: Down 7">
            <a:extLst>
              <a:ext uri="{FF2B5EF4-FFF2-40B4-BE49-F238E27FC236}">
                <a16:creationId xmlns:a16="http://schemas.microsoft.com/office/drawing/2014/main" id="{CF3FD390-8D8F-154D-1CF4-9190304A4F63}"/>
              </a:ext>
            </a:extLst>
          </p:cNvPr>
          <p:cNvSpPr/>
          <p:nvPr/>
        </p:nvSpPr>
        <p:spPr>
          <a:xfrm>
            <a:off x="3389308" y="4663281"/>
            <a:ext cx="352425"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CABFFAD2-F663-F272-15AF-BB9D4BCE5C92}"/>
              </a:ext>
            </a:extLst>
          </p:cNvPr>
          <p:cNvSpPr/>
          <p:nvPr/>
        </p:nvSpPr>
        <p:spPr>
          <a:xfrm>
            <a:off x="3414710" y="2971800"/>
            <a:ext cx="352425"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9558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6C4A8-FC0E-EC8E-065E-03A3EF74EC56}"/>
              </a:ext>
            </a:extLst>
          </p:cNvPr>
          <p:cNvSpPr>
            <a:spLocks noGrp="1"/>
          </p:cNvSpPr>
          <p:nvPr>
            <p:ph type="title"/>
          </p:nvPr>
        </p:nvSpPr>
        <p:spPr/>
        <p:txBody>
          <a:bodyPr>
            <a:normAutofit fontScale="90000"/>
          </a:bodyPr>
          <a:lstStyle/>
          <a:p>
            <a:r>
              <a:rPr lang="en-US"/>
              <a:t>Potential Issues with Differential Extraction</a:t>
            </a:r>
            <a:endParaRPr lang="en-US" dirty="0"/>
          </a:p>
        </p:txBody>
      </p:sp>
      <p:sp>
        <p:nvSpPr>
          <p:cNvPr id="4" name="Content Placeholder 3">
            <a:extLst>
              <a:ext uri="{FF2B5EF4-FFF2-40B4-BE49-F238E27FC236}">
                <a16:creationId xmlns:a16="http://schemas.microsoft.com/office/drawing/2014/main" id="{407CA29D-9B1E-DD11-994F-E715A42FC221}"/>
              </a:ext>
            </a:extLst>
          </p:cNvPr>
          <p:cNvSpPr>
            <a:spLocks noGrp="1"/>
          </p:cNvSpPr>
          <p:nvPr>
            <p:ph idx="1"/>
          </p:nvPr>
        </p:nvSpPr>
        <p:spPr>
          <a:xfrm>
            <a:off x="1295402" y="2556932"/>
            <a:ext cx="9601196" cy="3318936"/>
          </a:xfrm>
        </p:spPr>
        <p:txBody>
          <a:bodyPr/>
          <a:lstStyle/>
          <a:p>
            <a:r>
              <a:rPr lang="en-US" dirty="0"/>
              <a:t>Carry Over</a:t>
            </a:r>
          </a:p>
          <a:p>
            <a:pPr lvl="1"/>
            <a:r>
              <a:rPr lang="en-US" dirty="0"/>
              <a:t>Fraction doesn’t separate 100%</a:t>
            </a:r>
          </a:p>
          <a:p>
            <a:r>
              <a:rPr lang="en-US" dirty="0"/>
              <a:t>Sperm cells - lost</a:t>
            </a:r>
          </a:p>
          <a:p>
            <a:pPr lvl="1"/>
            <a:r>
              <a:rPr lang="en-US" dirty="0"/>
              <a:t>Pipette up sperm fraction with removal of epithelial fraction</a:t>
            </a:r>
          </a:p>
          <a:p>
            <a:endParaRPr lang="en-US" dirty="0"/>
          </a:p>
        </p:txBody>
      </p:sp>
    </p:spTree>
    <p:extLst>
      <p:ext uri="{BB962C8B-B14F-4D97-AF65-F5344CB8AC3E}">
        <p14:creationId xmlns:p14="http://schemas.microsoft.com/office/powerpoint/2010/main" val="3855470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6ECF3-5A49-C628-E3CF-808578A33DE6}"/>
              </a:ext>
            </a:extLst>
          </p:cNvPr>
          <p:cNvSpPr>
            <a:spLocks noGrp="1"/>
          </p:cNvSpPr>
          <p:nvPr>
            <p:ph type="title"/>
          </p:nvPr>
        </p:nvSpPr>
        <p:spPr/>
        <p:txBody>
          <a:bodyPr>
            <a:normAutofit fontScale="90000"/>
          </a:bodyPr>
          <a:lstStyle/>
          <a:p>
            <a:r>
              <a:rPr lang="en-US" dirty="0"/>
              <a:t>Quality Assurance Measure: </a:t>
            </a:r>
            <a:br>
              <a:rPr lang="en-US" dirty="0"/>
            </a:br>
            <a:r>
              <a:rPr lang="en-US" dirty="0"/>
              <a:t>Reagent Blanks</a:t>
            </a:r>
          </a:p>
        </p:txBody>
      </p:sp>
      <p:sp>
        <p:nvSpPr>
          <p:cNvPr id="3" name="Content Placeholder 2">
            <a:extLst>
              <a:ext uri="{FF2B5EF4-FFF2-40B4-BE49-F238E27FC236}">
                <a16:creationId xmlns:a16="http://schemas.microsoft.com/office/drawing/2014/main" id="{902F7142-E2DB-C291-330A-E48EBC360606}"/>
              </a:ext>
            </a:extLst>
          </p:cNvPr>
          <p:cNvSpPr>
            <a:spLocks noGrp="1"/>
          </p:cNvSpPr>
          <p:nvPr>
            <p:ph idx="1"/>
          </p:nvPr>
        </p:nvSpPr>
        <p:spPr/>
        <p:txBody>
          <a:bodyPr/>
          <a:lstStyle/>
          <a:p>
            <a:r>
              <a:rPr lang="en-US" dirty="0"/>
              <a:t>Consist of all reagents used in the procedure just without any actual DNA added</a:t>
            </a:r>
          </a:p>
          <a:p>
            <a:r>
              <a:rPr lang="en-US" dirty="0"/>
              <a:t>Must have at least one per extraction batch</a:t>
            </a:r>
          </a:p>
          <a:p>
            <a:r>
              <a:rPr lang="en-US" dirty="0"/>
              <a:t>Must be extracted alongside the samples</a:t>
            </a:r>
          </a:p>
          <a:p>
            <a:r>
              <a:rPr lang="en-US" dirty="0"/>
              <a:t>Main purpose – used to detect contamination</a:t>
            </a:r>
          </a:p>
        </p:txBody>
      </p:sp>
    </p:spTree>
    <p:extLst>
      <p:ext uri="{BB962C8B-B14F-4D97-AF65-F5344CB8AC3E}">
        <p14:creationId xmlns:p14="http://schemas.microsoft.com/office/powerpoint/2010/main" val="335075768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9142FB5F9FD54088DF9B804D832AFC" ma:contentTypeVersion="18" ma:contentTypeDescription="Create a new document." ma:contentTypeScope="" ma:versionID="e9f62400b7254daec4036fd5e98554e9">
  <xsd:schema xmlns:xsd="http://www.w3.org/2001/XMLSchema" xmlns:xs="http://www.w3.org/2001/XMLSchema" xmlns:p="http://schemas.microsoft.com/office/2006/metadata/properties" xmlns:ns2="a28aa976-c9e1-46c1-a929-9169a4fa6c4e" xmlns:ns3="d88087e2-b4f8-482f-a222-21778972fcbf" targetNamespace="http://schemas.microsoft.com/office/2006/metadata/properties" ma:root="true" ma:fieldsID="1265f1dc1ffbe0b828ac81a1725ec537" ns2:_="" ns3:_="">
    <xsd:import namespace="a28aa976-c9e1-46c1-a929-9169a4fa6c4e"/>
    <xsd:import namespace="d88087e2-b4f8-482f-a222-21778972fc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FolderOrder"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8aa976-c9e1-46c1-a929-9169a4fa6c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FolderOrder" ma:index="16" nillable="true" ma:displayName="Folder Order" ma:format="Dropdown" ma:internalName="FolderOrder" ma:percentage="FALSE">
      <xsd:simpleType>
        <xsd:restriction base="dms:Number"/>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6c061f-31c3-42a4-82a2-6aaf51ee2b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8087e2-b4f8-482f-a222-21778972fcb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fef8d04-39ea-45a4-8d7e-23ae9256910c}" ma:internalName="TaxCatchAll" ma:showField="CatchAllData" ma:web="d88087e2-b4f8-482f-a222-21778972fc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olderOrder xmlns="a28aa976-c9e1-46c1-a929-9169a4fa6c4e" xsi:nil="true"/>
    <lcf76f155ced4ddcb4097134ff3c332f xmlns="a28aa976-c9e1-46c1-a929-9169a4fa6c4e">
      <Terms xmlns="http://schemas.microsoft.com/office/infopath/2007/PartnerControls"/>
    </lcf76f155ced4ddcb4097134ff3c332f>
    <TaxCatchAll xmlns="d88087e2-b4f8-482f-a222-21778972fcbf" xsi:nil="true"/>
  </documentManagement>
</p:properties>
</file>

<file path=customXml/itemProps1.xml><?xml version="1.0" encoding="utf-8"?>
<ds:datastoreItem xmlns:ds="http://schemas.openxmlformats.org/officeDocument/2006/customXml" ds:itemID="{3F6FBCF8-47DF-483C-AC32-612F44CEBF5E}"/>
</file>

<file path=customXml/itemProps2.xml><?xml version="1.0" encoding="utf-8"?>
<ds:datastoreItem xmlns:ds="http://schemas.openxmlformats.org/officeDocument/2006/customXml" ds:itemID="{9C2F4DDC-3DDE-4F16-85EC-8B8FD3442D23}"/>
</file>

<file path=customXml/itemProps3.xml><?xml version="1.0" encoding="utf-8"?>
<ds:datastoreItem xmlns:ds="http://schemas.openxmlformats.org/officeDocument/2006/customXml" ds:itemID="{DD68C618-8118-479B-8302-EFB8A069BE19}"/>
</file>

<file path=docProps/app.xml><?xml version="1.0" encoding="utf-8"?>
<Properties xmlns="http://schemas.openxmlformats.org/officeDocument/2006/extended-properties" xmlns:vt="http://schemas.openxmlformats.org/officeDocument/2006/docPropsVTypes">
  <Template>Retrospect</Template>
  <TotalTime>998</TotalTime>
  <Words>1707</Words>
  <Application>Microsoft Office PowerPoint</Application>
  <PresentationFormat>Widescreen</PresentationFormat>
  <Paragraphs>278</Paragraphs>
  <Slides>40</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Garamond</vt:lpstr>
      <vt:lpstr>Times New Roman</vt:lpstr>
      <vt:lpstr>Organic</vt:lpstr>
      <vt:lpstr>Understanding DNA Extraction, Quantitation and Amplification</vt:lpstr>
      <vt:lpstr>Overview</vt:lpstr>
      <vt:lpstr>Step 1: Extraction</vt:lpstr>
      <vt:lpstr>How do we extract the sample:</vt:lpstr>
      <vt:lpstr>Two categories of Extraction</vt:lpstr>
      <vt:lpstr>How do you know which category of extraction was performed on your sample?</vt:lpstr>
      <vt:lpstr>Lysis: Differentials vs. Unknowns/Knowns</vt:lpstr>
      <vt:lpstr>Potential Issues with Differential Extraction</vt:lpstr>
      <vt:lpstr>Quality Assurance Measure:  Reagent Blanks</vt:lpstr>
      <vt:lpstr>Manual vs Robotic Extraction</vt:lpstr>
      <vt:lpstr>Potential Issues: Contamination and Sample Switch</vt:lpstr>
      <vt:lpstr>Step 2: Quantitation</vt:lpstr>
      <vt:lpstr>Basics: Real Time PCR</vt:lpstr>
      <vt:lpstr>Quality Assurance: Controls</vt:lpstr>
      <vt:lpstr>Potential Issues: Contamination and Sample Switch</vt:lpstr>
      <vt:lpstr>Why do we Quant? – 3 reasons</vt:lpstr>
      <vt:lpstr>Additional potential issue: Inhibition</vt:lpstr>
      <vt:lpstr>Why do we Quant? – 3 reasons</vt:lpstr>
      <vt:lpstr>Quant Threshold</vt:lpstr>
      <vt:lpstr>Step 3: Amplification</vt:lpstr>
      <vt:lpstr>What is being copied?</vt:lpstr>
      <vt:lpstr>How do you know which kit was used?</vt:lpstr>
      <vt:lpstr>Basics: How does it work?</vt:lpstr>
      <vt:lpstr>Optimal Amount of Sample Needed for Reaction</vt:lpstr>
      <vt:lpstr>Quality Assurance: Controls</vt:lpstr>
      <vt:lpstr>Potential Issues: Contamination and Sample Switch</vt:lpstr>
      <vt:lpstr>Final Step (4): Separation and Detection</vt:lpstr>
      <vt:lpstr>Basics: How it works</vt:lpstr>
      <vt:lpstr>Now we can further assess both the quality controls and the potential issues that occur during the lab process.</vt:lpstr>
      <vt:lpstr>Did the amplification process work?</vt:lpstr>
      <vt:lpstr>Contamination</vt:lpstr>
      <vt:lpstr>Reagent Blanks and Negative Amplification Controls</vt:lpstr>
      <vt:lpstr>Contamination Detected</vt:lpstr>
      <vt:lpstr>Profile Comparison Tool</vt:lpstr>
      <vt:lpstr>Profile Comparison Example</vt:lpstr>
      <vt:lpstr>Inhibition</vt:lpstr>
      <vt:lpstr>Additional Potential Issue: Degradation</vt:lpstr>
      <vt:lpstr>Degradation</vt:lpstr>
      <vt:lpstr>Quality Assurance:  Reagents and Instrumentation</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DNA Extraction, Quantitation and Amplification</dc:title>
  <dc:creator>Canela, Cassandra</dc:creator>
  <cp:lastModifiedBy>Robert</cp:lastModifiedBy>
  <cp:revision>26</cp:revision>
  <dcterms:created xsi:type="dcterms:W3CDTF">2023-10-16T01:59:21Z</dcterms:created>
  <dcterms:modified xsi:type="dcterms:W3CDTF">2023-11-01T22:15:45Z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0x010100729142FB5F9FD54088DF9B804D832AFC</vt:lpwstr>
  </property>
</Properties>
</file>