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7"/>
  </p:notesMasterIdLst>
  <p:sldIdLst>
    <p:sldId id="497" r:id="rId2"/>
    <p:sldId id="498" r:id="rId3"/>
    <p:sldId id="515" r:id="rId4"/>
    <p:sldId id="499" r:id="rId5"/>
    <p:sldId id="514" r:id="rId6"/>
    <p:sldId id="502" r:id="rId7"/>
    <p:sldId id="503" r:id="rId8"/>
    <p:sldId id="519" r:id="rId9"/>
    <p:sldId id="506" r:id="rId10"/>
    <p:sldId id="520" r:id="rId11"/>
    <p:sldId id="507" r:id="rId12"/>
    <p:sldId id="521" r:id="rId13"/>
    <p:sldId id="508" r:id="rId14"/>
    <p:sldId id="518" r:id="rId15"/>
    <p:sldId id="29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36"/>
    <p:restoredTop sz="79437" autoAdjust="0"/>
  </p:normalViewPr>
  <p:slideViewPr>
    <p:cSldViewPr snapToGrid="0" snapToObjects="1">
      <p:cViewPr varScale="1">
        <p:scale>
          <a:sx n="75" d="100"/>
          <a:sy n="75" d="100"/>
        </p:scale>
        <p:origin x="17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CE3E4-26DB-FA4A-8D6C-4FB69C7C8CDC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FBD05-B483-8C49-962C-E75EFC1C3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3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A66EFA-153C-F94B-9ECD-2FC69AE903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21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  <a:latin typeface=".AppleSystemUIFon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82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  <a:latin typeface=".AppleSystemUIFont"/>
            </a:endParaRPr>
          </a:p>
          <a:p>
            <a:endParaRPr lang="en-US" dirty="0">
              <a:effectLst/>
              <a:latin typeface=".AppleSystemUIFon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74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  <a:latin typeface=".AppleSystemUIFont"/>
            </a:endParaRPr>
          </a:p>
          <a:p>
            <a:endParaRPr lang="en-US" dirty="0">
              <a:effectLst/>
              <a:latin typeface=".AppleSystemUIFon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83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  <a:latin typeface=".AppleSystemUIFon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155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49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90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5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93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40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6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70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21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  <a:latin typeface=".AppleSystemUIFon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FBD05-B483-8C49-962C-E75EFC1C3A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4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35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55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14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53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96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75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16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74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7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76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86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87AEF-6044-AF4E-AF9E-D589BB0BAFE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ABE408A-5582-7D4F-9BCE-9E9E0A0060C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55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DECC9-397C-184B-959A-211732D21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997744"/>
            <a:ext cx="8637073" cy="254143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5300" b="1" i="0" dirty="0">
                <a:effectLst/>
                <a:latin typeface="+mn-lt"/>
              </a:rPr>
              <a:t>Presenting Forensic DNA Evidence to Juries:</a:t>
            </a:r>
            <a:br>
              <a:rPr lang="en-US" sz="5300" b="1" i="0" dirty="0">
                <a:effectLst/>
                <a:latin typeface="+mn-lt"/>
              </a:rPr>
            </a:br>
            <a:r>
              <a:rPr lang="en-US" sz="3100" b="1" i="0" dirty="0">
                <a:effectLst/>
                <a:latin typeface="+mn-lt"/>
              </a:rPr>
              <a:t>Strategies to preve</a:t>
            </a:r>
            <a:r>
              <a:rPr lang="en-US" sz="3100" b="1" dirty="0">
                <a:latin typeface="+mn-lt"/>
              </a:rPr>
              <a:t>nt OVERINFLATION</a:t>
            </a:r>
            <a:endParaRPr lang="en-US" sz="5300" b="1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D8A74-B478-F149-9107-073A2F312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b="0" i="0" dirty="0">
                <a:effectLst/>
                <a:latin typeface="+mn-lt"/>
              </a:rPr>
              <a:t>A CONVERSATION for Judges, Prosecutors, and Defense Attorneys</a:t>
            </a:r>
            <a:endParaRPr lang="en-US" dirty="0"/>
          </a:p>
          <a:p>
            <a:r>
              <a:rPr lang="en-US" dirty="0"/>
              <a:t>November 2, 2023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21741A4-2889-7840-A590-B84EF61E0120}"/>
              </a:ext>
            </a:extLst>
          </p:cNvPr>
          <p:cNvSpPr txBox="1">
            <a:spLocks/>
          </p:cNvSpPr>
          <p:nvPr/>
        </p:nvSpPr>
        <p:spPr>
          <a:xfrm>
            <a:off x="1451577" y="4476130"/>
            <a:ext cx="9603275" cy="1515472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/>
              <a:t>Matthew B. Howard</a:t>
            </a:r>
            <a:br>
              <a:rPr lang="en-US" dirty="0"/>
            </a:br>
            <a:r>
              <a:rPr lang="en-US" dirty="0"/>
              <a:t>Assistant District Attorney</a:t>
            </a:r>
            <a:br>
              <a:rPr lang="en-US" dirty="0"/>
            </a:br>
            <a:r>
              <a:rPr lang="en-US" dirty="0"/>
              <a:t>Director OF THE Conviction Integrity Unit</a:t>
            </a:r>
            <a:br>
              <a:rPr lang="en-US" dirty="0"/>
            </a:br>
            <a:r>
              <a:rPr lang="en-US" dirty="0"/>
              <a:t>Bexar County Criminal District Attorney’s Office</a:t>
            </a:r>
          </a:p>
        </p:txBody>
      </p:sp>
    </p:spTree>
    <p:extLst>
      <p:ext uri="{BB962C8B-B14F-4D97-AF65-F5344CB8AC3E}">
        <p14:creationId xmlns:p14="http://schemas.microsoft.com/office/powerpoint/2010/main" val="1715731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6B3B-1E9C-BB11-95DB-CD2CA73BA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effectLst/>
                <a:latin typeface="UICTFontTextStyleBody"/>
              </a:rPr>
              <a:t>Strategies to Prevent Overinflation:</a:t>
            </a:r>
            <a:br>
              <a:rPr lang="en-US" b="0" i="0" dirty="0">
                <a:effectLst/>
                <a:latin typeface="UICTFontTextStyleBody"/>
              </a:rPr>
            </a:br>
            <a:r>
              <a:rPr lang="en-US" b="1" i="0" dirty="0">
                <a:effectLst/>
                <a:latin typeface="+mn-lt"/>
              </a:rPr>
              <a:t>Direct Examination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125C4-41A5-F03F-8F63-DB94C0FAD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i="0" dirty="0">
                <a:effectLst/>
                <a:latin typeface="UICTFontTextStyleBody"/>
              </a:rPr>
              <a:t>Do:</a:t>
            </a:r>
            <a:endParaRPr lang="en-US" sz="2400" dirty="0">
              <a:effectLst/>
              <a:latin typeface=".AppleSystemUIFont"/>
            </a:endParaRPr>
          </a:p>
          <a:p>
            <a:pPr lvl="1"/>
            <a:r>
              <a:rPr lang="en-US" sz="2000" b="0" i="0" dirty="0">
                <a:effectLst/>
                <a:latin typeface="UICTFontTextStyleBody"/>
              </a:rPr>
              <a:t>Explain the science behind DNA analysis and its limitations.</a:t>
            </a:r>
            <a:endParaRPr lang="en-US" sz="2000" dirty="0">
              <a:effectLst/>
              <a:latin typeface=".AppleSystemUIFont"/>
            </a:endParaRPr>
          </a:p>
          <a:p>
            <a:pPr lvl="1"/>
            <a:r>
              <a:rPr lang="en-US" sz="2000" b="0" i="0" dirty="0">
                <a:effectLst/>
                <a:latin typeface="UICTFontTextStyleBody"/>
              </a:rPr>
              <a:t>Clearly communicate the probabilistic nature of DNA evidence and the potential for errors or contamination.</a:t>
            </a:r>
          </a:p>
          <a:p>
            <a:r>
              <a:rPr lang="en-US" sz="2400" dirty="0">
                <a:latin typeface="UICTFontTextStyleBody"/>
              </a:rPr>
              <a:t>Don’t:</a:t>
            </a:r>
          </a:p>
          <a:p>
            <a:pPr lvl="1"/>
            <a:r>
              <a:rPr lang="en-US" sz="2000" dirty="0">
                <a:latin typeface="UICTFontTextStyleBody"/>
              </a:rPr>
              <a:t>Use direct to make your argument about the overview of the case, or to push the facts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B2C107-712A-D88F-575F-ECE8FACDFE5E}"/>
              </a:ext>
            </a:extLst>
          </p:cNvPr>
          <p:cNvSpPr txBox="1"/>
          <p:nvPr/>
        </p:nvSpPr>
        <p:spPr>
          <a:xfrm>
            <a:off x="1451578" y="5307319"/>
            <a:ext cx="9603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dirty="0">
                <a:effectLst/>
                <a:latin typeface="UICTFontTextStyleBody"/>
              </a:rPr>
              <a:t>(You can highlight the significance of DNA evidence within the broader context later – paint that picture in argument!)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855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B40BF-A79B-6929-94E9-4C36FF489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UICTFontTextStyleBody"/>
              </a:rPr>
              <a:t>Strategies to Prevent Overinflation:</a:t>
            </a:r>
            <a:br>
              <a:rPr lang="en-US" b="0" i="0" dirty="0">
                <a:effectLst/>
                <a:latin typeface="UICTFontTextStyleBody"/>
              </a:rPr>
            </a:br>
            <a:r>
              <a:rPr lang="en-US" b="1" i="0" dirty="0">
                <a:effectLst/>
                <a:latin typeface="+mn-lt"/>
              </a:rPr>
              <a:t>Cross Examination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621A7-A07F-5E7B-9ED9-4AB928B58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0" dirty="0">
                <a:effectLst/>
                <a:latin typeface="UICTFontTextStyleBody"/>
              </a:rPr>
              <a:t>“</a:t>
            </a:r>
            <a:r>
              <a:rPr lang="en-US" sz="2800" dirty="0">
                <a:latin typeface="UICTFontTextStyleBody"/>
              </a:rPr>
              <a:t>K</a:t>
            </a:r>
            <a:r>
              <a:rPr lang="en-US" sz="2800" b="0" i="0" dirty="0">
                <a:effectLst/>
                <a:latin typeface="UICTFontTextStyleBody"/>
              </a:rPr>
              <a:t>now enough to be dangerous”</a:t>
            </a:r>
          </a:p>
          <a:p>
            <a:pPr lvl="1"/>
            <a:r>
              <a:rPr lang="en-US" sz="2400" b="0" i="0" dirty="0">
                <a:effectLst/>
                <a:latin typeface="UICTFontTextStyleBody"/>
              </a:rPr>
              <a:t>Question the Methodology</a:t>
            </a:r>
          </a:p>
          <a:p>
            <a:pPr lvl="1"/>
            <a:r>
              <a:rPr lang="en-US" sz="2400" b="0" i="0" dirty="0">
                <a:effectLst/>
                <a:latin typeface="UICTFontTextStyleBody"/>
              </a:rPr>
              <a:t>Highlight Potential Contamination or Sample Mix-up</a:t>
            </a:r>
          </a:p>
          <a:p>
            <a:pPr lvl="1"/>
            <a:r>
              <a:rPr lang="en-US" sz="2400" b="0" i="0" dirty="0">
                <a:effectLst/>
                <a:latin typeface="UICTFontTextStyleBody"/>
              </a:rPr>
              <a:t>Address Error Rates and Statistical Interpretation Issues</a:t>
            </a:r>
          </a:p>
          <a:p>
            <a:endParaRPr lang="en-US" b="0" i="0" dirty="0">
              <a:effectLst/>
              <a:latin typeface="UICTFontTextStyleBody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40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B40BF-A79B-6929-94E9-4C36FF489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UICTFontTextStyleBody"/>
              </a:rPr>
              <a:t>Strategies to Prevent Overinflation:</a:t>
            </a:r>
            <a:br>
              <a:rPr lang="en-US" b="0" i="0" dirty="0">
                <a:effectLst/>
                <a:latin typeface="UICTFontTextStyleBody"/>
              </a:rPr>
            </a:br>
            <a:r>
              <a:rPr lang="en-US" b="1" i="0" dirty="0">
                <a:effectLst/>
                <a:latin typeface="+mn-lt"/>
              </a:rPr>
              <a:t>Cross Examination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621A7-A07F-5E7B-9ED9-4AB928B58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0" dirty="0">
                <a:effectLst/>
                <a:latin typeface="UICTFontTextStyleBody"/>
              </a:rPr>
              <a:t>“</a:t>
            </a:r>
            <a:r>
              <a:rPr lang="en-US" sz="2800" dirty="0">
                <a:latin typeface="UICTFontTextStyleBody"/>
              </a:rPr>
              <a:t>K</a:t>
            </a:r>
            <a:r>
              <a:rPr lang="en-US" sz="2800" b="0" i="0" dirty="0">
                <a:effectLst/>
                <a:latin typeface="UICTFontTextStyleBody"/>
              </a:rPr>
              <a:t>now enough to be dangerous”</a:t>
            </a:r>
          </a:p>
          <a:p>
            <a:pPr lvl="1"/>
            <a:r>
              <a:rPr lang="en-US" sz="2600" b="0" i="0" dirty="0">
                <a:effectLst/>
                <a:latin typeface="UICTFontTextStyleBody"/>
              </a:rPr>
              <a:t>Review the DNA Report and look for remarks, issues with the evidence</a:t>
            </a:r>
          </a:p>
          <a:p>
            <a:pPr lvl="1"/>
            <a:r>
              <a:rPr lang="en-US" sz="2400" b="0" i="0" u="sng" dirty="0">
                <a:effectLst/>
                <a:latin typeface="UICTFontTextStyleBody"/>
              </a:rPr>
              <a:t>Consult with Your Own DNA Expert </a:t>
            </a:r>
            <a:r>
              <a:rPr lang="en-US" sz="2400" b="0" i="0" dirty="0">
                <a:effectLst/>
                <a:latin typeface="UICTFontTextStyleBody"/>
              </a:rPr>
              <a:t>and ask about potential issues with these methods</a:t>
            </a:r>
          </a:p>
          <a:p>
            <a:endParaRPr lang="en-US" b="0" i="0" dirty="0">
              <a:effectLst/>
              <a:latin typeface="UICTFontTextStyleBody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880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2D5F9-13AF-44E5-1421-CABB01DC7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UICTFontTextStyleBody"/>
              </a:rPr>
              <a:t>Strategies to Prevent Overinflation:</a:t>
            </a:r>
            <a:br>
              <a:rPr lang="en-US" b="0" i="0" dirty="0">
                <a:effectLst/>
                <a:latin typeface="UICTFontTextStyleBody"/>
              </a:rPr>
            </a:br>
            <a:r>
              <a:rPr lang="en-US" b="1" i="0" dirty="0">
                <a:effectLst/>
                <a:latin typeface="+mn-lt"/>
              </a:rPr>
              <a:t>ARGUMENT TO THE JURY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5D7C8-BFE3-ADAA-8EA1-0B1738C12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i="0" dirty="0">
                <a:effectLst/>
                <a:latin typeface="UICTFontTextStyleBody"/>
              </a:rPr>
              <a:t>This is the time to highlight the significance of DNA evidence within the broader context – paint the big picture</a:t>
            </a:r>
            <a:endParaRPr lang="en-US" sz="2400" dirty="0">
              <a:latin typeface="UICTFontTextStyleBody"/>
            </a:endParaRPr>
          </a:p>
          <a:p>
            <a:r>
              <a:rPr lang="en-US" sz="2400" dirty="0">
                <a:latin typeface="UICTFontTextStyleBody"/>
              </a:rPr>
              <a:t>Use </a:t>
            </a:r>
            <a:r>
              <a:rPr lang="en-US" sz="2400" b="0" i="0" dirty="0">
                <a:effectLst/>
                <a:latin typeface="UICTFontTextStyleBody"/>
              </a:rPr>
              <a:t>clear and accurate closing argument regarding DNA evidence – avoid “basically” or “essentially” or “might as well have </a:t>
            </a:r>
            <a:r>
              <a:rPr lang="en-US" sz="2400" b="0" i="0" dirty="0" err="1">
                <a:effectLst/>
                <a:latin typeface="UICTFontTextStyleBody"/>
              </a:rPr>
              <a:t>said”s</a:t>
            </a:r>
            <a:endParaRPr lang="en-US" sz="2400" dirty="0">
              <a:effectLst/>
              <a:latin typeface=".AppleSystemUIFont"/>
            </a:endParaRPr>
          </a:p>
          <a:p>
            <a:r>
              <a:rPr lang="en-US" sz="2400" b="0" i="0" dirty="0">
                <a:effectLst/>
                <a:latin typeface="UICTFontTextStyleBody"/>
              </a:rPr>
              <a:t>Own the meaning </a:t>
            </a:r>
            <a:r>
              <a:rPr lang="en-US" sz="2400" dirty="0">
                <a:latin typeface="UICTFontTextStyleBody"/>
              </a:rPr>
              <a:t>and limitations for the jury – or risk that opposing counsel will do it for you</a:t>
            </a:r>
          </a:p>
        </p:txBody>
      </p:sp>
    </p:spTree>
    <p:extLst>
      <p:ext uri="{BB962C8B-B14F-4D97-AF65-F5344CB8AC3E}">
        <p14:creationId xmlns:p14="http://schemas.microsoft.com/office/powerpoint/2010/main" val="2545691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3019B-4732-410B-7CD7-D5355D307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Sales, Not Warranties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1DE52-B93F-58DA-62C7-2B466AB0B4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Really boils down to “be ethical, don’t be unethical”</a:t>
            </a:r>
          </a:p>
        </p:txBody>
      </p:sp>
    </p:spTree>
    <p:extLst>
      <p:ext uri="{BB962C8B-B14F-4D97-AF65-F5344CB8AC3E}">
        <p14:creationId xmlns:p14="http://schemas.microsoft.com/office/powerpoint/2010/main" val="1930225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ED790-8893-5F4C-9013-53A934B91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1" dirty="0"/>
            </a:br>
            <a:r>
              <a:rPr lang="en-US" b="1" i="1" dirty="0"/>
              <a:t>Thank you!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0C8EB-7FA0-9349-9291-B2B67CB52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Matthew B. Howard</a:t>
            </a:r>
            <a:br>
              <a:rPr lang="en-US" dirty="0"/>
            </a:br>
            <a:r>
              <a:rPr lang="en-US" dirty="0"/>
              <a:t>Matthew.Howard@bexar.org</a:t>
            </a:r>
            <a:br>
              <a:rPr lang="en-US" dirty="0"/>
            </a:br>
            <a:r>
              <a:rPr lang="en-US" dirty="0"/>
              <a:t>(210) 335-2418</a:t>
            </a:r>
          </a:p>
        </p:txBody>
      </p:sp>
    </p:spTree>
    <p:extLst>
      <p:ext uri="{BB962C8B-B14F-4D97-AF65-F5344CB8AC3E}">
        <p14:creationId xmlns:p14="http://schemas.microsoft.com/office/powerpoint/2010/main" val="97621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3019B-4732-410B-7CD7-D5355D307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Sales, Not Warranties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1DE52-B93F-58DA-62C7-2B466AB0B4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84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5D0DA-A207-64CC-61B0-0264AC2C6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dirty="0">
                <a:effectLst/>
                <a:latin typeface="+mn-lt"/>
              </a:rPr>
            </a:br>
            <a:r>
              <a:rPr lang="en-US" b="1" i="0" dirty="0">
                <a:effectLst/>
                <a:latin typeface="+mn-lt"/>
              </a:rPr>
              <a:t>Importance of Avoiding Overinflation</a:t>
            </a:r>
            <a:endParaRPr lang="en-US" b="1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C8855-BAB5-3D86-3327-A187E2DE1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UICTFontTextStyleBody"/>
              </a:rPr>
              <a:t>Presenting DNA evidence carries a risk of </a:t>
            </a:r>
            <a:r>
              <a:rPr lang="en-US" b="0" i="0" dirty="0" err="1">
                <a:effectLst/>
                <a:latin typeface="UICTFontTextStyleBody"/>
              </a:rPr>
              <a:t>overinflating</a:t>
            </a:r>
            <a:r>
              <a:rPr lang="en-US" b="0" i="0" dirty="0">
                <a:effectLst/>
                <a:latin typeface="UICTFontTextStyleBody"/>
              </a:rPr>
              <a:t> its importance in the eyes of the jury.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Overinflation can lead to undue weight being placed on the DNA evidence, potentially overshadowing other crucial aspects of the case.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Attorneys should strive for a balanced and objective presentation of DNA evidence to avoid prejudicing the jury's perception.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8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F253E-EC08-D4CE-A42B-68AA40B08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1" i="0" dirty="0">
                <a:effectLst/>
                <a:latin typeface="+mn-lt"/>
              </a:rPr>
            </a:br>
            <a:r>
              <a:rPr lang="en-US" b="1" i="0" dirty="0">
                <a:effectLst/>
                <a:latin typeface="+mn-lt"/>
              </a:rPr>
              <a:t>Pre-Trial Considerations</a:t>
            </a:r>
            <a:endParaRPr lang="en-US" b="1" dirty="0">
              <a:effectLst/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E6838-29DA-5C51-855E-F295ADC27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effectLst/>
                <a:latin typeface="UICTFontTextStyleBody"/>
              </a:rPr>
              <a:t>Early consultation with DNA experts is essential to understand the evidence and its limitations.</a:t>
            </a:r>
          </a:p>
          <a:p>
            <a:pPr lvl="1"/>
            <a:r>
              <a:rPr lang="en-US" dirty="0">
                <a:latin typeface="UICTFontTextStyleBody"/>
              </a:rPr>
              <a:t>Relevant education, training, and experience in DNA analysis</a:t>
            </a:r>
            <a:endParaRPr lang="en-US" dirty="0">
              <a:latin typeface=".AppleSystemUIFont"/>
            </a:endParaRPr>
          </a:p>
          <a:p>
            <a:pPr lvl="1"/>
            <a:r>
              <a:rPr lang="en-US" b="0" i="0" dirty="0">
                <a:effectLst/>
                <a:latin typeface="UICTFontTextStyleBody"/>
              </a:rPr>
              <a:t>Qualifications, Expertise, and </a:t>
            </a:r>
            <a:r>
              <a:rPr lang="en-US" b="0" i="0" u="sng" dirty="0">
                <a:effectLst/>
                <a:latin typeface="UICTFontTextStyleBody"/>
              </a:rPr>
              <a:t>Limitations</a:t>
            </a:r>
            <a:endParaRPr lang="en-US" u="sng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The defense should have access to the prosecution's DNA expert reports and access to independent experts if necessary.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The prosecution must disclose all relevant DNA evidence and any potential issues or challenges.</a:t>
            </a:r>
            <a:endParaRPr lang="en-US" dirty="0">
              <a:effectLst/>
              <a:latin typeface=".AppleSystemUIFon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3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AAA31-BBDB-9529-DC05-B6CE964CF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0" i="0" dirty="0">
                <a:effectLst/>
                <a:latin typeface="UICTFontTextStyleBody"/>
              </a:rPr>
            </a:br>
            <a:r>
              <a:rPr lang="en-US" b="1" i="0" dirty="0">
                <a:effectLst/>
                <a:latin typeface="+mn-lt"/>
              </a:rPr>
              <a:t>The </a:t>
            </a:r>
            <a:r>
              <a:rPr lang="en-US" b="1" i="1" dirty="0" err="1">
                <a:effectLst/>
                <a:latin typeface="+mn-lt"/>
              </a:rPr>
              <a:t>Daubert</a:t>
            </a:r>
            <a:r>
              <a:rPr lang="en-US" b="1" i="0" dirty="0">
                <a:effectLst/>
                <a:latin typeface="+mn-lt"/>
              </a:rPr>
              <a:t> standard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6F9A0-A541-D6C0-A958-10BDF5C14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UICTFontTextStyleBody"/>
              </a:rPr>
              <a:t>Be prepared to discuss the method and </a:t>
            </a:r>
            <a:r>
              <a:rPr lang="en-US" sz="2400" u="sng" dirty="0">
                <a:latin typeface="UICTFontTextStyleBody"/>
              </a:rPr>
              <a:t>validation of the method</a:t>
            </a:r>
            <a:endParaRPr lang="en-US" sz="2400" b="0" i="0" u="sng" dirty="0">
              <a:effectLst/>
              <a:latin typeface="UICTFontTextStyleBody"/>
            </a:endParaRPr>
          </a:p>
          <a:p>
            <a:r>
              <a:rPr lang="en-US" sz="2400" b="0" i="0" dirty="0">
                <a:effectLst/>
                <a:latin typeface="UICTFontTextStyleBody"/>
              </a:rPr>
              <a:t>Be </a:t>
            </a:r>
            <a:r>
              <a:rPr lang="en-US" sz="2400" dirty="0">
                <a:latin typeface="UICTFontTextStyleBody"/>
              </a:rPr>
              <a:t>open and honest about </a:t>
            </a:r>
            <a:r>
              <a:rPr lang="en-US" sz="2400" u="sng" dirty="0">
                <a:latin typeface="UICTFontTextStyleBody"/>
              </a:rPr>
              <a:t>e</a:t>
            </a:r>
            <a:r>
              <a:rPr lang="en-US" sz="2400" b="0" i="0" u="sng" dirty="0">
                <a:effectLst/>
                <a:latin typeface="UICTFontTextStyleBody"/>
              </a:rPr>
              <a:t>rror </a:t>
            </a:r>
            <a:r>
              <a:rPr lang="en-US" sz="2400" u="sng" dirty="0">
                <a:latin typeface="UICTFontTextStyleBody"/>
              </a:rPr>
              <a:t>r</a:t>
            </a:r>
            <a:r>
              <a:rPr lang="en-US" sz="2400" b="0" i="0" u="sng" dirty="0">
                <a:effectLst/>
                <a:latin typeface="UICTFontTextStyleBody"/>
              </a:rPr>
              <a:t>ates</a:t>
            </a:r>
            <a:r>
              <a:rPr lang="en-US" sz="2400" b="0" i="0" dirty="0">
                <a:effectLst/>
                <a:latin typeface="UICTFontTextStyleBody"/>
              </a:rPr>
              <a:t>, issues, and blind-spots</a:t>
            </a:r>
          </a:p>
          <a:p>
            <a:r>
              <a:rPr lang="en-US" sz="2400" b="0" i="0" u="sng" dirty="0">
                <a:effectLst/>
                <a:latin typeface="UICTFontTextStyleBody"/>
              </a:rPr>
              <a:t>Peer Review and Publication</a:t>
            </a:r>
            <a:endParaRPr lang="en-US" sz="2400" u="sng" dirty="0">
              <a:effectLst/>
              <a:latin typeface=".AppleSystemUIFont"/>
            </a:endParaRPr>
          </a:p>
          <a:p>
            <a:endParaRPr lang="en-US" b="0" i="0" dirty="0">
              <a:effectLst/>
              <a:latin typeface="UICTFontTextStyleBody"/>
            </a:endParaRPr>
          </a:p>
          <a:p>
            <a:endParaRPr lang="en-US" dirty="0">
              <a:effectLst/>
              <a:latin typeface=".AppleSystemUIFon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40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26E6C-A15F-5071-1D59-51B9F2E35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0" i="0" dirty="0">
                <a:effectLst/>
                <a:latin typeface="UICTFontTextStyleBody"/>
              </a:rPr>
            </a:br>
            <a:r>
              <a:rPr lang="en-US" b="1" i="0" dirty="0">
                <a:effectLst/>
                <a:latin typeface="+mn-lt"/>
              </a:rPr>
              <a:t>DNA Contamination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7A82D-CA6F-9D3B-6AD1-BEF9C8BA7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200" b="0" i="0" dirty="0">
                <a:effectLst/>
                <a:latin typeface="UICTFontTextStyleBody"/>
              </a:rPr>
              <a:t>Ask the hard questions:</a:t>
            </a:r>
          </a:p>
          <a:p>
            <a:pPr lvl="1"/>
            <a:r>
              <a:rPr lang="en-US" sz="2200" dirty="0">
                <a:latin typeface="UICTFontTextStyleBody"/>
              </a:rPr>
              <a:t>Was there a risk of contamination during:</a:t>
            </a:r>
          </a:p>
          <a:p>
            <a:pPr lvl="2"/>
            <a:r>
              <a:rPr lang="en-US" sz="2200" b="0" i="0" dirty="0">
                <a:effectLst/>
                <a:latin typeface="UICTFontTextStyleBody"/>
              </a:rPr>
              <a:t>Evidence collection?</a:t>
            </a:r>
            <a:endParaRPr lang="en-US" sz="2200" dirty="0">
              <a:latin typeface="UICTFontTextStyleBody"/>
            </a:endParaRPr>
          </a:p>
          <a:p>
            <a:pPr lvl="2"/>
            <a:r>
              <a:rPr lang="en-US" sz="2200" b="0" i="0" dirty="0">
                <a:effectLst/>
                <a:latin typeface="UICTFontTextStyleBody"/>
              </a:rPr>
              <a:t>Ev</a:t>
            </a:r>
            <a:r>
              <a:rPr lang="en-US" sz="2200" dirty="0">
                <a:latin typeface="UICTFontTextStyleBody"/>
              </a:rPr>
              <a:t>idence </a:t>
            </a:r>
            <a:r>
              <a:rPr lang="en-US" sz="2200" b="0" i="0" dirty="0">
                <a:effectLst/>
                <a:latin typeface="UICTFontTextStyleBody"/>
              </a:rPr>
              <a:t>handling?</a:t>
            </a:r>
          </a:p>
          <a:p>
            <a:pPr lvl="2"/>
            <a:r>
              <a:rPr lang="en-US" sz="2200" dirty="0">
                <a:latin typeface="UICTFontTextStyleBody"/>
              </a:rPr>
              <a:t>Evidence </a:t>
            </a:r>
            <a:r>
              <a:rPr lang="en-US" sz="2200" b="0" i="0" dirty="0">
                <a:effectLst/>
                <a:latin typeface="UICTFontTextStyleBody"/>
              </a:rPr>
              <a:t>analysis</a:t>
            </a:r>
            <a:r>
              <a:rPr lang="en-US" sz="2200" dirty="0">
                <a:latin typeface="UICTFontTextStyleBody"/>
              </a:rPr>
              <a:t>?</a:t>
            </a:r>
            <a:endParaRPr lang="en-US" sz="2200" dirty="0">
              <a:effectLst/>
              <a:latin typeface=".AppleSystemUIFont"/>
            </a:endParaRPr>
          </a:p>
          <a:p>
            <a:pPr lvl="1"/>
            <a:r>
              <a:rPr lang="en-US" sz="2200" dirty="0">
                <a:latin typeface="UICTFontTextStyleBody"/>
              </a:rPr>
              <a:t>What protocols are in place to </a:t>
            </a:r>
            <a:r>
              <a:rPr lang="en-US" sz="2200" b="0" i="0" dirty="0">
                <a:effectLst/>
                <a:latin typeface="UICTFontTextStyleBody"/>
              </a:rPr>
              <a:t>prevent contamination?</a:t>
            </a:r>
            <a:endParaRPr lang="en-US" sz="2200" dirty="0">
              <a:effectLst/>
              <a:latin typeface=".AppleSystemUIFont"/>
            </a:endParaRPr>
          </a:p>
          <a:p>
            <a:r>
              <a:rPr lang="en-US" sz="2200" b="0" i="0" dirty="0">
                <a:effectLst/>
                <a:latin typeface="UICTFontTextStyleBody"/>
              </a:rPr>
              <a:t>Highlight quality controls, laboratory procedures, and chain of custody documentation</a:t>
            </a:r>
            <a:endParaRPr lang="en-US" sz="2200" dirty="0">
              <a:effectLst/>
              <a:latin typeface=".AppleSystemUIFon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51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511F-DB5B-5DB7-7AE3-6E66C331D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effectLst/>
                <a:latin typeface="UICTFontTextStyleBody"/>
              </a:rPr>
              <a:t>Striking a balance:</a:t>
            </a:r>
            <a:br>
              <a:rPr lang="en-US" b="0" i="0" dirty="0">
                <a:effectLst/>
                <a:latin typeface="UICTFontTextStyleBody"/>
              </a:rPr>
            </a:br>
            <a:r>
              <a:rPr lang="en-US" b="1" i="0" dirty="0">
                <a:effectLst/>
                <a:latin typeface="+mn-lt"/>
              </a:rPr>
              <a:t>Discussing Statistical Interpretation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1039B-9A22-A481-EA91-A606FD091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UICTFontTextStyleBody"/>
              </a:rPr>
              <a:t>Clear communication of statistical results is key – consider balance between simplifying the findings and </a:t>
            </a:r>
            <a:r>
              <a:rPr lang="en-US" i="1" dirty="0">
                <a:latin typeface="UICTFontTextStyleBody"/>
              </a:rPr>
              <a:t>over </a:t>
            </a:r>
            <a:r>
              <a:rPr lang="en-US" dirty="0">
                <a:latin typeface="UICTFontTextStyleBody"/>
              </a:rPr>
              <a:t>simplifying the findings.</a:t>
            </a:r>
          </a:p>
          <a:p>
            <a:r>
              <a:rPr lang="en-US" b="0" i="0" dirty="0">
                <a:effectLst/>
                <a:latin typeface="UICTFontTextStyleBody"/>
              </a:rPr>
              <a:t>Be familiar with Statistical Methods (Random Match Probability vs. Likelihood Ratio) and the distinction between the two.  </a:t>
            </a:r>
          </a:p>
          <a:p>
            <a:r>
              <a:rPr lang="en-US" b="0" i="0" dirty="0">
                <a:effectLst/>
                <a:latin typeface="UICTFontTextStyleBody"/>
              </a:rPr>
              <a:t>Have a conversation with your expert, in front of the jury, about challenges and realistic terms – try to avoid </a:t>
            </a:r>
            <a:r>
              <a:rPr lang="en-US" dirty="0">
                <a:latin typeface="UICTFontTextStyleBody"/>
              </a:rPr>
              <a:t>overwhelming the jury with technical jargon and focus on the key findings.</a:t>
            </a:r>
            <a:endParaRPr lang="en-US" b="0" i="0" dirty="0">
              <a:effectLst/>
              <a:latin typeface="UICTFontTextStyleBody"/>
            </a:endParaRPr>
          </a:p>
        </p:txBody>
      </p:sp>
    </p:spTree>
    <p:extLst>
      <p:ext uri="{BB962C8B-B14F-4D97-AF65-F5344CB8AC3E}">
        <p14:creationId xmlns:p14="http://schemas.microsoft.com/office/powerpoint/2010/main" val="1725165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511F-DB5B-5DB7-7AE3-6E66C331D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effectLst/>
                <a:latin typeface="UICTFontTextStyleBody"/>
              </a:rPr>
              <a:t>Striking a balance:</a:t>
            </a:r>
            <a:br>
              <a:rPr lang="en-US" b="0" i="0" dirty="0">
                <a:effectLst/>
                <a:latin typeface="UICTFontTextStyleBody"/>
              </a:rPr>
            </a:br>
            <a:r>
              <a:rPr lang="en-US" b="1" i="0" dirty="0">
                <a:effectLst/>
                <a:latin typeface="+mn-lt"/>
              </a:rPr>
              <a:t>Discussing Statistical Interpretation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1039B-9A22-A481-EA91-A606FD091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UICTFontTextStyleBody"/>
              </a:rPr>
              <a:t>Example:</a:t>
            </a:r>
          </a:p>
          <a:p>
            <a:r>
              <a:rPr lang="en-US" sz="2400" b="0" i="0" dirty="0">
                <a:effectLst/>
                <a:latin typeface="UICTFontTextStyleBody"/>
              </a:rPr>
              <a:t>Q: Can you explain the challenges involved with </a:t>
            </a:r>
            <a:r>
              <a:rPr lang="en-US" sz="2400" dirty="0">
                <a:latin typeface="UICTFontTextStyleBody"/>
              </a:rPr>
              <a:t>interpreting DNA mixtures, where DNA from multiple contributors is present?</a:t>
            </a:r>
          </a:p>
          <a:p>
            <a:pPr marL="0" indent="0">
              <a:buNone/>
            </a:pPr>
            <a:r>
              <a:rPr lang="en-US" sz="2400" b="0" i="0" dirty="0">
                <a:effectLst/>
                <a:latin typeface="UICTFontTextStyleBody"/>
              </a:rPr>
              <a:t>	vs.</a:t>
            </a:r>
          </a:p>
          <a:p>
            <a:r>
              <a:rPr lang="en-US" sz="2400" b="0" i="0" dirty="0">
                <a:effectLst/>
                <a:latin typeface="UICTFontTextStyleBody"/>
              </a:rPr>
              <a:t>Q: Can you walk us through what you mean when you say, “DNA mixture”?</a:t>
            </a:r>
          </a:p>
        </p:txBody>
      </p:sp>
    </p:spTree>
    <p:extLst>
      <p:ext uri="{BB962C8B-B14F-4D97-AF65-F5344CB8AC3E}">
        <p14:creationId xmlns:p14="http://schemas.microsoft.com/office/powerpoint/2010/main" val="283671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6B3B-1E9C-BB11-95DB-CD2CA73BA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effectLst/>
                <a:latin typeface="UICTFontTextStyleBody"/>
              </a:rPr>
              <a:t>Strategies to Prevent Overinflation:</a:t>
            </a:r>
            <a:br>
              <a:rPr lang="en-US" b="0" i="0" dirty="0">
                <a:effectLst/>
                <a:latin typeface="UICTFontTextStyleBody"/>
              </a:rPr>
            </a:br>
            <a:r>
              <a:rPr lang="en-US" b="1" i="0" dirty="0">
                <a:effectLst/>
                <a:latin typeface="+mn-lt"/>
              </a:rPr>
              <a:t>Direct Examination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125C4-41A5-F03F-8F63-DB94C0FAD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0" i="0" dirty="0">
              <a:effectLst/>
              <a:latin typeface="UICTFontTextStyleBody"/>
            </a:endParaRPr>
          </a:p>
          <a:p>
            <a:r>
              <a:rPr lang="en-US" b="0" i="0" dirty="0">
                <a:effectLst/>
                <a:latin typeface="UICTFontTextStyleBody"/>
              </a:rPr>
              <a:t>Prepare the expert to explain their analysis, methodology, and results in a clear and </a:t>
            </a:r>
            <a:r>
              <a:rPr lang="en-US" b="0" i="0">
                <a:effectLst/>
                <a:latin typeface="UICTFontTextStyleBody"/>
              </a:rPr>
              <a:t>accessible manner</a:t>
            </a:r>
            <a:endParaRPr lang="en-US" b="0" i="0" dirty="0">
              <a:effectLst/>
              <a:latin typeface="UICTFontTextStyleBody"/>
            </a:endParaRPr>
          </a:p>
          <a:p>
            <a:r>
              <a:rPr lang="en-US" b="0" i="0" dirty="0">
                <a:effectLst/>
                <a:latin typeface="UICTFontTextStyleBody"/>
              </a:rPr>
              <a:t>Contextualize DNA Evidence, but don’t misuse your expert</a:t>
            </a:r>
          </a:p>
          <a:p>
            <a:pPr marL="0" indent="0">
              <a:buNone/>
            </a:pPr>
            <a:endParaRPr lang="en-US" b="0" i="0" dirty="0">
              <a:effectLst/>
              <a:latin typeface="UICTFontTextStyleBody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16994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9142FB5F9FD54088DF9B804D832AFC" ma:contentTypeVersion="18" ma:contentTypeDescription="Create a new document." ma:contentTypeScope="" ma:versionID="e9f62400b7254daec4036fd5e98554e9">
  <xsd:schema xmlns:xsd="http://www.w3.org/2001/XMLSchema" xmlns:xs="http://www.w3.org/2001/XMLSchema" xmlns:p="http://schemas.microsoft.com/office/2006/metadata/properties" xmlns:ns2="a28aa976-c9e1-46c1-a929-9169a4fa6c4e" xmlns:ns3="d88087e2-b4f8-482f-a222-21778972fcbf" targetNamespace="http://schemas.microsoft.com/office/2006/metadata/properties" ma:root="true" ma:fieldsID="1265f1dc1ffbe0b828ac81a1725ec537" ns2:_="" ns3:_="">
    <xsd:import namespace="a28aa976-c9e1-46c1-a929-9169a4fa6c4e"/>
    <xsd:import namespace="d88087e2-b4f8-482f-a222-21778972fc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FolderOrder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8aa976-c9e1-46c1-a929-9169a4fa6c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FolderOrder" ma:index="16" nillable="true" ma:displayName="Folder Order" ma:format="Dropdown" ma:internalName="FolderOrder" ma:percentage="FALSE">
      <xsd:simpleType>
        <xsd:restriction base="dms:Number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56c061f-31c3-42a4-82a2-6aaf51ee2b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087e2-b4f8-482f-a222-21778972fcb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fef8d04-39ea-45a4-8d7e-23ae9256910c}" ma:internalName="TaxCatchAll" ma:showField="CatchAllData" ma:web="d88087e2-b4f8-482f-a222-21778972fc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Order xmlns="a28aa976-c9e1-46c1-a929-9169a4fa6c4e" xsi:nil="true"/>
    <lcf76f155ced4ddcb4097134ff3c332f xmlns="a28aa976-c9e1-46c1-a929-9169a4fa6c4e">
      <Terms xmlns="http://schemas.microsoft.com/office/infopath/2007/PartnerControls"/>
    </lcf76f155ced4ddcb4097134ff3c332f>
    <TaxCatchAll xmlns="d88087e2-b4f8-482f-a222-21778972fcbf" xsi:nil="true"/>
  </documentManagement>
</p:properties>
</file>

<file path=customXml/itemProps1.xml><?xml version="1.0" encoding="utf-8"?>
<ds:datastoreItem xmlns:ds="http://schemas.openxmlformats.org/officeDocument/2006/customXml" ds:itemID="{B2DC02CF-5D93-497F-992F-7673DE015EF5}"/>
</file>

<file path=customXml/itemProps2.xml><?xml version="1.0" encoding="utf-8"?>
<ds:datastoreItem xmlns:ds="http://schemas.openxmlformats.org/officeDocument/2006/customXml" ds:itemID="{C1646859-EAEF-4B24-9132-107F5450D584}"/>
</file>

<file path=customXml/itemProps3.xml><?xml version="1.0" encoding="utf-8"?>
<ds:datastoreItem xmlns:ds="http://schemas.openxmlformats.org/officeDocument/2006/customXml" ds:itemID="{87F6D925-B856-4E69-B9CD-A07067435D6A}"/>
</file>

<file path=docProps/app.xml><?xml version="1.0" encoding="utf-8"?>
<Properties xmlns="http://schemas.openxmlformats.org/officeDocument/2006/extended-properties" xmlns:vt="http://schemas.openxmlformats.org/officeDocument/2006/docPropsVTypes">
  <Template>{1B5314B1-3A55-5548-9377-BEF8100C7467}tf10001119</Template>
  <TotalTime>1696</TotalTime>
  <Words>721</Words>
  <Application>Microsoft Office PowerPoint</Application>
  <PresentationFormat>Widescreen</PresentationFormat>
  <Paragraphs>84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.AppleSystemUIFont</vt:lpstr>
      <vt:lpstr>Arial</vt:lpstr>
      <vt:lpstr>Calibri</vt:lpstr>
      <vt:lpstr>Gill Sans MT</vt:lpstr>
      <vt:lpstr>UICTFontTextStyleBody</vt:lpstr>
      <vt:lpstr>Gallery</vt:lpstr>
      <vt:lpstr>           Presenting Forensic DNA Evidence to Juries: Strategies to prevent OVERINFLATION</vt:lpstr>
      <vt:lpstr>Sales, Not Warranties</vt:lpstr>
      <vt:lpstr> Importance of Avoiding Overinflation</vt:lpstr>
      <vt:lpstr> Pre-Trial Considerations</vt:lpstr>
      <vt:lpstr> The Daubert standard</vt:lpstr>
      <vt:lpstr> DNA Contamination</vt:lpstr>
      <vt:lpstr>Striking a balance: Discussing Statistical Interpretation</vt:lpstr>
      <vt:lpstr>Striking a balance: Discussing Statistical Interpretation</vt:lpstr>
      <vt:lpstr>Strategies to Prevent Overinflation: Direct Examination</vt:lpstr>
      <vt:lpstr>Strategies to Prevent Overinflation: Direct Examination</vt:lpstr>
      <vt:lpstr>Strategies to Prevent Overinflation: Cross Examination Considerations</vt:lpstr>
      <vt:lpstr>Strategies to Prevent Overinflation: Cross Examination Considerations</vt:lpstr>
      <vt:lpstr>Strategies to Prevent Overinflation: ARGUMENT TO THE JURY</vt:lpstr>
      <vt:lpstr>Sales, Not Warranties</vt:lpstr>
      <vt:lpstr> 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64 Motions and Hearings</dc:title>
  <dc:creator>Matt Howard</dc:creator>
  <cp:lastModifiedBy>Robert</cp:lastModifiedBy>
  <cp:revision>68</cp:revision>
  <dcterms:created xsi:type="dcterms:W3CDTF">2020-04-01T14:46:30Z</dcterms:created>
  <dcterms:modified xsi:type="dcterms:W3CDTF">2023-11-01T22:27:37Z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0x010100729142FB5F9FD54088DF9B804D832AFC</vt:lpwstr>
  </property>
</Properties>
</file>