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5" r:id="rId4"/>
    <p:sldId id="263" r:id="rId5"/>
    <p:sldId id="258" r:id="rId6"/>
    <p:sldId id="298" r:id="rId7"/>
    <p:sldId id="297" r:id="rId8"/>
    <p:sldId id="262" r:id="rId9"/>
    <p:sldId id="260" r:id="rId10"/>
    <p:sldId id="266" r:id="rId11"/>
    <p:sldId id="274" r:id="rId12"/>
    <p:sldId id="265" r:id="rId13"/>
    <p:sldId id="275" r:id="rId14"/>
    <p:sldId id="276" r:id="rId15"/>
    <p:sldId id="267" r:id="rId16"/>
    <p:sldId id="270" r:id="rId17"/>
    <p:sldId id="271" r:id="rId18"/>
    <p:sldId id="268" r:id="rId19"/>
    <p:sldId id="269" r:id="rId20"/>
    <p:sldId id="272" r:id="rId21"/>
    <p:sldId id="273" r:id="rId22"/>
    <p:sldId id="277" r:id="rId23"/>
    <p:sldId id="300" r:id="rId24"/>
    <p:sldId id="301" r:id="rId25"/>
    <p:sldId id="261" r:id="rId26"/>
    <p:sldId id="259" r:id="rId27"/>
    <p:sldId id="296" r:id="rId28"/>
    <p:sldId id="278" r:id="rId29"/>
    <p:sldId id="279" r:id="rId30"/>
    <p:sldId id="281" r:id="rId31"/>
    <p:sldId id="280" r:id="rId32"/>
    <p:sldId id="282" r:id="rId33"/>
    <p:sldId id="283" r:id="rId34"/>
    <p:sldId id="285" r:id="rId35"/>
    <p:sldId id="288" r:id="rId36"/>
    <p:sldId id="289" r:id="rId37"/>
    <p:sldId id="287" r:id="rId38"/>
    <p:sldId id="286" r:id="rId39"/>
    <p:sldId id="290" r:id="rId40"/>
    <p:sldId id="291" r:id="rId41"/>
    <p:sldId id="292" r:id="rId42"/>
    <p:sldId id="293" r:id="rId43"/>
    <p:sldId id="302" r:id="rId44"/>
    <p:sldId id="299" r:id="rId45"/>
    <p:sldId id="345" r:id="rId46"/>
    <p:sldId id="346" r:id="rId47"/>
    <p:sldId id="347" r:id="rId48"/>
    <p:sldId id="348" r:id="rId49"/>
    <p:sldId id="349" r:id="rId50"/>
    <p:sldId id="350" r:id="rId51"/>
    <p:sldId id="351" r:id="rId52"/>
    <p:sldId id="352" r:id="rId53"/>
    <p:sldId id="353" r:id="rId54"/>
    <p:sldId id="354" r:id="rId55"/>
    <p:sldId id="294" r:id="rId56"/>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05" autoAdjust="0"/>
    <p:restoredTop sz="94660"/>
  </p:normalViewPr>
  <p:slideViewPr>
    <p:cSldViewPr snapToGrid="0">
      <p:cViewPr varScale="1">
        <p:scale>
          <a:sx n="95" d="100"/>
          <a:sy n="95" d="100"/>
        </p:scale>
        <p:origin x="240" y="72"/>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customXml" Target="../customXml/item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4F39C-253F-6492-6988-AFE129B0E6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438C3A-1508-AE37-74AE-2A52A50EE4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EC82E70-FBF8-CCD9-553D-8D40D75D561F}"/>
              </a:ext>
            </a:extLst>
          </p:cNvPr>
          <p:cNvSpPr>
            <a:spLocks noGrp="1"/>
          </p:cNvSpPr>
          <p:nvPr>
            <p:ph type="dt" sz="half" idx="10"/>
          </p:nvPr>
        </p:nvSpPr>
        <p:spPr/>
        <p:txBody>
          <a:bodyPr/>
          <a:lstStyle/>
          <a:p>
            <a:fld id="{2CD67D91-6FF4-41F9-B3C6-BC59B4163517}" type="datetimeFigureOut">
              <a:rPr lang="en-US" smtClean="0"/>
              <a:t>11/1/2023</a:t>
            </a:fld>
            <a:endParaRPr lang="en-US" dirty="0"/>
          </a:p>
        </p:txBody>
      </p:sp>
      <p:sp>
        <p:nvSpPr>
          <p:cNvPr id="5" name="Footer Placeholder 4">
            <a:extLst>
              <a:ext uri="{FF2B5EF4-FFF2-40B4-BE49-F238E27FC236}">
                <a16:creationId xmlns:a16="http://schemas.microsoft.com/office/drawing/2014/main" id="{FDEA146F-9BCD-2AF9-C7AD-8F0EF2CDEB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EDC5FB-7E37-837A-B7CB-EF78379B71DE}"/>
              </a:ext>
            </a:extLst>
          </p:cNvPr>
          <p:cNvSpPr>
            <a:spLocks noGrp="1"/>
          </p:cNvSpPr>
          <p:nvPr>
            <p:ph type="sldNum" sz="quarter" idx="12"/>
          </p:nvPr>
        </p:nvSpPr>
        <p:spPr/>
        <p:txBody>
          <a:bodyPr/>
          <a:lstStyle/>
          <a:p>
            <a:fld id="{DEB88CA2-7C76-4076-B6A2-84A4B670F30B}" type="slidenum">
              <a:rPr lang="en-US" smtClean="0"/>
              <a:t>‹#›</a:t>
            </a:fld>
            <a:endParaRPr lang="en-US" dirty="0"/>
          </a:p>
        </p:txBody>
      </p:sp>
    </p:spTree>
    <p:extLst>
      <p:ext uri="{BB962C8B-B14F-4D97-AF65-F5344CB8AC3E}">
        <p14:creationId xmlns:p14="http://schemas.microsoft.com/office/powerpoint/2010/main" val="3170102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D4167-D85B-C484-30A0-3A0AF140493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8D57F3-AA65-668F-FC93-FC97205CBC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4DE3EA-5F5E-6800-8F1C-4D00AAC0093C}"/>
              </a:ext>
            </a:extLst>
          </p:cNvPr>
          <p:cNvSpPr>
            <a:spLocks noGrp="1"/>
          </p:cNvSpPr>
          <p:nvPr>
            <p:ph type="dt" sz="half" idx="10"/>
          </p:nvPr>
        </p:nvSpPr>
        <p:spPr/>
        <p:txBody>
          <a:bodyPr/>
          <a:lstStyle/>
          <a:p>
            <a:fld id="{2CD67D91-6FF4-41F9-B3C6-BC59B4163517}" type="datetimeFigureOut">
              <a:rPr lang="en-US" smtClean="0"/>
              <a:t>11/1/2023</a:t>
            </a:fld>
            <a:endParaRPr lang="en-US" dirty="0"/>
          </a:p>
        </p:txBody>
      </p:sp>
      <p:sp>
        <p:nvSpPr>
          <p:cNvPr id="5" name="Footer Placeholder 4">
            <a:extLst>
              <a:ext uri="{FF2B5EF4-FFF2-40B4-BE49-F238E27FC236}">
                <a16:creationId xmlns:a16="http://schemas.microsoft.com/office/drawing/2014/main" id="{19BB00FF-F1E6-94ED-0DEF-EAF4F022A84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0D8B74-A14B-8D5D-D203-E6933D8EBFC9}"/>
              </a:ext>
            </a:extLst>
          </p:cNvPr>
          <p:cNvSpPr>
            <a:spLocks noGrp="1"/>
          </p:cNvSpPr>
          <p:nvPr>
            <p:ph type="sldNum" sz="quarter" idx="12"/>
          </p:nvPr>
        </p:nvSpPr>
        <p:spPr/>
        <p:txBody>
          <a:bodyPr/>
          <a:lstStyle/>
          <a:p>
            <a:fld id="{DEB88CA2-7C76-4076-B6A2-84A4B670F30B}" type="slidenum">
              <a:rPr lang="en-US" smtClean="0"/>
              <a:t>‹#›</a:t>
            </a:fld>
            <a:endParaRPr lang="en-US" dirty="0"/>
          </a:p>
        </p:txBody>
      </p:sp>
    </p:spTree>
    <p:extLst>
      <p:ext uri="{BB962C8B-B14F-4D97-AF65-F5344CB8AC3E}">
        <p14:creationId xmlns:p14="http://schemas.microsoft.com/office/powerpoint/2010/main" val="1056267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FBB1EA-E36F-EC52-6D7B-CE1D68381A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512391-FA72-3AFF-F47B-BB1773464B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F7344B-77BE-F5C7-63EE-5423680E88BA}"/>
              </a:ext>
            </a:extLst>
          </p:cNvPr>
          <p:cNvSpPr>
            <a:spLocks noGrp="1"/>
          </p:cNvSpPr>
          <p:nvPr>
            <p:ph type="dt" sz="half" idx="10"/>
          </p:nvPr>
        </p:nvSpPr>
        <p:spPr/>
        <p:txBody>
          <a:bodyPr/>
          <a:lstStyle/>
          <a:p>
            <a:fld id="{2CD67D91-6FF4-41F9-B3C6-BC59B4163517}" type="datetimeFigureOut">
              <a:rPr lang="en-US" smtClean="0"/>
              <a:t>11/1/2023</a:t>
            </a:fld>
            <a:endParaRPr lang="en-US" dirty="0"/>
          </a:p>
        </p:txBody>
      </p:sp>
      <p:sp>
        <p:nvSpPr>
          <p:cNvPr id="5" name="Footer Placeholder 4">
            <a:extLst>
              <a:ext uri="{FF2B5EF4-FFF2-40B4-BE49-F238E27FC236}">
                <a16:creationId xmlns:a16="http://schemas.microsoft.com/office/drawing/2014/main" id="{581A5ACE-A372-37F7-D7DB-4774345856C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5FDDDC3-748F-2C05-41A4-3542C60F8883}"/>
              </a:ext>
            </a:extLst>
          </p:cNvPr>
          <p:cNvSpPr>
            <a:spLocks noGrp="1"/>
          </p:cNvSpPr>
          <p:nvPr>
            <p:ph type="sldNum" sz="quarter" idx="12"/>
          </p:nvPr>
        </p:nvSpPr>
        <p:spPr/>
        <p:txBody>
          <a:bodyPr/>
          <a:lstStyle/>
          <a:p>
            <a:fld id="{DEB88CA2-7C76-4076-B6A2-84A4B670F30B}" type="slidenum">
              <a:rPr lang="en-US" smtClean="0"/>
              <a:t>‹#›</a:t>
            </a:fld>
            <a:endParaRPr lang="en-US" dirty="0"/>
          </a:p>
        </p:txBody>
      </p:sp>
    </p:spTree>
    <p:extLst>
      <p:ext uri="{BB962C8B-B14F-4D97-AF65-F5344CB8AC3E}">
        <p14:creationId xmlns:p14="http://schemas.microsoft.com/office/powerpoint/2010/main" val="3747664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B0B43-3258-A455-034A-084CB010A7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DFE1AC-7853-88EE-39F6-57945B8289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69BC41-3B92-BC0B-E3F1-B9E99E690C87}"/>
              </a:ext>
            </a:extLst>
          </p:cNvPr>
          <p:cNvSpPr>
            <a:spLocks noGrp="1"/>
          </p:cNvSpPr>
          <p:nvPr>
            <p:ph type="dt" sz="half" idx="10"/>
          </p:nvPr>
        </p:nvSpPr>
        <p:spPr/>
        <p:txBody>
          <a:bodyPr/>
          <a:lstStyle/>
          <a:p>
            <a:fld id="{2CD67D91-6FF4-41F9-B3C6-BC59B4163517}" type="datetimeFigureOut">
              <a:rPr lang="en-US" smtClean="0"/>
              <a:t>11/1/2023</a:t>
            </a:fld>
            <a:endParaRPr lang="en-US" dirty="0"/>
          </a:p>
        </p:txBody>
      </p:sp>
      <p:sp>
        <p:nvSpPr>
          <p:cNvPr id="5" name="Footer Placeholder 4">
            <a:extLst>
              <a:ext uri="{FF2B5EF4-FFF2-40B4-BE49-F238E27FC236}">
                <a16:creationId xmlns:a16="http://schemas.microsoft.com/office/drawing/2014/main" id="{8F0AA921-3C0C-E116-C501-97BE012BC4D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801E1D1-8AB4-CE10-1A9F-4D9D66A61182}"/>
              </a:ext>
            </a:extLst>
          </p:cNvPr>
          <p:cNvSpPr>
            <a:spLocks noGrp="1"/>
          </p:cNvSpPr>
          <p:nvPr>
            <p:ph type="sldNum" sz="quarter" idx="12"/>
          </p:nvPr>
        </p:nvSpPr>
        <p:spPr/>
        <p:txBody>
          <a:bodyPr/>
          <a:lstStyle/>
          <a:p>
            <a:fld id="{DEB88CA2-7C76-4076-B6A2-84A4B670F30B}" type="slidenum">
              <a:rPr lang="en-US" smtClean="0"/>
              <a:t>‹#›</a:t>
            </a:fld>
            <a:endParaRPr lang="en-US" dirty="0"/>
          </a:p>
        </p:txBody>
      </p:sp>
    </p:spTree>
    <p:extLst>
      <p:ext uri="{BB962C8B-B14F-4D97-AF65-F5344CB8AC3E}">
        <p14:creationId xmlns:p14="http://schemas.microsoft.com/office/powerpoint/2010/main" val="2060337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3D1E-EAA5-D078-3E10-32D0F7AED2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996B4F-2E50-933B-BF81-C8B67737BA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BA68FC-8844-9BAA-B782-714C7CDAA82D}"/>
              </a:ext>
            </a:extLst>
          </p:cNvPr>
          <p:cNvSpPr>
            <a:spLocks noGrp="1"/>
          </p:cNvSpPr>
          <p:nvPr>
            <p:ph type="dt" sz="half" idx="10"/>
          </p:nvPr>
        </p:nvSpPr>
        <p:spPr/>
        <p:txBody>
          <a:bodyPr/>
          <a:lstStyle/>
          <a:p>
            <a:fld id="{2CD67D91-6FF4-41F9-B3C6-BC59B4163517}" type="datetimeFigureOut">
              <a:rPr lang="en-US" smtClean="0"/>
              <a:t>11/1/2023</a:t>
            </a:fld>
            <a:endParaRPr lang="en-US" dirty="0"/>
          </a:p>
        </p:txBody>
      </p:sp>
      <p:sp>
        <p:nvSpPr>
          <p:cNvPr id="5" name="Footer Placeholder 4">
            <a:extLst>
              <a:ext uri="{FF2B5EF4-FFF2-40B4-BE49-F238E27FC236}">
                <a16:creationId xmlns:a16="http://schemas.microsoft.com/office/drawing/2014/main" id="{C864B419-6B32-1D8A-6A1F-AEF434BAFC0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9822861-E282-B800-B883-13DA1918BC53}"/>
              </a:ext>
            </a:extLst>
          </p:cNvPr>
          <p:cNvSpPr>
            <a:spLocks noGrp="1"/>
          </p:cNvSpPr>
          <p:nvPr>
            <p:ph type="sldNum" sz="quarter" idx="12"/>
          </p:nvPr>
        </p:nvSpPr>
        <p:spPr/>
        <p:txBody>
          <a:bodyPr/>
          <a:lstStyle/>
          <a:p>
            <a:fld id="{DEB88CA2-7C76-4076-B6A2-84A4B670F30B}" type="slidenum">
              <a:rPr lang="en-US" smtClean="0"/>
              <a:t>‹#›</a:t>
            </a:fld>
            <a:endParaRPr lang="en-US" dirty="0"/>
          </a:p>
        </p:txBody>
      </p:sp>
    </p:spTree>
    <p:extLst>
      <p:ext uri="{BB962C8B-B14F-4D97-AF65-F5344CB8AC3E}">
        <p14:creationId xmlns:p14="http://schemas.microsoft.com/office/powerpoint/2010/main" val="207409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2A9B6-6235-EBFB-E9B1-7261E5848A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D9A69F-037D-80A4-C698-9284807E97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91E1BB-EA7F-F76E-7DA7-A39D30C45C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631F9E-A66C-742B-034C-F2D6B58A3F55}"/>
              </a:ext>
            </a:extLst>
          </p:cNvPr>
          <p:cNvSpPr>
            <a:spLocks noGrp="1"/>
          </p:cNvSpPr>
          <p:nvPr>
            <p:ph type="dt" sz="half" idx="10"/>
          </p:nvPr>
        </p:nvSpPr>
        <p:spPr/>
        <p:txBody>
          <a:bodyPr/>
          <a:lstStyle/>
          <a:p>
            <a:fld id="{2CD67D91-6FF4-41F9-B3C6-BC59B4163517}" type="datetimeFigureOut">
              <a:rPr lang="en-US" smtClean="0"/>
              <a:t>11/1/2023</a:t>
            </a:fld>
            <a:endParaRPr lang="en-US" dirty="0"/>
          </a:p>
        </p:txBody>
      </p:sp>
      <p:sp>
        <p:nvSpPr>
          <p:cNvPr id="6" name="Footer Placeholder 5">
            <a:extLst>
              <a:ext uri="{FF2B5EF4-FFF2-40B4-BE49-F238E27FC236}">
                <a16:creationId xmlns:a16="http://schemas.microsoft.com/office/drawing/2014/main" id="{EC223DFF-D8EB-D989-AE9A-0729DA9F6C2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7ACCEF7-2D4D-F8AD-FEC5-E9D2424B5349}"/>
              </a:ext>
            </a:extLst>
          </p:cNvPr>
          <p:cNvSpPr>
            <a:spLocks noGrp="1"/>
          </p:cNvSpPr>
          <p:nvPr>
            <p:ph type="sldNum" sz="quarter" idx="12"/>
          </p:nvPr>
        </p:nvSpPr>
        <p:spPr/>
        <p:txBody>
          <a:bodyPr/>
          <a:lstStyle/>
          <a:p>
            <a:fld id="{DEB88CA2-7C76-4076-B6A2-84A4B670F30B}" type="slidenum">
              <a:rPr lang="en-US" smtClean="0"/>
              <a:t>‹#›</a:t>
            </a:fld>
            <a:endParaRPr lang="en-US" dirty="0"/>
          </a:p>
        </p:txBody>
      </p:sp>
    </p:spTree>
    <p:extLst>
      <p:ext uri="{BB962C8B-B14F-4D97-AF65-F5344CB8AC3E}">
        <p14:creationId xmlns:p14="http://schemas.microsoft.com/office/powerpoint/2010/main" val="3574618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3ED28-8789-37D8-F5A3-8AAEB396EC4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084668-4A07-E121-7C57-C7D95C49D4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B22555-547F-E312-5B21-BDC6C63071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A0E5DE-A11C-1418-D804-F0CAAB15E7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17D3D6-D9FD-4486-3F99-EA8EE40648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6F1DBA-6D57-AA9C-8E6F-44849CF854F6}"/>
              </a:ext>
            </a:extLst>
          </p:cNvPr>
          <p:cNvSpPr>
            <a:spLocks noGrp="1"/>
          </p:cNvSpPr>
          <p:nvPr>
            <p:ph type="dt" sz="half" idx="10"/>
          </p:nvPr>
        </p:nvSpPr>
        <p:spPr/>
        <p:txBody>
          <a:bodyPr/>
          <a:lstStyle/>
          <a:p>
            <a:fld id="{2CD67D91-6FF4-41F9-B3C6-BC59B4163517}" type="datetimeFigureOut">
              <a:rPr lang="en-US" smtClean="0"/>
              <a:t>11/1/2023</a:t>
            </a:fld>
            <a:endParaRPr lang="en-US" dirty="0"/>
          </a:p>
        </p:txBody>
      </p:sp>
      <p:sp>
        <p:nvSpPr>
          <p:cNvPr id="8" name="Footer Placeholder 7">
            <a:extLst>
              <a:ext uri="{FF2B5EF4-FFF2-40B4-BE49-F238E27FC236}">
                <a16:creationId xmlns:a16="http://schemas.microsoft.com/office/drawing/2014/main" id="{70938B0C-59B1-066A-1EE1-D2F26ACB1F4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2009C13-753E-70B6-9959-7C22C7FDC22F}"/>
              </a:ext>
            </a:extLst>
          </p:cNvPr>
          <p:cNvSpPr>
            <a:spLocks noGrp="1"/>
          </p:cNvSpPr>
          <p:nvPr>
            <p:ph type="sldNum" sz="quarter" idx="12"/>
          </p:nvPr>
        </p:nvSpPr>
        <p:spPr/>
        <p:txBody>
          <a:bodyPr/>
          <a:lstStyle/>
          <a:p>
            <a:fld id="{DEB88CA2-7C76-4076-B6A2-84A4B670F30B}" type="slidenum">
              <a:rPr lang="en-US" smtClean="0"/>
              <a:t>‹#›</a:t>
            </a:fld>
            <a:endParaRPr lang="en-US" dirty="0"/>
          </a:p>
        </p:txBody>
      </p:sp>
    </p:spTree>
    <p:extLst>
      <p:ext uri="{BB962C8B-B14F-4D97-AF65-F5344CB8AC3E}">
        <p14:creationId xmlns:p14="http://schemas.microsoft.com/office/powerpoint/2010/main" val="116782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405AF-2C0C-55C1-C166-EB7ECC8CF1E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99F4506-39FE-A543-3475-E225A852A713}"/>
              </a:ext>
            </a:extLst>
          </p:cNvPr>
          <p:cNvSpPr>
            <a:spLocks noGrp="1"/>
          </p:cNvSpPr>
          <p:nvPr>
            <p:ph type="dt" sz="half" idx="10"/>
          </p:nvPr>
        </p:nvSpPr>
        <p:spPr/>
        <p:txBody>
          <a:bodyPr/>
          <a:lstStyle/>
          <a:p>
            <a:fld id="{2CD67D91-6FF4-41F9-B3C6-BC59B4163517}" type="datetimeFigureOut">
              <a:rPr lang="en-US" smtClean="0"/>
              <a:t>11/1/2023</a:t>
            </a:fld>
            <a:endParaRPr lang="en-US" dirty="0"/>
          </a:p>
        </p:txBody>
      </p:sp>
      <p:sp>
        <p:nvSpPr>
          <p:cNvPr id="4" name="Footer Placeholder 3">
            <a:extLst>
              <a:ext uri="{FF2B5EF4-FFF2-40B4-BE49-F238E27FC236}">
                <a16:creationId xmlns:a16="http://schemas.microsoft.com/office/drawing/2014/main" id="{53B09F5C-9061-ACEE-08EF-FD2CF59FE0E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8CFAB6E-F7AB-F356-BF6F-4711F692A17D}"/>
              </a:ext>
            </a:extLst>
          </p:cNvPr>
          <p:cNvSpPr>
            <a:spLocks noGrp="1"/>
          </p:cNvSpPr>
          <p:nvPr>
            <p:ph type="sldNum" sz="quarter" idx="12"/>
          </p:nvPr>
        </p:nvSpPr>
        <p:spPr/>
        <p:txBody>
          <a:bodyPr/>
          <a:lstStyle/>
          <a:p>
            <a:fld id="{DEB88CA2-7C76-4076-B6A2-84A4B670F30B}" type="slidenum">
              <a:rPr lang="en-US" smtClean="0"/>
              <a:t>‹#›</a:t>
            </a:fld>
            <a:endParaRPr lang="en-US" dirty="0"/>
          </a:p>
        </p:txBody>
      </p:sp>
    </p:spTree>
    <p:extLst>
      <p:ext uri="{BB962C8B-B14F-4D97-AF65-F5344CB8AC3E}">
        <p14:creationId xmlns:p14="http://schemas.microsoft.com/office/powerpoint/2010/main" val="3430886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B432CD-21D7-E9D9-57AD-BF0F29382258}"/>
              </a:ext>
            </a:extLst>
          </p:cNvPr>
          <p:cNvSpPr>
            <a:spLocks noGrp="1"/>
          </p:cNvSpPr>
          <p:nvPr>
            <p:ph type="dt" sz="half" idx="10"/>
          </p:nvPr>
        </p:nvSpPr>
        <p:spPr/>
        <p:txBody>
          <a:bodyPr/>
          <a:lstStyle/>
          <a:p>
            <a:fld id="{2CD67D91-6FF4-41F9-B3C6-BC59B4163517}" type="datetimeFigureOut">
              <a:rPr lang="en-US" smtClean="0"/>
              <a:t>11/1/2023</a:t>
            </a:fld>
            <a:endParaRPr lang="en-US" dirty="0"/>
          </a:p>
        </p:txBody>
      </p:sp>
      <p:sp>
        <p:nvSpPr>
          <p:cNvPr id="3" name="Footer Placeholder 2">
            <a:extLst>
              <a:ext uri="{FF2B5EF4-FFF2-40B4-BE49-F238E27FC236}">
                <a16:creationId xmlns:a16="http://schemas.microsoft.com/office/drawing/2014/main" id="{D4230549-5C80-8ADE-ADE7-C867F1DD0D6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4D3DCCE-34D0-2DF4-4875-2712A023B0BE}"/>
              </a:ext>
            </a:extLst>
          </p:cNvPr>
          <p:cNvSpPr>
            <a:spLocks noGrp="1"/>
          </p:cNvSpPr>
          <p:nvPr>
            <p:ph type="sldNum" sz="quarter" idx="12"/>
          </p:nvPr>
        </p:nvSpPr>
        <p:spPr/>
        <p:txBody>
          <a:bodyPr/>
          <a:lstStyle/>
          <a:p>
            <a:fld id="{DEB88CA2-7C76-4076-B6A2-84A4B670F30B}" type="slidenum">
              <a:rPr lang="en-US" smtClean="0"/>
              <a:t>‹#›</a:t>
            </a:fld>
            <a:endParaRPr lang="en-US" dirty="0"/>
          </a:p>
        </p:txBody>
      </p:sp>
    </p:spTree>
    <p:extLst>
      <p:ext uri="{BB962C8B-B14F-4D97-AF65-F5344CB8AC3E}">
        <p14:creationId xmlns:p14="http://schemas.microsoft.com/office/powerpoint/2010/main" val="3150941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0B7AA-EB28-1DA8-AE10-E49299A39F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B7ABFA-DBC5-35E9-AC80-5A671E4AD3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D723CB-3A94-68A4-5BA6-7E500DA486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E2ADF1-21EC-E0CA-9B8A-1BED92977538}"/>
              </a:ext>
            </a:extLst>
          </p:cNvPr>
          <p:cNvSpPr>
            <a:spLocks noGrp="1"/>
          </p:cNvSpPr>
          <p:nvPr>
            <p:ph type="dt" sz="half" idx="10"/>
          </p:nvPr>
        </p:nvSpPr>
        <p:spPr/>
        <p:txBody>
          <a:bodyPr/>
          <a:lstStyle/>
          <a:p>
            <a:fld id="{2CD67D91-6FF4-41F9-B3C6-BC59B4163517}" type="datetimeFigureOut">
              <a:rPr lang="en-US" smtClean="0"/>
              <a:t>11/1/2023</a:t>
            </a:fld>
            <a:endParaRPr lang="en-US" dirty="0"/>
          </a:p>
        </p:txBody>
      </p:sp>
      <p:sp>
        <p:nvSpPr>
          <p:cNvPr id="6" name="Footer Placeholder 5">
            <a:extLst>
              <a:ext uri="{FF2B5EF4-FFF2-40B4-BE49-F238E27FC236}">
                <a16:creationId xmlns:a16="http://schemas.microsoft.com/office/drawing/2014/main" id="{DAB126CD-5CB2-FBE9-20D0-17A9959CFC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CD00B33-9951-EE4B-AF19-AAA550A66F89}"/>
              </a:ext>
            </a:extLst>
          </p:cNvPr>
          <p:cNvSpPr>
            <a:spLocks noGrp="1"/>
          </p:cNvSpPr>
          <p:nvPr>
            <p:ph type="sldNum" sz="quarter" idx="12"/>
          </p:nvPr>
        </p:nvSpPr>
        <p:spPr/>
        <p:txBody>
          <a:bodyPr/>
          <a:lstStyle/>
          <a:p>
            <a:fld id="{DEB88CA2-7C76-4076-B6A2-84A4B670F30B}" type="slidenum">
              <a:rPr lang="en-US" smtClean="0"/>
              <a:t>‹#›</a:t>
            </a:fld>
            <a:endParaRPr lang="en-US" dirty="0"/>
          </a:p>
        </p:txBody>
      </p:sp>
    </p:spTree>
    <p:extLst>
      <p:ext uri="{BB962C8B-B14F-4D97-AF65-F5344CB8AC3E}">
        <p14:creationId xmlns:p14="http://schemas.microsoft.com/office/powerpoint/2010/main" val="1970941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AB31F-AFFC-998F-C996-A3DFFA756E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7A2B15-7ED5-5B44-7894-F118B61506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D1EA219-838F-3AA2-9B27-5B3D0424B8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902D75-77F7-0B43-B914-6C0BA6603C92}"/>
              </a:ext>
            </a:extLst>
          </p:cNvPr>
          <p:cNvSpPr>
            <a:spLocks noGrp="1"/>
          </p:cNvSpPr>
          <p:nvPr>
            <p:ph type="dt" sz="half" idx="10"/>
          </p:nvPr>
        </p:nvSpPr>
        <p:spPr/>
        <p:txBody>
          <a:bodyPr/>
          <a:lstStyle/>
          <a:p>
            <a:fld id="{2CD67D91-6FF4-41F9-B3C6-BC59B4163517}" type="datetimeFigureOut">
              <a:rPr lang="en-US" smtClean="0"/>
              <a:t>11/1/2023</a:t>
            </a:fld>
            <a:endParaRPr lang="en-US" dirty="0"/>
          </a:p>
        </p:txBody>
      </p:sp>
      <p:sp>
        <p:nvSpPr>
          <p:cNvPr id="6" name="Footer Placeholder 5">
            <a:extLst>
              <a:ext uri="{FF2B5EF4-FFF2-40B4-BE49-F238E27FC236}">
                <a16:creationId xmlns:a16="http://schemas.microsoft.com/office/drawing/2014/main" id="{7DDAEBCE-9AFD-8343-5251-4A40AE0AA75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A11D1AD-DB19-5447-1652-DF1A2EF88A80}"/>
              </a:ext>
            </a:extLst>
          </p:cNvPr>
          <p:cNvSpPr>
            <a:spLocks noGrp="1"/>
          </p:cNvSpPr>
          <p:nvPr>
            <p:ph type="sldNum" sz="quarter" idx="12"/>
          </p:nvPr>
        </p:nvSpPr>
        <p:spPr/>
        <p:txBody>
          <a:bodyPr/>
          <a:lstStyle/>
          <a:p>
            <a:fld id="{DEB88CA2-7C76-4076-B6A2-84A4B670F30B}" type="slidenum">
              <a:rPr lang="en-US" smtClean="0"/>
              <a:t>‹#›</a:t>
            </a:fld>
            <a:endParaRPr lang="en-US" dirty="0"/>
          </a:p>
        </p:txBody>
      </p:sp>
    </p:spTree>
    <p:extLst>
      <p:ext uri="{BB962C8B-B14F-4D97-AF65-F5344CB8AC3E}">
        <p14:creationId xmlns:p14="http://schemas.microsoft.com/office/powerpoint/2010/main" val="95731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014324-7CE7-83C2-17D8-7999524D8F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32E4B9-C4BA-14CA-CE4A-1A49683336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BAD0AB-5F0C-C38D-4DDF-4D1A235335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D67D91-6FF4-41F9-B3C6-BC59B4163517}" type="datetimeFigureOut">
              <a:rPr lang="en-US" smtClean="0"/>
              <a:t>11/1/2023</a:t>
            </a:fld>
            <a:endParaRPr lang="en-US" dirty="0"/>
          </a:p>
        </p:txBody>
      </p:sp>
      <p:sp>
        <p:nvSpPr>
          <p:cNvPr id="5" name="Footer Placeholder 4">
            <a:extLst>
              <a:ext uri="{FF2B5EF4-FFF2-40B4-BE49-F238E27FC236}">
                <a16:creationId xmlns:a16="http://schemas.microsoft.com/office/drawing/2014/main" id="{5A23B0E8-7443-8330-269B-B817B70DE8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9414438-666C-C38B-CD4C-46A3C8D26B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B88CA2-7C76-4076-B6A2-84A4B670F30B}" type="slidenum">
              <a:rPr lang="en-US" smtClean="0"/>
              <a:t>‹#›</a:t>
            </a:fld>
            <a:endParaRPr lang="en-US" dirty="0"/>
          </a:p>
        </p:txBody>
      </p:sp>
    </p:spTree>
    <p:extLst>
      <p:ext uri="{BB962C8B-B14F-4D97-AF65-F5344CB8AC3E}">
        <p14:creationId xmlns:p14="http://schemas.microsoft.com/office/powerpoint/2010/main" val="3084779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6FB29FF6-96C9-9C5B-F173-196159493E02}"/>
              </a:ext>
            </a:extLst>
          </p:cNvPr>
          <p:cNvSpPr>
            <a:spLocks noGrp="1"/>
          </p:cNvSpPr>
          <p:nvPr>
            <p:ph type="ctrTitle"/>
          </p:nvPr>
        </p:nvSpPr>
        <p:spPr>
          <a:xfrm>
            <a:off x="1314824" y="735106"/>
            <a:ext cx="10053763" cy="2928470"/>
          </a:xfrm>
        </p:spPr>
        <p:txBody>
          <a:bodyPr anchor="b">
            <a:normAutofit/>
          </a:bodyPr>
          <a:lstStyle/>
          <a:p>
            <a:pPr algn="l"/>
            <a:r>
              <a:rPr lang="en-US" sz="5400" b="0" i="0" dirty="0">
                <a:solidFill>
                  <a:srgbClr val="FFFFFF"/>
                </a:solidFill>
                <a:effectLst/>
                <a:latin typeface="Sharp Grotesk"/>
              </a:rPr>
              <a:t>Ethical Responsibilities:</a:t>
            </a:r>
            <a:endParaRPr lang="en-US" sz="5400" dirty="0">
              <a:solidFill>
                <a:srgbClr val="FFFFFF"/>
              </a:solidFill>
            </a:endParaRPr>
          </a:p>
        </p:txBody>
      </p:sp>
      <p:sp>
        <p:nvSpPr>
          <p:cNvPr id="3" name="Subtitle 2">
            <a:extLst>
              <a:ext uri="{FF2B5EF4-FFF2-40B4-BE49-F238E27FC236}">
                <a16:creationId xmlns:a16="http://schemas.microsoft.com/office/drawing/2014/main" id="{9C045A81-01CB-91AE-125C-61EB0F5C3152}"/>
              </a:ext>
            </a:extLst>
          </p:cNvPr>
          <p:cNvSpPr>
            <a:spLocks noGrp="1"/>
          </p:cNvSpPr>
          <p:nvPr>
            <p:ph type="subTitle" idx="1"/>
          </p:nvPr>
        </p:nvSpPr>
        <p:spPr>
          <a:xfrm>
            <a:off x="1418252" y="4870824"/>
            <a:ext cx="10273823" cy="1458258"/>
          </a:xfrm>
        </p:spPr>
        <p:txBody>
          <a:bodyPr anchor="ctr">
            <a:normAutofit/>
          </a:bodyPr>
          <a:lstStyle/>
          <a:p>
            <a:pPr algn="l"/>
            <a:r>
              <a:rPr lang="en-US" sz="2100" b="0" i="1" dirty="0">
                <a:effectLst/>
                <a:latin typeface="Sharp Grotesk"/>
              </a:rPr>
              <a:t>Brady v. Maryland </a:t>
            </a:r>
            <a:r>
              <a:rPr lang="en-US" sz="2100" b="0" dirty="0">
                <a:effectLst/>
                <a:latin typeface="Sharp Grotesk"/>
              </a:rPr>
              <a:t>|</a:t>
            </a:r>
            <a:r>
              <a:rPr lang="en-US" sz="2100" b="0" i="0" dirty="0">
                <a:effectLst/>
                <a:latin typeface="Sharp Grotesk"/>
              </a:rPr>
              <a:t> the Michael Morton Act | Disciplinary Rules </a:t>
            </a:r>
            <a:r>
              <a:rPr lang="en-US" sz="2100" dirty="0">
                <a:latin typeface="Sharp Grotesk"/>
              </a:rPr>
              <a:t>| </a:t>
            </a:r>
            <a:r>
              <a:rPr lang="en-US" sz="2100" b="0" i="0" dirty="0">
                <a:effectLst/>
                <a:latin typeface="Sharp Grotesk"/>
              </a:rPr>
              <a:t>Scientist’s Duty to Correct</a:t>
            </a:r>
            <a:endParaRPr lang="en-US" sz="2100" dirty="0"/>
          </a:p>
        </p:txBody>
      </p:sp>
    </p:spTree>
    <p:extLst>
      <p:ext uri="{BB962C8B-B14F-4D97-AF65-F5344CB8AC3E}">
        <p14:creationId xmlns:p14="http://schemas.microsoft.com/office/powerpoint/2010/main" val="2964330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5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1C795C-2241-4E32-388A-01D43127A762}"/>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C9E9172-8F74-B67C-C829-CEA1E72C3E46}"/>
              </a:ext>
            </a:extLst>
          </p:cNvPr>
          <p:cNvSpPr>
            <a:spLocks noGrp="1"/>
          </p:cNvSpPr>
          <p:nvPr>
            <p:ph idx="1"/>
          </p:nvPr>
        </p:nvSpPr>
        <p:spPr>
          <a:xfrm>
            <a:off x="1371599" y="2318197"/>
            <a:ext cx="9724031" cy="3683358"/>
          </a:xfrm>
        </p:spPr>
        <p:txBody>
          <a:bodyPr anchor="ctr">
            <a:normAutofit/>
          </a:bodyPr>
          <a:lstStyle/>
          <a:p>
            <a:pPr marL="0" indent="0" algn="ctr">
              <a:buNone/>
            </a:pPr>
            <a:r>
              <a:rPr lang="en-US" sz="4800" b="1" dirty="0"/>
              <a:t>Suppression</a:t>
            </a:r>
          </a:p>
          <a:p>
            <a:endParaRPr lang="en-US" sz="2000" dirty="0"/>
          </a:p>
        </p:txBody>
      </p:sp>
    </p:spTree>
    <p:extLst>
      <p:ext uri="{BB962C8B-B14F-4D97-AF65-F5344CB8AC3E}">
        <p14:creationId xmlns:p14="http://schemas.microsoft.com/office/powerpoint/2010/main" val="908041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1C795C-2241-4E32-388A-01D43127A762}"/>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C9E9172-8F74-B67C-C829-CEA1E72C3E46}"/>
              </a:ext>
            </a:extLst>
          </p:cNvPr>
          <p:cNvSpPr>
            <a:spLocks noGrp="1"/>
          </p:cNvSpPr>
          <p:nvPr>
            <p:ph idx="1"/>
          </p:nvPr>
        </p:nvSpPr>
        <p:spPr>
          <a:xfrm>
            <a:off x="1371599" y="2318197"/>
            <a:ext cx="9724031" cy="3683358"/>
          </a:xfrm>
        </p:spPr>
        <p:txBody>
          <a:bodyPr anchor="ctr">
            <a:normAutofit/>
          </a:bodyPr>
          <a:lstStyle/>
          <a:p>
            <a:r>
              <a:rPr lang="en-US" sz="3600" dirty="0">
                <a:solidFill>
                  <a:srgbClr val="000000"/>
                </a:solidFill>
                <a:effectLst/>
              </a:rPr>
              <a:t>To show that evidence was suppressed, the applicant must show that the State failed to disclose evidence “which had been known to the prosecution but unknown to the defense.”</a:t>
            </a:r>
          </a:p>
        </p:txBody>
      </p:sp>
    </p:spTree>
    <p:extLst>
      <p:ext uri="{BB962C8B-B14F-4D97-AF65-F5344CB8AC3E}">
        <p14:creationId xmlns:p14="http://schemas.microsoft.com/office/powerpoint/2010/main" val="3628877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1C795C-2241-4E32-388A-01D43127A762}"/>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C9E9172-8F74-B67C-C829-CEA1E72C3E46}"/>
              </a:ext>
            </a:extLst>
          </p:cNvPr>
          <p:cNvSpPr>
            <a:spLocks noGrp="1"/>
          </p:cNvSpPr>
          <p:nvPr>
            <p:ph idx="1"/>
          </p:nvPr>
        </p:nvSpPr>
        <p:spPr>
          <a:xfrm>
            <a:off x="1371599" y="2318197"/>
            <a:ext cx="9724031" cy="3683358"/>
          </a:xfrm>
        </p:spPr>
        <p:txBody>
          <a:bodyPr anchor="ctr">
            <a:normAutofit/>
          </a:bodyPr>
          <a:lstStyle/>
          <a:p>
            <a:pPr marL="0" indent="0" algn="ctr">
              <a:buNone/>
            </a:pPr>
            <a:r>
              <a:rPr lang="en-US" sz="4800" b="1" dirty="0"/>
              <a:t>The Prosecution</a:t>
            </a:r>
          </a:p>
        </p:txBody>
      </p:sp>
    </p:spTree>
    <p:extLst>
      <p:ext uri="{BB962C8B-B14F-4D97-AF65-F5344CB8AC3E}">
        <p14:creationId xmlns:p14="http://schemas.microsoft.com/office/powerpoint/2010/main" val="1579113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1C795C-2241-4E32-388A-01D43127A762}"/>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C9E9172-8F74-B67C-C829-CEA1E72C3E46}"/>
              </a:ext>
            </a:extLst>
          </p:cNvPr>
          <p:cNvSpPr>
            <a:spLocks noGrp="1"/>
          </p:cNvSpPr>
          <p:nvPr>
            <p:ph idx="1"/>
          </p:nvPr>
        </p:nvSpPr>
        <p:spPr>
          <a:xfrm>
            <a:off x="435238" y="2169543"/>
            <a:ext cx="11321524" cy="4082401"/>
          </a:xfrm>
        </p:spPr>
        <p:txBody>
          <a:bodyPr anchor="ctr">
            <a:noAutofit/>
          </a:bodyPr>
          <a:lstStyle/>
          <a:p>
            <a:r>
              <a:rPr lang="en-US" sz="3200" dirty="0">
                <a:solidFill>
                  <a:srgbClr val="000000"/>
                </a:solidFill>
              </a:rPr>
              <a:t>“The prosecution” </a:t>
            </a:r>
            <a:r>
              <a:rPr lang="en-US" sz="3200" dirty="0">
                <a:solidFill>
                  <a:srgbClr val="000000"/>
                </a:solidFill>
                <a:effectLst/>
              </a:rPr>
              <a:t>for purposes of </a:t>
            </a:r>
            <a:r>
              <a:rPr lang="en-US" sz="3200" i="1" dirty="0">
                <a:solidFill>
                  <a:srgbClr val="000000"/>
                </a:solidFill>
                <a:effectLst/>
              </a:rPr>
              <a:t>Brady</a:t>
            </a:r>
            <a:r>
              <a:rPr lang="en-US" sz="3200" dirty="0">
                <a:solidFill>
                  <a:srgbClr val="000000"/>
                </a:solidFill>
                <a:effectLst/>
              </a:rPr>
              <a:t> includes, in addition to the prosecutor, other lawyers and employees in his office and members of law enforcement connected to the investigation and prosecution of the case. </a:t>
            </a:r>
          </a:p>
          <a:p>
            <a:endParaRPr lang="en-US" sz="3200" dirty="0">
              <a:solidFill>
                <a:srgbClr val="000000"/>
              </a:solidFill>
            </a:endParaRPr>
          </a:p>
          <a:p>
            <a:r>
              <a:rPr lang="en-US" sz="3200" dirty="0">
                <a:solidFill>
                  <a:srgbClr val="000000"/>
                </a:solidFill>
              </a:rPr>
              <a:t>Though the CCA has not directly addressed it, many courts have considered crime labs to be part of “the prosecution team.”</a:t>
            </a:r>
            <a:endParaRPr lang="en-US" sz="3200" dirty="0">
              <a:solidFill>
                <a:srgbClr val="000000"/>
              </a:solidFill>
              <a:effectLst/>
              <a:highlight>
                <a:srgbClr val="FFFF00"/>
              </a:highlight>
            </a:endParaRPr>
          </a:p>
        </p:txBody>
      </p:sp>
    </p:spTree>
    <p:extLst>
      <p:ext uri="{BB962C8B-B14F-4D97-AF65-F5344CB8AC3E}">
        <p14:creationId xmlns:p14="http://schemas.microsoft.com/office/powerpoint/2010/main" val="233569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1C795C-2241-4E32-388A-01D43127A762}"/>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C9E9172-8F74-B67C-C829-CEA1E72C3E46}"/>
              </a:ext>
            </a:extLst>
          </p:cNvPr>
          <p:cNvSpPr>
            <a:spLocks noGrp="1"/>
          </p:cNvSpPr>
          <p:nvPr>
            <p:ph idx="1"/>
          </p:nvPr>
        </p:nvSpPr>
        <p:spPr>
          <a:xfrm>
            <a:off x="1371599" y="2318197"/>
            <a:ext cx="9724031" cy="3683358"/>
          </a:xfrm>
        </p:spPr>
        <p:txBody>
          <a:bodyPr anchor="ctr">
            <a:normAutofit/>
          </a:bodyPr>
          <a:lstStyle/>
          <a:p>
            <a:pPr marL="0" indent="0" algn="ctr">
              <a:buNone/>
            </a:pPr>
            <a:r>
              <a:rPr lang="en-US" sz="4800" b="1" dirty="0"/>
              <a:t>Evidence Favorable to the Accused</a:t>
            </a:r>
          </a:p>
          <a:p>
            <a:pPr algn="ctr"/>
            <a:endParaRPr lang="en-US" sz="3600" dirty="0">
              <a:solidFill>
                <a:srgbClr val="000000"/>
              </a:solidFill>
            </a:endParaRPr>
          </a:p>
          <a:p>
            <a:endParaRPr lang="en-US" sz="3600" dirty="0"/>
          </a:p>
        </p:txBody>
      </p:sp>
    </p:spTree>
    <p:extLst>
      <p:ext uri="{BB962C8B-B14F-4D97-AF65-F5344CB8AC3E}">
        <p14:creationId xmlns:p14="http://schemas.microsoft.com/office/powerpoint/2010/main" val="676718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1C795C-2241-4E32-388A-01D43127A762}"/>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C9E9172-8F74-B67C-C829-CEA1E72C3E46}"/>
              </a:ext>
            </a:extLst>
          </p:cNvPr>
          <p:cNvSpPr>
            <a:spLocks noGrp="1"/>
          </p:cNvSpPr>
          <p:nvPr>
            <p:ph idx="1"/>
          </p:nvPr>
        </p:nvSpPr>
        <p:spPr>
          <a:xfrm>
            <a:off x="1371599" y="2318197"/>
            <a:ext cx="9724031" cy="3683358"/>
          </a:xfrm>
        </p:spPr>
        <p:txBody>
          <a:bodyPr anchor="ctr">
            <a:normAutofit/>
          </a:bodyPr>
          <a:lstStyle/>
          <a:p>
            <a:pPr marL="0" indent="0">
              <a:buNone/>
            </a:pPr>
            <a:r>
              <a:rPr lang="en-US" sz="3600" dirty="0">
                <a:solidFill>
                  <a:srgbClr val="000000"/>
                </a:solidFill>
                <a:effectLst/>
              </a:rPr>
              <a:t>Favorable evidence is that which, if disclosed and used effectively, “may make the difference between conviction and acquittal.” </a:t>
            </a:r>
            <a:endParaRPr lang="en-US" sz="3600" dirty="0"/>
          </a:p>
        </p:txBody>
      </p:sp>
    </p:spTree>
    <p:extLst>
      <p:ext uri="{BB962C8B-B14F-4D97-AF65-F5344CB8AC3E}">
        <p14:creationId xmlns:p14="http://schemas.microsoft.com/office/powerpoint/2010/main" val="3225416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1C795C-2241-4E32-388A-01D43127A762}"/>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C9E9172-8F74-B67C-C829-CEA1E72C3E46}"/>
              </a:ext>
            </a:extLst>
          </p:cNvPr>
          <p:cNvSpPr>
            <a:spLocks noGrp="1"/>
          </p:cNvSpPr>
          <p:nvPr>
            <p:ph idx="1"/>
          </p:nvPr>
        </p:nvSpPr>
        <p:spPr>
          <a:xfrm>
            <a:off x="1371599" y="2318197"/>
            <a:ext cx="9724031" cy="3683358"/>
          </a:xfrm>
        </p:spPr>
        <p:txBody>
          <a:bodyPr anchor="ctr">
            <a:noAutofit/>
          </a:bodyPr>
          <a:lstStyle/>
          <a:p>
            <a:pPr>
              <a:spcBef>
                <a:spcPts val="0"/>
              </a:spcBef>
            </a:pPr>
            <a:r>
              <a:rPr lang="en-US" sz="3200" dirty="0">
                <a:solidFill>
                  <a:srgbClr val="000000"/>
                </a:solidFill>
                <a:effectLst/>
              </a:rPr>
              <a:t>Favorable evidence includes </a:t>
            </a:r>
            <a:r>
              <a:rPr lang="en-US" sz="3200" u="sng" dirty="0">
                <a:solidFill>
                  <a:srgbClr val="000000"/>
                </a:solidFill>
                <a:effectLst/>
              </a:rPr>
              <a:t>exculpatory</a:t>
            </a:r>
            <a:r>
              <a:rPr lang="en-US" sz="3200" dirty="0">
                <a:solidFill>
                  <a:srgbClr val="000000"/>
                </a:solidFill>
                <a:effectLst/>
              </a:rPr>
              <a:t> evidence </a:t>
            </a:r>
            <a:r>
              <a:rPr lang="en-US" sz="3200" i="1" dirty="0">
                <a:solidFill>
                  <a:srgbClr val="000000"/>
                </a:solidFill>
                <a:effectLst/>
              </a:rPr>
              <a:t>and</a:t>
            </a:r>
            <a:r>
              <a:rPr lang="en-US" sz="3200" dirty="0">
                <a:solidFill>
                  <a:srgbClr val="000000"/>
                </a:solidFill>
                <a:effectLst/>
              </a:rPr>
              <a:t> </a:t>
            </a:r>
            <a:r>
              <a:rPr lang="en-US" sz="3200" u="sng" dirty="0">
                <a:solidFill>
                  <a:srgbClr val="000000"/>
                </a:solidFill>
                <a:effectLst/>
              </a:rPr>
              <a:t>impeachment</a:t>
            </a:r>
            <a:r>
              <a:rPr lang="en-US" sz="3200" dirty="0">
                <a:solidFill>
                  <a:srgbClr val="000000"/>
                </a:solidFill>
                <a:effectLst/>
              </a:rPr>
              <a:t> evidence.</a:t>
            </a:r>
            <a:br>
              <a:rPr lang="en-US" sz="3200" dirty="0">
                <a:solidFill>
                  <a:srgbClr val="000000"/>
                </a:solidFill>
                <a:effectLst/>
              </a:rPr>
            </a:br>
            <a:endParaRPr lang="en-US" sz="3200" dirty="0">
              <a:solidFill>
                <a:srgbClr val="000000"/>
              </a:solidFill>
              <a:effectLst/>
            </a:endParaRPr>
          </a:p>
          <a:p>
            <a:pPr>
              <a:spcBef>
                <a:spcPts val="0"/>
              </a:spcBef>
            </a:pPr>
            <a:r>
              <a:rPr lang="en-US" sz="3200" dirty="0">
                <a:solidFill>
                  <a:srgbClr val="000000"/>
                </a:solidFill>
                <a:effectLst/>
              </a:rPr>
              <a:t>Exculpatory evidence is that which may justify, excuse, or clear the defendant from fault</a:t>
            </a:r>
            <a:r>
              <a:rPr lang="en-US" sz="3200" dirty="0">
                <a:solidFill>
                  <a:srgbClr val="000000"/>
                </a:solidFill>
              </a:rPr>
              <a:t>.</a:t>
            </a:r>
          </a:p>
          <a:p>
            <a:pPr marL="0" indent="0">
              <a:spcBef>
                <a:spcPts val="0"/>
              </a:spcBef>
              <a:buNone/>
            </a:pPr>
            <a:endParaRPr lang="en-US" sz="3200" dirty="0">
              <a:solidFill>
                <a:srgbClr val="000000"/>
              </a:solidFill>
            </a:endParaRPr>
          </a:p>
          <a:p>
            <a:pPr>
              <a:spcBef>
                <a:spcPts val="0"/>
              </a:spcBef>
            </a:pPr>
            <a:r>
              <a:rPr lang="en-US" sz="3200" dirty="0">
                <a:solidFill>
                  <a:srgbClr val="000000"/>
                </a:solidFill>
                <a:effectLst/>
              </a:rPr>
              <a:t>Impeachment evidence is that which disputes, disparages, denies, or contradicts other evidence.</a:t>
            </a:r>
            <a:endParaRPr lang="en-US" sz="3200" dirty="0">
              <a:solidFill>
                <a:srgbClr val="000000"/>
              </a:solidFill>
              <a:effectLst/>
              <a:highlight>
                <a:srgbClr val="FFFF00"/>
              </a:highlight>
            </a:endParaRPr>
          </a:p>
        </p:txBody>
      </p:sp>
    </p:spTree>
    <p:extLst>
      <p:ext uri="{BB962C8B-B14F-4D97-AF65-F5344CB8AC3E}">
        <p14:creationId xmlns:p14="http://schemas.microsoft.com/office/powerpoint/2010/main" val="1591737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1C795C-2241-4E32-388A-01D43127A762}"/>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C9E9172-8F74-B67C-C829-CEA1E72C3E46}"/>
              </a:ext>
            </a:extLst>
          </p:cNvPr>
          <p:cNvSpPr>
            <a:spLocks noGrp="1"/>
          </p:cNvSpPr>
          <p:nvPr>
            <p:ph idx="1"/>
          </p:nvPr>
        </p:nvSpPr>
        <p:spPr>
          <a:xfrm>
            <a:off x="1073888" y="1754372"/>
            <a:ext cx="10021742" cy="4593265"/>
          </a:xfrm>
        </p:spPr>
        <p:txBody>
          <a:bodyPr anchor="ctr">
            <a:normAutofit fontScale="85000" lnSpcReduction="20000"/>
          </a:bodyPr>
          <a:lstStyle/>
          <a:p>
            <a:pPr marL="0" indent="0" algn="ctr">
              <a:buNone/>
            </a:pPr>
            <a:r>
              <a:rPr lang="en-US" b="1" dirty="0"/>
              <a:t>Examples of Exculpatory Evidence</a:t>
            </a:r>
          </a:p>
          <a:p>
            <a:pPr marL="0" indent="0" algn="ctr">
              <a:buNone/>
            </a:pPr>
            <a:endParaRPr lang="en-US" sz="1050" b="1" dirty="0"/>
          </a:p>
          <a:p>
            <a:r>
              <a:rPr lang="en-US" sz="3600" dirty="0"/>
              <a:t>Alibi showing that the defendant was in a different place when the crime was committed</a:t>
            </a:r>
          </a:p>
          <a:p>
            <a:endParaRPr lang="en-US" sz="3600" dirty="0"/>
          </a:p>
          <a:p>
            <a:r>
              <a:rPr lang="en-US" sz="3600" dirty="0"/>
              <a:t>A video showing that the perpetrator of a bank robbery looked nothing like the defendant</a:t>
            </a:r>
          </a:p>
          <a:p>
            <a:endParaRPr lang="en-US" sz="3600" dirty="0"/>
          </a:p>
          <a:p>
            <a:r>
              <a:rPr lang="en-US" sz="3600" dirty="0"/>
              <a:t>Possibly investigative notes</a:t>
            </a:r>
          </a:p>
          <a:p>
            <a:endParaRPr lang="en-US" sz="3600" dirty="0"/>
          </a:p>
          <a:p>
            <a:r>
              <a:rPr lang="en-US" sz="3600" dirty="0"/>
              <a:t>Some DNA results (e.g., Michael Morton)</a:t>
            </a:r>
          </a:p>
        </p:txBody>
      </p:sp>
    </p:spTree>
    <p:extLst>
      <p:ext uri="{BB962C8B-B14F-4D97-AF65-F5344CB8AC3E}">
        <p14:creationId xmlns:p14="http://schemas.microsoft.com/office/powerpoint/2010/main" val="11300030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1C795C-2241-4E32-388A-01D43127A762}"/>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C9E9172-8F74-B67C-C829-CEA1E72C3E46}"/>
              </a:ext>
            </a:extLst>
          </p:cNvPr>
          <p:cNvSpPr>
            <a:spLocks noGrp="1"/>
          </p:cNvSpPr>
          <p:nvPr>
            <p:ph idx="1"/>
          </p:nvPr>
        </p:nvSpPr>
        <p:spPr>
          <a:xfrm>
            <a:off x="1137684" y="1743740"/>
            <a:ext cx="10129865" cy="4550734"/>
          </a:xfrm>
        </p:spPr>
        <p:txBody>
          <a:bodyPr anchor="ctr">
            <a:normAutofit fontScale="92500" lnSpcReduction="10000"/>
          </a:bodyPr>
          <a:lstStyle/>
          <a:p>
            <a:pPr marL="0" indent="0" algn="ctr">
              <a:buNone/>
            </a:pPr>
            <a:r>
              <a:rPr lang="en-US" b="1" dirty="0"/>
              <a:t>Examples of Impeachment Evidence</a:t>
            </a:r>
          </a:p>
          <a:p>
            <a:pPr marL="0" indent="0" algn="ctr">
              <a:buNone/>
            </a:pPr>
            <a:endParaRPr lang="en-US" b="1" dirty="0"/>
          </a:p>
          <a:p>
            <a:r>
              <a:rPr lang="en-US" sz="3200" dirty="0"/>
              <a:t>Bad acts of a witness</a:t>
            </a:r>
          </a:p>
          <a:p>
            <a:endParaRPr lang="en-US" sz="3200" dirty="0"/>
          </a:p>
          <a:p>
            <a:r>
              <a:rPr lang="en-US" sz="3200" dirty="0"/>
              <a:t>Pending charges against a witness</a:t>
            </a:r>
          </a:p>
          <a:p>
            <a:endParaRPr lang="en-US" sz="3200" dirty="0"/>
          </a:p>
          <a:p>
            <a:r>
              <a:rPr lang="en-US" sz="3200" dirty="0"/>
              <a:t>Deals with prosecutor in exchange for testimony</a:t>
            </a:r>
          </a:p>
          <a:p>
            <a:endParaRPr lang="en-US" sz="3200" dirty="0"/>
          </a:p>
          <a:p>
            <a:r>
              <a:rPr lang="en-US" sz="3200" dirty="0"/>
              <a:t>Prior inconsistent statements of a witness</a:t>
            </a:r>
          </a:p>
        </p:txBody>
      </p:sp>
    </p:spTree>
    <p:extLst>
      <p:ext uri="{BB962C8B-B14F-4D97-AF65-F5344CB8AC3E}">
        <p14:creationId xmlns:p14="http://schemas.microsoft.com/office/powerpoint/2010/main" val="2837210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1C795C-2241-4E32-388A-01D43127A762}"/>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C9E9172-8F74-B67C-C829-CEA1E72C3E46}"/>
              </a:ext>
            </a:extLst>
          </p:cNvPr>
          <p:cNvSpPr>
            <a:spLocks noGrp="1"/>
          </p:cNvSpPr>
          <p:nvPr>
            <p:ph idx="1"/>
          </p:nvPr>
        </p:nvSpPr>
        <p:spPr>
          <a:xfrm>
            <a:off x="1371599" y="2318197"/>
            <a:ext cx="9724031" cy="3683358"/>
          </a:xfrm>
        </p:spPr>
        <p:txBody>
          <a:bodyPr anchor="ctr">
            <a:normAutofit/>
          </a:bodyPr>
          <a:lstStyle/>
          <a:p>
            <a:pPr marL="0" indent="0" algn="ctr">
              <a:buNone/>
            </a:pPr>
            <a:r>
              <a:rPr lang="en-US" sz="4800" b="1" dirty="0"/>
              <a:t>Materiality</a:t>
            </a:r>
          </a:p>
        </p:txBody>
      </p:sp>
    </p:spTree>
    <p:extLst>
      <p:ext uri="{BB962C8B-B14F-4D97-AF65-F5344CB8AC3E}">
        <p14:creationId xmlns:p14="http://schemas.microsoft.com/office/powerpoint/2010/main" val="1366260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ACF2E4D-79B1-D488-183A-7A8E7C99AFBA}"/>
              </a:ext>
            </a:extLst>
          </p:cNvPr>
          <p:cNvSpPr>
            <a:spLocks noGrp="1"/>
          </p:cNvSpPr>
          <p:nvPr>
            <p:ph type="title"/>
          </p:nvPr>
        </p:nvSpPr>
        <p:spPr>
          <a:xfrm>
            <a:off x="1371599" y="294538"/>
            <a:ext cx="9895951" cy="1033669"/>
          </a:xfrm>
        </p:spPr>
        <p:txBody>
          <a:bodyPr>
            <a:normAutofit/>
          </a:bodyPr>
          <a:lstStyle/>
          <a:p>
            <a:r>
              <a:rPr lang="en-US" sz="3400" dirty="0">
                <a:solidFill>
                  <a:srgbClr val="FFFFFF"/>
                </a:solidFill>
              </a:rPr>
              <a:t>Presenters/Disclaimer</a:t>
            </a:r>
          </a:p>
        </p:txBody>
      </p:sp>
      <p:sp>
        <p:nvSpPr>
          <p:cNvPr id="3" name="Content Placeholder 2">
            <a:extLst>
              <a:ext uri="{FF2B5EF4-FFF2-40B4-BE49-F238E27FC236}">
                <a16:creationId xmlns:a16="http://schemas.microsoft.com/office/drawing/2014/main" id="{0EA31F61-9110-A58E-7F11-9AAC779D09C6}"/>
              </a:ext>
            </a:extLst>
          </p:cNvPr>
          <p:cNvSpPr>
            <a:spLocks noGrp="1"/>
          </p:cNvSpPr>
          <p:nvPr>
            <p:ph idx="1"/>
          </p:nvPr>
        </p:nvSpPr>
        <p:spPr>
          <a:xfrm>
            <a:off x="839972" y="2318197"/>
            <a:ext cx="10558129" cy="3912482"/>
          </a:xfrm>
        </p:spPr>
        <p:txBody>
          <a:bodyPr anchor="ctr">
            <a:normAutofit fontScale="92500" lnSpcReduction="10000"/>
          </a:bodyPr>
          <a:lstStyle/>
          <a:p>
            <a:pPr marL="0" marR="0" indent="274320">
              <a:spcBef>
                <a:spcPts val="0"/>
              </a:spcBef>
              <a:spcAft>
                <a:spcPts val="0"/>
              </a:spcAft>
            </a:pPr>
            <a:endParaRPr lang="en-US" sz="2400" dirty="0">
              <a:effectLst/>
              <a:latin typeface="Times New Roman" panose="02020603050405020304" pitchFamily="18" charset="0"/>
              <a:ea typeface="Times New Roman" panose="02020603050405020304" pitchFamily="18" charset="0"/>
            </a:endParaRPr>
          </a:p>
          <a:p>
            <a:pPr marL="0" marR="0" indent="274320">
              <a:spcBef>
                <a:spcPts val="0"/>
              </a:spcBef>
              <a:spcAft>
                <a:spcPts val="0"/>
              </a:spcAft>
            </a:pPr>
            <a:endParaRPr lang="en-US" sz="2400" dirty="0">
              <a:effectLst/>
              <a:latin typeface="Times New Roman" panose="02020603050405020304" pitchFamily="18" charset="0"/>
              <a:ea typeface="Times New Roman" panose="02020603050405020304" pitchFamily="18" charset="0"/>
            </a:endParaRPr>
          </a:p>
          <a:p>
            <a:pPr marL="0" marR="0" indent="274320">
              <a:spcBef>
                <a:spcPts val="0"/>
              </a:spcBef>
              <a:spcAft>
                <a:spcPts val="0"/>
              </a:spcAft>
            </a:pPr>
            <a:r>
              <a:rPr lang="en-US" sz="3200" dirty="0">
                <a:effectLst/>
                <a:latin typeface="Times New Roman" panose="02020603050405020304" pitchFamily="18" charset="0"/>
                <a:ea typeface="Times New Roman" panose="02020603050405020304" pitchFamily="18" charset="0"/>
              </a:rPr>
              <a:t>Lynn Garcia – General Counsel, Forensic Science Commission</a:t>
            </a:r>
          </a:p>
          <a:p>
            <a:pPr marL="0" marR="0" indent="274320">
              <a:spcBef>
                <a:spcPts val="0"/>
              </a:spcBef>
              <a:spcAft>
                <a:spcPts val="0"/>
              </a:spcAft>
            </a:pPr>
            <a:endParaRPr lang="en-US" sz="3200" dirty="0">
              <a:effectLst/>
              <a:latin typeface="Times New Roman" panose="02020603050405020304" pitchFamily="18" charset="0"/>
              <a:ea typeface="Times New Roman" panose="02020603050405020304" pitchFamily="18" charset="0"/>
            </a:endParaRPr>
          </a:p>
          <a:p>
            <a:pPr marL="0" marR="0" indent="274320">
              <a:spcBef>
                <a:spcPts val="0"/>
              </a:spcBef>
              <a:spcAft>
                <a:spcPts val="0"/>
              </a:spcAft>
              <a:tabLst>
                <a:tab pos="2055813" algn="l"/>
              </a:tabLst>
            </a:pPr>
            <a:r>
              <a:rPr lang="en-US" sz="3200" dirty="0">
                <a:latin typeface="Times New Roman" panose="02020603050405020304" pitchFamily="18" charset="0"/>
                <a:ea typeface="Times New Roman" panose="02020603050405020304" pitchFamily="18" charset="0"/>
              </a:rPr>
              <a:t>Carson Guy </a:t>
            </a:r>
            <a:r>
              <a:rPr lang="en-US" sz="3200" dirty="0">
                <a:effectLst/>
                <a:latin typeface="Times New Roman" panose="02020603050405020304" pitchFamily="18" charset="0"/>
                <a:ea typeface="Times New Roman" panose="02020603050405020304" pitchFamily="18" charset="0"/>
              </a:rPr>
              <a:t>– Research Attorney, Judge Barbara Hervey,</a:t>
            </a:r>
          </a:p>
          <a:p>
            <a:pPr marL="0" marR="0" indent="0">
              <a:spcBef>
                <a:spcPts val="0"/>
              </a:spcBef>
              <a:spcAft>
                <a:spcPts val="0"/>
              </a:spcAft>
              <a:buNone/>
              <a:tabLst>
                <a:tab pos="2055813" algn="l"/>
              </a:tabLst>
            </a:pPr>
            <a:r>
              <a:rPr lang="en-US" sz="3200" dirty="0">
                <a:latin typeface="Times New Roman" panose="02020603050405020304" pitchFamily="18" charset="0"/>
                <a:ea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rPr>
              <a:t>Texas Court of Criminal Appeals</a:t>
            </a:r>
          </a:p>
          <a:p>
            <a:pPr marL="0" marR="0" indent="274320">
              <a:spcBef>
                <a:spcPts val="0"/>
              </a:spcBef>
              <a:spcAft>
                <a:spcPts val="0"/>
              </a:spcAft>
            </a:pPr>
            <a:endParaRPr lang="en-US" sz="2400" dirty="0">
              <a:latin typeface="Times New Roman" panose="02020603050405020304" pitchFamily="18" charset="0"/>
              <a:ea typeface="Times New Roman" panose="02020603050405020304" pitchFamily="18" charset="0"/>
            </a:endParaRPr>
          </a:p>
          <a:p>
            <a:pPr marL="0" marR="0" indent="274320">
              <a:spcBef>
                <a:spcPts val="0"/>
              </a:spcBef>
              <a:spcAft>
                <a:spcPts val="0"/>
              </a:spcAft>
            </a:pPr>
            <a:endParaRPr lang="en-US" sz="2400" dirty="0">
              <a:effectLst/>
              <a:latin typeface="Times New Roman" panose="02020603050405020304" pitchFamily="18" charset="0"/>
              <a:ea typeface="Times New Roman" panose="02020603050405020304" pitchFamily="18" charset="0"/>
            </a:endParaRPr>
          </a:p>
          <a:p>
            <a:pPr marL="0" marR="0" indent="274320">
              <a:spcBef>
                <a:spcPts val="0"/>
              </a:spcBef>
              <a:spcAft>
                <a:spcPts val="0"/>
              </a:spcAft>
            </a:pPr>
            <a:endParaRPr lang="en-US" sz="1900" dirty="0">
              <a:latin typeface="Times New Roman" panose="02020603050405020304" pitchFamily="18" charset="0"/>
              <a:ea typeface="Times New Roman" panose="02020603050405020304" pitchFamily="18" charset="0"/>
            </a:endParaRPr>
          </a:p>
          <a:p>
            <a:pPr marL="0" marR="0" indent="274320">
              <a:spcBef>
                <a:spcPts val="0"/>
              </a:spcBef>
              <a:spcAft>
                <a:spcPts val="0"/>
              </a:spcAft>
            </a:pP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Times New Roman" panose="02020603050405020304" pitchFamily="18" charset="0"/>
                <a:ea typeface="Times New Roman" panose="02020603050405020304" pitchFamily="18" charset="0"/>
              </a:rPr>
              <a:t>*The views expressed by Carson Guy </a:t>
            </a:r>
            <a:r>
              <a:rPr lang="en-US" sz="1900" dirty="0">
                <a:latin typeface="Times New Roman" panose="02020603050405020304" pitchFamily="18" charset="0"/>
                <a:ea typeface="Times New Roman" panose="02020603050405020304" pitchFamily="18" charset="0"/>
              </a:rPr>
              <a:t>during this presentation </a:t>
            </a:r>
            <a:r>
              <a:rPr lang="en-US" sz="1900" dirty="0">
                <a:effectLst/>
                <a:latin typeface="Times New Roman" panose="02020603050405020304" pitchFamily="18" charset="0"/>
                <a:ea typeface="Times New Roman" panose="02020603050405020304" pitchFamily="18" charset="0"/>
              </a:rPr>
              <a:t>are solely his, and they are not endorsed by the Texas Court of Criminal Appeals. This presentation is for informational purposes.</a:t>
            </a:r>
          </a:p>
        </p:txBody>
      </p:sp>
    </p:spTree>
    <p:extLst>
      <p:ext uri="{BB962C8B-B14F-4D97-AF65-F5344CB8AC3E}">
        <p14:creationId xmlns:p14="http://schemas.microsoft.com/office/powerpoint/2010/main" val="16264271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1C795C-2241-4E32-388A-01D43127A762}"/>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C9E9172-8F74-B67C-C829-CEA1E72C3E46}"/>
              </a:ext>
            </a:extLst>
          </p:cNvPr>
          <p:cNvSpPr>
            <a:spLocks noGrp="1"/>
          </p:cNvSpPr>
          <p:nvPr>
            <p:ph idx="1"/>
          </p:nvPr>
        </p:nvSpPr>
        <p:spPr>
          <a:xfrm>
            <a:off x="1371599" y="2094914"/>
            <a:ext cx="9724031" cy="3683358"/>
          </a:xfrm>
        </p:spPr>
        <p:txBody>
          <a:bodyPr anchor="ctr">
            <a:normAutofit/>
          </a:bodyPr>
          <a:lstStyle/>
          <a:p>
            <a:pPr marL="0" indent="0">
              <a:buNone/>
            </a:pPr>
            <a:r>
              <a:rPr lang="en-US" sz="3600" dirty="0"/>
              <a:t>Suppressed evidence is material if there is a reasonable probability that the result of the trial would have been different if the suppressed evidence had been disclosed to the defense.</a:t>
            </a:r>
          </a:p>
        </p:txBody>
      </p:sp>
    </p:spTree>
    <p:extLst>
      <p:ext uri="{BB962C8B-B14F-4D97-AF65-F5344CB8AC3E}">
        <p14:creationId xmlns:p14="http://schemas.microsoft.com/office/powerpoint/2010/main" val="10963747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1C795C-2241-4E32-388A-01D43127A762}"/>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C9E9172-8F74-B67C-C829-CEA1E72C3E46}"/>
              </a:ext>
            </a:extLst>
          </p:cNvPr>
          <p:cNvSpPr>
            <a:spLocks noGrp="1"/>
          </p:cNvSpPr>
          <p:nvPr>
            <p:ph idx="1"/>
          </p:nvPr>
        </p:nvSpPr>
        <p:spPr>
          <a:xfrm>
            <a:off x="1371599" y="2318197"/>
            <a:ext cx="9724031" cy="3683358"/>
          </a:xfrm>
        </p:spPr>
        <p:txBody>
          <a:bodyPr anchor="ctr">
            <a:normAutofit/>
          </a:bodyPr>
          <a:lstStyle/>
          <a:p>
            <a:pPr marL="0" indent="0">
              <a:buNone/>
            </a:pPr>
            <a:r>
              <a:rPr lang="en-US" sz="3600" dirty="0"/>
              <a:t>A reasonable probability is one sufficient to undermine confidence in the outcome of the trial.</a:t>
            </a:r>
            <a:endParaRPr lang="en-US" sz="3600" b="1" dirty="0"/>
          </a:p>
        </p:txBody>
      </p:sp>
    </p:spTree>
    <p:extLst>
      <p:ext uri="{BB962C8B-B14F-4D97-AF65-F5344CB8AC3E}">
        <p14:creationId xmlns:p14="http://schemas.microsoft.com/office/powerpoint/2010/main" val="3764256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1C795C-2241-4E32-388A-01D43127A762}"/>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C9E9172-8F74-B67C-C829-CEA1E72C3E46}"/>
              </a:ext>
            </a:extLst>
          </p:cNvPr>
          <p:cNvSpPr>
            <a:spLocks noGrp="1"/>
          </p:cNvSpPr>
          <p:nvPr>
            <p:ph idx="1"/>
          </p:nvPr>
        </p:nvSpPr>
        <p:spPr>
          <a:xfrm>
            <a:off x="1371599" y="2318197"/>
            <a:ext cx="9724031" cy="3683358"/>
          </a:xfrm>
        </p:spPr>
        <p:txBody>
          <a:bodyPr anchor="ctr">
            <a:normAutofit/>
          </a:bodyPr>
          <a:lstStyle/>
          <a:p>
            <a:pPr marL="0" indent="0">
              <a:buNone/>
            </a:pPr>
            <a:r>
              <a:rPr lang="en-US" sz="3600" dirty="0"/>
              <a:t>When assessing materiality, the suppressed evidence is considered collectively, not item-by-item.</a:t>
            </a:r>
            <a:endParaRPr lang="en-US" sz="3600" b="1" dirty="0"/>
          </a:p>
        </p:txBody>
      </p:sp>
    </p:spTree>
    <p:extLst>
      <p:ext uri="{BB962C8B-B14F-4D97-AF65-F5344CB8AC3E}">
        <p14:creationId xmlns:p14="http://schemas.microsoft.com/office/powerpoint/2010/main" val="2961080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1C795C-2241-4E32-388A-01D43127A762}"/>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C9E9172-8F74-B67C-C829-CEA1E72C3E46}"/>
              </a:ext>
            </a:extLst>
          </p:cNvPr>
          <p:cNvSpPr>
            <a:spLocks noGrp="1"/>
          </p:cNvSpPr>
          <p:nvPr>
            <p:ph idx="1"/>
          </p:nvPr>
        </p:nvSpPr>
        <p:spPr>
          <a:xfrm>
            <a:off x="170121" y="1891970"/>
            <a:ext cx="11600119" cy="3955312"/>
          </a:xfrm>
        </p:spPr>
        <p:txBody>
          <a:bodyPr anchor="ctr">
            <a:normAutofit/>
          </a:bodyPr>
          <a:lstStyle/>
          <a:p>
            <a:pPr marL="0" indent="0">
              <a:buNone/>
            </a:pPr>
            <a:r>
              <a:rPr lang="en-US" sz="3200" b="1" dirty="0"/>
              <a:t>	Who decides whether suppressed evidence is material? </a:t>
            </a:r>
          </a:p>
          <a:p>
            <a:pPr marL="0" indent="0">
              <a:buNone/>
            </a:pPr>
            <a:endParaRPr lang="en-US" sz="3200" b="1" dirty="0"/>
          </a:p>
          <a:p>
            <a:pPr marL="0" indent="0">
              <a:buNone/>
            </a:pPr>
            <a:endParaRPr lang="en-US" sz="3200" b="1" dirty="0"/>
          </a:p>
          <a:p>
            <a:pPr marL="0" indent="0" algn="ctr">
              <a:buNone/>
            </a:pPr>
            <a:r>
              <a:rPr lang="en-US" sz="6600" b="1" dirty="0"/>
              <a:t>THE COURTS </a:t>
            </a:r>
          </a:p>
          <a:p>
            <a:pPr marL="0" indent="0" algn="ctr">
              <a:buNone/>
            </a:pPr>
            <a:r>
              <a:rPr lang="en-US" sz="4400" b="1" dirty="0"/>
              <a:t>(ultimately the COURT OF CRIMINAL APPEALS)</a:t>
            </a:r>
          </a:p>
        </p:txBody>
      </p:sp>
    </p:spTree>
    <p:extLst>
      <p:ext uri="{BB962C8B-B14F-4D97-AF65-F5344CB8AC3E}">
        <p14:creationId xmlns:p14="http://schemas.microsoft.com/office/powerpoint/2010/main" val="558459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1C795C-2241-4E32-388A-01D43127A762}"/>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C9E9172-8F74-B67C-C829-CEA1E72C3E46}"/>
              </a:ext>
            </a:extLst>
          </p:cNvPr>
          <p:cNvSpPr>
            <a:spLocks noGrp="1"/>
          </p:cNvSpPr>
          <p:nvPr>
            <p:ph idx="1"/>
          </p:nvPr>
        </p:nvSpPr>
        <p:spPr>
          <a:xfrm>
            <a:off x="808075" y="1597432"/>
            <a:ext cx="10573799" cy="3683358"/>
          </a:xfrm>
        </p:spPr>
        <p:txBody>
          <a:bodyPr anchor="ctr">
            <a:normAutofit/>
          </a:bodyPr>
          <a:lstStyle/>
          <a:p>
            <a:pPr marL="0" indent="0">
              <a:buNone/>
            </a:pPr>
            <a:endParaRPr lang="en-US" sz="3600" b="1" dirty="0"/>
          </a:p>
          <a:p>
            <a:pPr marL="0" indent="0">
              <a:buNone/>
            </a:pPr>
            <a:r>
              <a:rPr lang="en-US" sz="3600" b="1" dirty="0"/>
              <a:t>The proper remedy for a </a:t>
            </a:r>
            <a:r>
              <a:rPr lang="en-US" sz="3600" b="1" i="1" dirty="0"/>
              <a:t>Brady </a:t>
            </a:r>
            <a:r>
              <a:rPr lang="en-US" sz="3600" b="1" dirty="0"/>
              <a:t>violation is a </a:t>
            </a:r>
            <a:r>
              <a:rPr lang="en-US" sz="3600" b="1" i="1" dirty="0"/>
              <a:t>new trial.</a:t>
            </a:r>
          </a:p>
          <a:p>
            <a:pPr marL="0" indent="0">
              <a:buNone/>
            </a:pPr>
            <a:endParaRPr lang="en-US" sz="3600" b="1" i="1" dirty="0"/>
          </a:p>
          <a:p>
            <a:pPr marL="0" indent="0">
              <a:buNone/>
            </a:pPr>
            <a:r>
              <a:rPr lang="en-US" sz="3600" b="1" dirty="0"/>
              <a:t>Risk mitigation is important </a:t>
            </a:r>
            <a:r>
              <a:rPr lang="en-US" sz="3600" b="1" i="1" dirty="0"/>
              <a:t>because</a:t>
            </a:r>
            <a:r>
              <a:rPr lang="en-US" sz="3600" b="1" dirty="0"/>
              <a:t> the cost to the criminal justice system is high.</a:t>
            </a:r>
          </a:p>
        </p:txBody>
      </p:sp>
    </p:spTree>
    <p:extLst>
      <p:ext uri="{BB962C8B-B14F-4D97-AF65-F5344CB8AC3E}">
        <p14:creationId xmlns:p14="http://schemas.microsoft.com/office/powerpoint/2010/main" val="1228925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1C795C-2241-4E32-388A-01D43127A762}"/>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C9E9172-8F74-B67C-C829-CEA1E72C3E46}"/>
              </a:ext>
            </a:extLst>
          </p:cNvPr>
          <p:cNvSpPr>
            <a:spLocks noGrp="1"/>
          </p:cNvSpPr>
          <p:nvPr>
            <p:ph idx="1"/>
          </p:nvPr>
        </p:nvSpPr>
        <p:spPr>
          <a:xfrm>
            <a:off x="765544" y="2318197"/>
            <a:ext cx="10770781" cy="4135766"/>
          </a:xfrm>
        </p:spPr>
        <p:txBody>
          <a:bodyPr anchor="ctr">
            <a:normAutofit fontScale="92500" lnSpcReduction="10000"/>
          </a:bodyPr>
          <a:lstStyle/>
          <a:p>
            <a:pPr marL="0" indent="0" algn="ctr">
              <a:buNone/>
            </a:pPr>
            <a:r>
              <a:rPr lang="en-US" sz="3600" b="1" dirty="0"/>
              <a:t>Evolution of </a:t>
            </a:r>
            <a:r>
              <a:rPr lang="en-US" sz="3600" b="1" i="1" dirty="0"/>
              <a:t>Brady </a:t>
            </a:r>
            <a:r>
              <a:rPr lang="en-US" sz="3600" b="1" dirty="0"/>
              <a:t>Rule</a:t>
            </a:r>
          </a:p>
          <a:p>
            <a:pPr marL="0" indent="0" algn="ctr">
              <a:buNone/>
            </a:pPr>
            <a:endParaRPr lang="en-US" sz="1400" b="1" dirty="0"/>
          </a:p>
          <a:p>
            <a:r>
              <a:rPr lang="en-US" sz="3200" dirty="0"/>
              <a:t>Defendant does not have to request </a:t>
            </a:r>
            <a:r>
              <a:rPr lang="en-US" sz="3200" i="1" dirty="0"/>
              <a:t>Brady </a:t>
            </a:r>
            <a:r>
              <a:rPr lang="en-US" sz="3200" dirty="0"/>
              <a:t>material. The State has a constitutional duty to produce it.</a:t>
            </a:r>
          </a:p>
          <a:p>
            <a:endParaRPr lang="en-US" sz="3200" dirty="0"/>
          </a:p>
          <a:p>
            <a:r>
              <a:rPr lang="en-US" sz="3200" dirty="0"/>
              <a:t>The State has a duty to discover </a:t>
            </a:r>
            <a:r>
              <a:rPr lang="en-US" sz="3200" i="1" dirty="0"/>
              <a:t>Brady </a:t>
            </a:r>
            <a:r>
              <a:rPr lang="en-US" sz="3200" dirty="0"/>
              <a:t>material.</a:t>
            </a:r>
          </a:p>
          <a:p>
            <a:endParaRPr lang="en-US" sz="3200" dirty="0"/>
          </a:p>
          <a:p>
            <a:r>
              <a:rPr lang="en-US" sz="3200" dirty="0"/>
              <a:t>Applies to “favorable information,” not just evidence. Favorable information includes information that might lead to evidence.</a:t>
            </a:r>
          </a:p>
          <a:p>
            <a:endParaRPr lang="en-US" sz="2000" dirty="0"/>
          </a:p>
          <a:p>
            <a:endParaRPr lang="en-US" sz="2000" dirty="0"/>
          </a:p>
        </p:txBody>
      </p:sp>
    </p:spTree>
    <p:extLst>
      <p:ext uri="{BB962C8B-B14F-4D97-AF65-F5344CB8AC3E}">
        <p14:creationId xmlns:p14="http://schemas.microsoft.com/office/powerpoint/2010/main" val="24158019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The Michael Morton Act</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1010093" y="1988288"/>
            <a:ext cx="10257457" cy="4391247"/>
          </a:xfrm>
        </p:spPr>
        <p:txBody>
          <a:bodyPr anchor="ctr">
            <a:normAutofit lnSpcReduction="10000"/>
          </a:bodyPr>
          <a:lstStyle/>
          <a:p>
            <a:pPr marL="0" indent="0">
              <a:buNone/>
            </a:pPr>
            <a:r>
              <a:rPr lang="en-US" dirty="0"/>
              <a:t>Michael Morton was convicted of murder for killing his wife in 1987. He spent almost 25 years in prison before being exonerated by DNA evidence. The evidence pointed to the crime being committed by another individual.</a:t>
            </a:r>
          </a:p>
          <a:p>
            <a:pPr marL="0" indent="0">
              <a:buNone/>
            </a:pPr>
            <a:endParaRPr lang="en-US" dirty="0"/>
          </a:p>
          <a:p>
            <a:pPr marL="0" indent="0">
              <a:buNone/>
            </a:pPr>
            <a:r>
              <a:rPr lang="en-US" dirty="0"/>
              <a:t>Morton was released from prison in 2011. In 2013, Mark Alan Norwood, was convicted of murder for killing Morton’s wife.</a:t>
            </a:r>
          </a:p>
          <a:p>
            <a:pPr marL="0" indent="0">
              <a:buNone/>
            </a:pPr>
            <a:endParaRPr lang="en-US" dirty="0"/>
          </a:p>
          <a:p>
            <a:pPr marL="0" indent="0">
              <a:buNone/>
            </a:pPr>
            <a:r>
              <a:rPr lang="en-US" dirty="0"/>
              <a:t>The prosecutor in the case, Ken Anderson, found to have withheld evidence after the judge had ordered its release to the defense.</a:t>
            </a:r>
          </a:p>
        </p:txBody>
      </p:sp>
    </p:spTree>
    <p:extLst>
      <p:ext uri="{BB962C8B-B14F-4D97-AF65-F5344CB8AC3E}">
        <p14:creationId xmlns:p14="http://schemas.microsoft.com/office/powerpoint/2010/main" val="14313042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The Michael Morton Act</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680484" y="1885279"/>
            <a:ext cx="10834575" cy="4462358"/>
          </a:xfrm>
        </p:spPr>
        <p:txBody>
          <a:bodyPr anchor="ctr">
            <a:normAutofit/>
          </a:bodyPr>
          <a:lstStyle/>
          <a:p>
            <a:pPr marL="0" indent="0">
              <a:buNone/>
            </a:pPr>
            <a:r>
              <a:rPr lang="en-US" sz="3200" dirty="0"/>
              <a:t>The Michael Morton Act was signed into law in May 2013 by Gov. Rick Perry and took effect in 2014. It requires prompt and broad disclosure of information held by the prosecution in criminal cases and was designed to formalize and regularize the process of criminal discovery throughout the state. </a:t>
            </a:r>
          </a:p>
        </p:txBody>
      </p:sp>
    </p:spTree>
    <p:extLst>
      <p:ext uri="{BB962C8B-B14F-4D97-AF65-F5344CB8AC3E}">
        <p14:creationId xmlns:p14="http://schemas.microsoft.com/office/powerpoint/2010/main" val="29433414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The Michael Morton Act</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649705" y="2318197"/>
            <a:ext cx="11160279" cy="3683358"/>
          </a:xfrm>
        </p:spPr>
        <p:txBody>
          <a:bodyPr anchor="ctr">
            <a:noAutofit/>
          </a:bodyPr>
          <a:lstStyle/>
          <a:p>
            <a:pPr marL="0" indent="0">
              <a:buNone/>
            </a:pPr>
            <a:endParaRPr lang="en-US" sz="3600" dirty="0"/>
          </a:p>
          <a:p>
            <a:pPr marL="0" indent="0">
              <a:buNone/>
            </a:pPr>
            <a:r>
              <a:rPr lang="en-US" sz="3600" dirty="0"/>
              <a:t>Upon request by the defendant, the State must:</a:t>
            </a:r>
          </a:p>
          <a:p>
            <a:pPr marL="0" indent="0">
              <a:buNone/>
            </a:pPr>
            <a:endParaRPr lang="en-US" sz="3600" dirty="0"/>
          </a:p>
          <a:p>
            <a:pPr lvl="1"/>
            <a:r>
              <a:rPr lang="en-US" sz="3600" dirty="0"/>
              <a:t>Produce for copying and inspection everything in pretrial discovery</a:t>
            </a:r>
          </a:p>
          <a:p>
            <a:pPr lvl="1"/>
            <a:endParaRPr lang="en-US" sz="3600" dirty="0"/>
          </a:p>
          <a:p>
            <a:pPr lvl="1"/>
            <a:r>
              <a:rPr lang="en-US" sz="3600" dirty="0"/>
              <a:t>Create an inventory of information produced</a:t>
            </a:r>
          </a:p>
          <a:p>
            <a:pPr lvl="1"/>
            <a:endParaRPr lang="en-US" sz="3600" dirty="0"/>
          </a:p>
          <a:p>
            <a:pPr lvl="1"/>
            <a:r>
              <a:rPr lang="en-US" sz="3600" dirty="0"/>
              <a:t>(Both parties) acknowledge information was  produced</a:t>
            </a:r>
          </a:p>
          <a:p>
            <a:pPr lvl="1"/>
            <a:endParaRPr lang="en-US" sz="3600" dirty="0"/>
          </a:p>
          <a:p>
            <a:pPr lvl="1"/>
            <a:endParaRPr lang="en-US" sz="3600" dirty="0"/>
          </a:p>
        </p:txBody>
      </p:sp>
    </p:spTree>
    <p:extLst>
      <p:ext uri="{BB962C8B-B14F-4D97-AF65-F5344CB8AC3E}">
        <p14:creationId xmlns:p14="http://schemas.microsoft.com/office/powerpoint/2010/main" val="10739790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The Michael Morton Act</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1084521" y="2009553"/>
            <a:ext cx="10183029" cy="4380614"/>
          </a:xfrm>
        </p:spPr>
        <p:txBody>
          <a:bodyPr anchor="ctr">
            <a:normAutofit lnSpcReduction="10000"/>
          </a:bodyPr>
          <a:lstStyle/>
          <a:p>
            <a:pPr marL="0" indent="0">
              <a:buNone/>
            </a:pPr>
            <a:r>
              <a:rPr lang="en-US" sz="2400" dirty="0"/>
              <a:t>Statutory </a:t>
            </a:r>
            <a:r>
              <a:rPr lang="en-US" sz="2400" i="1" dirty="0"/>
              <a:t>Brady</a:t>
            </a:r>
            <a:r>
              <a:rPr lang="en-US" sz="2400" dirty="0"/>
              <a:t>-like rule.</a:t>
            </a:r>
          </a:p>
          <a:p>
            <a:pPr marL="0" indent="0">
              <a:buNone/>
            </a:pPr>
            <a:endParaRPr lang="en-US" sz="2000" dirty="0"/>
          </a:p>
          <a:p>
            <a:pPr marL="0" indent="0">
              <a:buNone/>
            </a:pPr>
            <a:r>
              <a:rPr lang="en-US" sz="3200" dirty="0"/>
              <a:t>Notwithstanding any other provision of this article, the state shall disclose to the defendant any exculpatory, impeachment, or mitigating document, item, or information in the possession, custody, or control of the state that tends to negate the guilt of the defendant or would tend to reduce the punishment for the offense charged.</a:t>
            </a:r>
          </a:p>
          <a:p>
            <a:pPr marL="0" indent="0">
              <a:buNone/>
            </a:pPr>
            <a:endParaRPr lang="en-US" sz="2000" dirty="0"/>
          </a:p>
          <a:p>
            <a:pPr marL="0" indent="0">
              <a:buNone/>
            </a:pPr>
            <a:r>
              <a:rPr lang="en-US" sz="2400" dirty="0"/>
              <a:t>*There is no mention of materiality in Art. 39.14(h).</a:t>
            </a:r>
          </a:p>
        </p:txBody>
      </p:sp>
    </p:spTree>
    <p:extLst>
      <p:ext uri="{BB962C8B-B14F-4D97-AF65-F5344CB8AC3E}">
        <p14:creationId xmlns:p14="http://schemas.microsoft.com/office/powerpoint/2010/main" val="3537578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ACF2E4D-79B1-D488-183A-7A8E7C99AFBA}"/>
              </a:ext>
            </a:extLst>
          </p:cNvPr>
          <p:cNvSpPr>
            <a:spLocks noGrp="1"/>
          </p:cNvSpPr>
          <p:nvPr>
            <p:ph type="title"/>
          </p:nvPr>
        </p:nvSpPr>
        <p:spPr>
          <a:xfrm>
            <a:off x="459350" y="207090"/>
            <a:ext cx="11926955" cy="1033669"/>
          </a:xfrm>
        </p:spPr>
        <p:txBody>
          <a:bodyPr>
            <a:normAutofit/>
          </a:bodyPr>
          <a:lstStyle/>
          <a:p>
            <a:r>
              <a:rPr lang="en-US" sz="3400" dirty="0">
                <a:solidFill>
                  <a:srgbClr val="FFFFFF"/>
                </a:solidFill>
              </a:rPr>
              <a:t>Three Sources of Discovery Obligations in Texas Criminal Cases</a:t>
            </a:r>
          </a:p>
        </p:txBody>
      </p:sp>
      <p:sp>
        <p:nvSpPr>
          <p:cNvPr id="3" name="Content Placeholder 2">
            <a:extLst>
              <a:ext uri="{FF2B5EF4-FFF2-40B4-BE49-F238E27FC236}">
                <a16:creationId xmlns:a16="http://schemas.microsoft.com/office/drawing/2014/main" id="{0EA31F61-9110-A58E-7F11-9AAC779D09C6}"/>
              </a:ext>
            </a:extLst>
          </p:cNvPr>
          <p:cNvSpPr>
            <a:spLocks noGrp="1"/>
          </p:cNvSpPr>
          <p:nvPr>
            <p:ph idx="1"/>
          </p:nvPr>
        </p:nvSpPr>
        <p:spPr>
          <a:xfrm>
            <a:off x="701749" y="2318197"/>
            <a:ext cx="10802679" cy="3683358"/>
          </a:xfrm>
        </p:spPr>
        <p:txBody>
          <a:bodyPr anchor="ctr">
            <a:noAutofit/>
          </a:bodyPr>
          <a:lstStyle/>
          <a:p>
            <a:r>
              <a:rPr lang="en-US" sz="3200" dirty="0"/>
              <a:t>Constitutional</a:t>
            </a:r>
          </a:p>
          <a:p>
            <a:pPr lvl="1">
              <a:buFont typeface="Wingdings" panose="05000000000000000000" pitchFamily="2" charset="2"/>
              <a:buChar char="Ø"/>
            </a:pPr>
            <a:r>
              <a:rPr lang="en-US" sz="3200" i="1" dirty="0"/>
              <a:t>Brady  v. Maryland</a:t>
            </a:r>
            <a:r>
              <a:rPr lang="en-US" sz="3200" dirty="0"/>
              <a:t>, 373 U.S. 83 (1963).</a:t>
            </a:r>
          </a:p>
          <a:p>
            <a:pPr lvl="1"/>
            <a:endParaRPr lang="en-US" sz="3200" dirty="0"/>
          </a:p>
          <a:p>
            <a:r>
              <a:rPr lang="en-US" sz="3200" dirty="0"/>
              <a:t>Statutory</a:t>
            </a:r>
          </a:p>
          <a:p>
            <a:pPr lvl="1">
              <a:buFont typeface="Wingdings" panose="05000000000000000000" pitchFamily="2" charset="2"/>
              <a:buChar char="Ø"/>
            </a:pPr>
            <a:r>
              <a:rPr lang="en-US" sz="3200" dirty="0"/>
              <a:t>The Michael Morton Act (CCP art. 39.14, enacted in 2013)</a:t>
            </a:r>
          </a:p>
          <a:p>
            <a:pPr marL="457200" lvl="1" indent="0">
              <a:buNone/>
            </a:pPr>
            <a:endParaRPr lang="en-US" sz="3200" dirty="0"/>
          </a:p>
          <a:p>
            <a:r>
              <a:rPr lang="en-US" sz="3200" dirty="0"/>
              <a:t>Rules</a:t>
            </a:r>
          </a:p>
          <a:p>
            <a:pPr lvl="1">
              <a:buFont typeface="Wingdings" panose="05000000000000000000" pitchFamily="2" charset="2"/>
              <a:buChar char="Ø"/>
            </a:pPr>
            <a:r>
              <a:rPr lang="en-US" sz="3200" dirty="0"/>
              <a:t>Disciplinary Rules of Professional Conduct</a:t>
            </a:r>
          </a:p>
        </p:txBody>
      </p:sp>
    </p:spTree>
    <p:extLst>
      <p:ext uri="{BB962C8B-B14F-4D97-AF65-F5344CB8AC3E}">
        <p14:creationId xmlns:p14="http://schemas.microsoft.com/office/powerpoint/2010/main" val="709022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The Michael Morton Act</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1371599" y="2318197"/>
            <a:ext cx="9724031" cy="3683358"/>
          </a:xfrm>
        </p:spPr>
        <p:txBody>
          <a:bodyPr anchor="ctr">
            <a:normAutofit lnSpcReduction="10000"/>
          </a:bodyPr>
          <a:lstStyle/>
          <a:p>
            <a:pPr marL="0" indent="0">
              <a:buNone/>
            </a:pPr>
            <a:r>
              <a:rPr lang="en-US" dirty="0"/>
              <a:t>Continuing Disclosure Requirement</a:t>
            </a:r>
          </a:p>
          <a:p>
            <a:pPr marL="0" indent="0">
              <a:buNone/>
            </a:pPr>
            <a:endParaRPr lang="en-US" sz="2000" dirty="0"/>
          </a:p>
          <a:p>
            <a:pPr marL="0" indent="0">
              <a:buNone/>
            </a:pPr>
            <a:r>
              <a:rPr lang="en-US" sz="3600" dirty="0"/>
              <a:t>If at any time before, during, or after trial the state discovers any additional document, item, or information required to be disclosed under Subsection (h), the state shall promptly disclose the existence of the document, item, or information to the defendant or the court.</a:t>
            </a:r>
          </a:p>
        </p:txBody>
      </p:sp>
    </p:spTree>
    <p:extLst>
      <p:ext uri="{BB962C8B-B14F-4D97-AF65-F5344CB8AC3E}">
        <p14:creationId xmlns:p14="http://schemas.microsoft.com/office/powerpoint/2010/main" val="31012396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393033" y="278535"/>
            <a:ext cx="11373910" cy="1033669"/>
          </a:xfrm>
        </p:spPr>
        <p:txBody>
          <a:bodyPr>
            <a:normAutofit/>
          </a:bodyPr>
          <a:lstStyle/>
          <a:p>
            <a:r>
              <a:rPr lang="en-US" sz="4000" dirty="0">
                <a:solidFill>
                  <a:srgbClr val="FFFFFF"/>
                </a:solidFill>
              </a:rPr>
              <a:t>Risk Management for Forensic Records</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459350" y="1736036"/>
            <a:ext cx="11282076" cy="4956312"/>
          </a:xfrm>
        </p:spPr>
        <p:txBody>
          <a:bodyPr anchor="ctr">
            <a:normAutofit fontScale="62500" lnSpcReduction="20000"/>
          </a:bodyPr>
          <a:lstStyle/>
          <a:p>
            <a:endParaRPr lang="en-US" sz="2000" dirty="0"/>
          </a:p>
          <a:p>
            <a:r>
              <a:rPr lang="en-US" sz="5100" dirty="0"/>
              <a:t>Everything in the file may be discoverable by the defendant.</a:t>
            </a:r>
          </a:p>
          <a:p>
            <a:endParaRPr lang="en-US" sz="5100" dirty="0"/>
          </a:p>
          <a:p>
            <a:r>
              <a:rPr lang="en-US" sz="5100" dirty="0"/>
              <a:t>If something in the lab’s file turns out to be exculpatory (as determined by the courts), that information is imputed to the prosecutor whether she knows about it or not.</a:t>
            </a:r>
          </a:p>
          <a:p>
            <a:endParaRPr lang="en-US" sz="5100" dirty="0"/>
          </a:p>
          <a:p>
            <a:r>
              <a:rPr lang="en-US" sz="5100" dirty="0"/>
              <a:t>To mitigate risk, attorneys should ask labs to provide bench notes, raw data, and other documentation, not just the lab report.</a:t>
            </a:r>
          </a:p>
          <a:p>
            <a:endParaRPr lang="en-US" sz="5100" dirty="0"/>
          </a:p>
          <a:p>
            <a:r>
              <a:rPr lang="en-US" sz="5100" dirty="0"/>
              <a:t>Any information produced should be documented. </a:t>
            </a:r>
            <a:endParaRPr lang="en-US" sz="2000" dirty="0"/>
          </a:p>
          <a:p>
            <a:endParaRPr lang="en-US" sz="2000" dirty="0"/>
          </a:p>
        </p:txBody>
      </p:sp>
    </p:spTree>
    <p:extLst>
      <p:ext uri="{BB962C8B-B14F-4D97-AF65-F5344CB8AC3E}">
        <p14:creationId xmlns:p14="http://schemas.microsoft.com/office/powerpoint/2010/main" val="19562242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Disciplinary Rules of Prof. Conduct</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1371599" y="2318197"/>
            <a:ext cx="9724031" cy="3683358"/>
          </a:xfrm>
        </p:spPr>
        <p:txBody>
          <a:bodyPr anchor="ctr">
            <a:noAutofit/>
          </a:bodyPr>
          <a:lstStyle/>
          <a:p>
            <a:pPr marL="0" indent="0" algn="l">
              <a:buNone/>
            </a:pPr>
            <a:r>
              <a:rPr lang="en-US" b="0" i="0" dirty="0">
                <a:effectLst/>
                <a:latin typeface="freight-text-pro"/>
              </a:rPr>
              <a:t>Rule 3.09(d)</a:t>
            </a:r>
          </a:p>
          <a:p>
            <a:pPr marL="0" indent="0" algn="l">
              <a:buNone/>
            </a:pPr>
            <a:endParaRPr lang="en-US" dirty="0">
              <a:latin typeface="freight-text-pro"/>
            </a:endParaRPr>
          </a:p>
          <a:p>
            <a:pPr marL="0" indent="0" algn="l">
              <a:buNone/>
            </a:pPr>
            <a:r>
              <a:rPr lang="en-US" b="0" i="0" dirty="0">
                <a:effectLst/>
                <a:latin typeface="freight-text-pro"/>
              </a:rPr>
              <a:t>The prosecutor in a criminal case shall:</a:t>
            </a:r>
          </a:p>
          <a:p>
            <a:pPr marL="0" indent="0">
              <a:buNone/>
            </a:pPr>
            <a:r>
              <a:rPr lang="en-US" dirty="0">
                <a:effectLst/>
              </a:rPr>
              <a:t>(d)</a:t>
            </a:r>
            <a:r>
              <a:rPr lang="en-US" dirty="0"/>
              <a:t> make timely disclosure to the defense of all evidence or information known to the prosecutor that tends to negate the guilt of the accused or mitigates the offense, and, in connection with sentencing, disclose to the defense and to the tribunal all unprivileged mitigating information known to the prosecutor, except when the prosecutor is relieved of this responsibility by a protective order of the tribunal</a:t>
            </a:r>
          </a:p>
        </p:txBody>
      </p:sp>
    </p:spTree>
    <p:extLst>
      <p:ext uri="{BB962C8B-B14F-4D97-AF65-F5344CB8AC3E}">
        <p14:creationId xmlns:p14="http://schemas.microsoft.com/office/powerpoint/2010/main" val="14852938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882317" y="294538"/>
            <a:ext cx="10385234" cy="1033669"/>
          </a:xfrm>
        </p:spPr>
        <p:txBody>
          <a:bodyPr>
            <a:normAutofit/>
          </a:bodyPr>
          <a:lstStyle/>
          <a:p>
            <a:r>
              <a:rPr lang="en-US" sz="4000" dirty="0">
                <a:solidFill>
                  <a:srgbClr val="FFFFFF"/>
                </a:solidFill>
              </a:rPr>
              <a:t>Texas Disciplinary Rules of Professional Conduct</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318978" y="1891970"/>
            <a:ext cx="11873022" cy="4551360"/>
          </a:xfrm>
        </p:spPr>
        <p:txBody>
          <a:bodyPr anchor="ctr">
            <a:noAutofit/>
          </a:bodyPr>
          <a:lstStyle/>
          <a:p>
            <a:pPr algn="l"/>
            <a:r>
              <a:rPr lang="en-US" i="1" dirty="0"/>
              <a:t>Brady </a:t>
            </a:r>
            <a:r>
              <a:rPr lang="en-US" dirty="0"/>
              <a:t>is primarily focused on the potential harm to the defendant resulting from nondisclosure.</a:t>
            </a:r>
          </a:p>
          <a:p>
            <a:pPr algn="l"/>
            <a:endParaRPr lang="en-US" sz="2000" dirty="0"/>
          </a:p>
          <a:p>
            <a:pPr algn="l"/>
            <a:r>
              <a:rPr lang="en-US" dirty="0"/>
              <a:t>The rule sets a higher level of conduct prosecutors must adhere to, rather than the minimal acceptable standard of behavior necessary to avoid a due process violation.</a:t>
            </a:r>
          </a:p>
          <a:p>
            <a:pPr algn="l"/>
            <a:endParaRPr lang="en-US" sz="2000" dirty="0"/>
          </a:p>
          <a:p>
            <a:pPr algn="l"/>
            <a:r>
              <a:rPr lang="en-US" dirty="0"/>
              <a:t>Rule 3.09(d) requires a showing (and </a:t>
            </a:r>
            <a:r>
              <a:rPr lang="en-US" i="1" dirty="0"/>
              <a:t>Brady </a:t>
            </a:r>
            <a:r>
              <a:rPr lang="en-US" dirty="0"/>
              <a:t>does not) that the prosecutor had actual knowledge of the evidence that was suppressed.</a:t>
            </a:r>
          </a:p>
          <a:p>
            <a:pPr algn="l"/>
            <a:endParaRPr lang="en-US" sz="2000" dirty="0"/>
          </a:p>
          <a:p>
            <a:pPr algn="l"/>
            <a:r>
              <a:rPr lang="en-US" dirty="0"/>
              <a:t>There is no materiality requirement.</a:t>
            </a:r>
          </a:p>
        </p:txBody>
      </p:sp>
    </p:spTree>
    <p:extLst>
      <p:ext uri="{BB962C8B-B14F-4D97-AF65-F5344CB8AC3E}">
        <p14:creationId xmlns:p14="http://schemas.microsoft.com/office/powerpoint/2010/main" val="40833459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Schultz</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1371599" y="2318197"/>
            <a:ext cx="9724031" cy="3683358"/>
          </a:xfrm>
        </p:spPr>
        <p:txBody>
          <a:bodyPr anchor="ctr">
            <a:normAutofit/>
          </a:bodyPr>
          <a:lstStyle/>
          <a:p>
            <a:pPr marL="0" indent="0" algn="ctr">
              <a:buNone/>
            </a:pPr>
            <a:r>
              <a:rPr lang="en-US" sz="4000" i="1" dirty="0"/>
              <a:t>Schultz v. Commission for Lawyer Discipline</a:t>
            </a:r>
          </a:p>
          <a:p>
            <a:pPr algn="l"/>
            <a:endParaRPr lang="en-US" sz="4000" i="1" dirty="0"/>
          </a:p>
          <a:p>
            <a:pPr algn="l"/>
            <a:endParaRPr lang="en-US" sz="2000" dirty="0"/>
          </a:p>
        </p:txBody>
      </p:sp>
    </p:spTree>
    <p:extLst>
      <p:ext uri="{BB962C8B-B14F-4D97-AF65-F5344CB8AC3E}">
        <p14:creationId xmlns:p14="http://schemas.microsoft.com/office/powerpoint/2010/main" val="39231040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Schultz</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871870" y="1891970"/>
            <a:ext cx="10395679" cy="4561993"/>
          </a:xfrm>
        </p:spPr>
        <p:txBody>
          <a:bodyPr anchor="ctr">
            <a:normAutofit/>
          </a:bodyPr>
          <a:lstStyle/>
          <a:p>
            <a:pPr algn="l"/>
            <a:r>
              <a:rPr lang="en-US" sz="2400" dirty="0"/>
              <a:t>Silvano Uriostegui was prosecuted for aggravated assault with a deadly weapon. The victim was attacked and stabbed in her apartment bedroom at night. The only light in the area was from a TV in another room. The victim told the police that Silvano had attacked her and testified to it in a hearing for a protective order.</a:t>
            </a:r>
          </a:p>
          <a:p>
            <a:pPr algn="l"/>
            <a:endParaRPr lang="en-US" sz="2400" dirty="0"/>
          </a:p>
          <a:p>
            <a:pPr algn="l"/>
            <a:r>
              <a:rPr lang="en-US" sz="2400" dirty="0"/>
              <a:t>During a later interview, the victim said that she thought that her attacker was Silvano based on his smell, the sole of his boot, and his stature as she saw him in the shadowy light, but she admitted, “I couldn’t see his face.”</a:t>
            </a:r>
          </a:p>
          <a:p>
            <a:pPr algn="l"/>
            <a:endParaRPr lang="en-US" sz="2400" dirty="0"/>
          </a:p>
          <a:p>
            <a:pPr algn="l"/>
            <a:r>
              <a:rPr lang="en-US" sz="2400" dirty="0"/>
              <a:t>Assistant District Attorney Schultz did not disclose the victim’s statement to the defense, although he began investigating another suspect.</a:t>
            </a:r>
          </a:p>
        </p:txBody>
      </p:sp>
    </p:spTree>
    <p:extLst>
      <p:ext uri="{BB962C8B-B14F-4D97-AF65-F5344CB8AC3E}">
        <p14:creationId xmlns:p14="http://schemas.microsoft.com/office/powerpoint/2010/main" val="13463932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Schultz</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584791" y="1977656"/>
            <a:ext cx="10510840" cy="4391246"/>
          </a:xfrm>
        </p:spPr>
        <p:txBody>
          <a:bodyPr anchor="ctr">
            <a:noAutofit/>
          </a:bodyPr>
          <a:lstStyle/>
          <a:p>
            <a:pPr algn="l"/>
            <a:r>
              <a:rPr lang="en-US" sz="2400" dirty="0"/>
              <a:t>Schultz argued that the statement was not exculpatory and was, at most, a prior inconsistent statement.</a:t>
            </a:r>
          </a:p>
          <a:p>
            <a:pPr algn="l"/>
            <a:endParaRPr lang="en-US" sz="2400" dirty="0"/>
          </a:p>
          <a:p>
            <a:pPr algn="l"/>
            <a:r>
              <a:rPr lang="en-US" sz="2400" dirty="0"/>
              <a:t>The trial court granted a new trial.</a:t>
            </a:r>
          </a:p>
          <a:p>
            <a:pPr algn="l"/>
            <a:endParaRPr lang="en-US" sz="2400" dirty="0"/>
          </a:p>
          <a:p>
            <a:pPr algn="l"/>
            <a:r>
              <a:rPr lang="en-US" sz="2400" dirty="0"/>
              <a:t>The District Attorney’s Office sent a letter to the State Bar of Texas to report Schultz’s conduct, although it excused the failure to disclose as unintentional.</a:t>
            </a:r>
          </a:p>
          <a:p>
            <a:pPr algn="l"/>
            <a:endParaRPr lang="en-US" sz="2400" dirty="0"/>
          </a:p>
          <a:p>
            <a:pPr algn="l"/>
            <a:r>
              <a:rPr lang="en-US" sz="2400" dirty="0"/>
              <a:t>Defense counsel obtained the letter, then filed a grievance against Schultz with the State Bar, which resulted in a disciplinary proceeding before Evidentiary Panel 14-3 for the State Bar of Texas District 14 Grievance Committee.</a:t>
            </a:r>
          </a:p>
        </p:txBody>
      </p:sp>
    </p:spTree>
    <p:extLst>
      <p:ext uri="{BB962C8B-B14F-4D97-AF65-F5344CB8AC3E}">
        <p14:creationId xmlns:p14="http://schemas.microsoft.com/office/powerpoint/2010/main" val="41491163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Schultz</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765545" y="2137144"/>
            <a:ext cx="10330086" cy="3864411"/>
          </a:xfrm>
        </p:spPr>
        <p:txBody>
          <a:bodyPr anchor="ctr">
            <a:noAutofit/>
          </a:bodyPr>
          <a:lstStyle/>
          <a:p>
            <a:r>
              <a:rPr lang="en-US" dirty="0"/>
              <a:t>The evidentiary panel determined that Schultz’s failure to disclose the information concerning the victim’s indirect and limited identification of Silvano violated Rule 3.09(d) and Rule 3.04(a). </a:t>
            </a:r>
          </a:p>
          <a:p>
            <a:endParaRPr lang="en-US" dirty="0"/>
          </a:p>
          <a:p>
            <a:r>
              <a:rPr lang="en-US" dirty="0"/>
              <a:t>It imposed a six-month, fully probated suspension of Schultz’s bar license.</a:t>
            </a:r>
          </a:p>
          <a:p>
            <a:endParaRPr lang="en-US" dirty="0"/>
          </a:p>
          <a:p>
            <a:r>
              <a:rPr lang="en-US" dirty="0"/>
              <a:t>Schultz appealed the evidentiary panel’s decision to the BODA to challenge the panel’s findings of misconduct, though he completed the six-month probation prior to submitting his appeal.</a:t>
            </a:r>
          </a:p>
        </p:txBody>
      </p:sp>
    </p:spTree>
    <p:extLst>
      <p:ext uri="{BB962C8B-B14F-4D97-AF65-F5344CB8AC3E}">
        <p14:creationId xmlns:p14="http://schemas.microsoft.com/office/powerpoint/2010/main" val="17654544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Schultz</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1371599" y="2318197"/>
            <a:ext cx="9724031" cy="3683358"/>
          </a:xfrm>
        </p:spPr>
        <p:txBody>
          <a:bodyPr anchor="ctr">
            <a:normAutofit/>
          </a:bodyPr>
          <a:lstStyle/>
          <a:p>
            <a:pPr marL="0" indent="0" algn="l">
              <a:buNone/>
            </a:pPr>
            <a:r>
              <a:rPr lang="en-US" dirty="0"/>
              <a:t>Rule 3.04(a)</a:t>
            </a:r>
          </a:p>
          <a:p>
            <a:pPr algn="l"/>
            <a:endParaRPr lang="en-US" dirty="0"/>
          </a:p>
          <a:p>
            <a:pPr marL="0" indent="0" algn="l">
              <a:buNone/>
            </a:pPr>
            <a:r>
              <a:rPr lang="en-US" dirty="0"/>
              <a:t>A lawyer shall not:</a:t>
            </a:r>
          </a:p>
          <a:p>
            <a:pPr marL="0" indent="0" algn="l">
              <a:buNone/>
            </a:pPr>
            <a:r>
              <a:rPr lang="en-US" dirty="0"/>
              <a:t>(a) unlawfully obstruct another party's access to evidence; in anticipation of a dispute unlawfully alter, destroy or conceal a document or other material that a competent lawyer would believe has potential or actual evidentiary value; or counsel or assist another person to do any such act.</a:t>
            </a:r>
          </a:p>
        </p:txBody>
      </p:sp>
    </p:spTree>
    <p:extLst>
      <p:ext uri="{BB962C8B-B14F-4D97-AF65-F5344CB8AC3E}">
        <p14:creationId xmlns:p14="http://schemas.microsoft.com/office/powerpoint/2010/main" val="6859763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Schultz</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967563" y="1885278"/>
            <a:ext cx="10299987" cy="4678183"/>
          </a:xfrm>
        </p:spPr>
        <p:txBody>
          <a:bodyPr anchor="ctr">
            <a:normAutofit fontScale="92500" lnSpcReduction="20000"/>
          </a:bodyPr>
          <a:lstStyle/>
          <a:p>
            <a:pPr marL="0" indent="0" algn="ctr">
              <a:buNone/>
            </a:pPr>
            <a:r>
              <a:rPr lang="en-US" sz="3600" b="1" dirty="0"/>
              <a:t>Takeaways</a:t>
            </a:r>
          </a:p>
          <a:p>
            <a:pPr algn="l"/>
            <a:endParaRPr lang="en-US" sz="2000" dirty="0"/>
          </a:p>
          <a:p>
            <a:pPr>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Rule 3.09(d) has no materiality requirement.</a:t>
            </a:r>
          </a:p>
          <a:p>
            <a:pPr>
              <a:lnSpc>
                <a:spcPct val="107000"/>
              </a:lnSpc>
              <a:spcBef>
                <a:spcPts val="0"/>
              </a:spcBef>
              <a:spcAft>
                <a:spcPts val="80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spcAft>
                <a:spcPts val="800"/>
              </a:spcAft>
              <a:buFont typeface="Wingdings" panose="05000000000000000000" pitchFamily="2" charset="2"/>
              <a:buChar char="Ø"/>
            </a:pPr>
            <a:r>
              <a:rPr lang="en-US" sz="2800" dirty="0">
                <a:effectLst/>
                <a:latin typeface="Calibri" panose="020F0502020204030204" pitchFamily="34" charset="0"/>
                <a:ea typeface="Calibri" panose="020F0502020204030204" pitchFamily="34" charset="0"/>
                <a:cs typeface="Times New Roman" panose="02020603050405020304" pitchFamily="18" charset="0"/>
              </a:rPr>
              <a:t>Unlike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Brady</a:t>
            </a:r>
            <a:r>
              <a:rPr lang="en-US" sz="2800" dirty="0">
                <a:effectLst/>
                <a:latin typeface="Calibri" panose="020F0502020204030204" pitchFamily="34" charset="0"/>
                <a:ea typeface="Calibri" panose="020F0502020204030204" pitchFamily="34" charset="0"/>
                <a:cs typeface="Times New Roman" panose="02020603050405020304" pitchFamily="18" charset="0"/>
              </a:rPr>
              <a:t>, “Rule 3.09(d) is specifically intended to advise and prevent a prosecutor from making an incorrect judgment call” regarding the materiality or admissibility of favorable information and evidence.</a:t>
            </a:r>
          </a:p>
          <a:p>
            <a:pPr lvl="1">
              <a:lnSpc>
                <a:spcPct val="107000"/>
              </a:lnSpc>
              <a:spcBef>
                <a:spcPts val="0"/>
              </a:spcBef>
              <a:spcAft>
                <a:spcPts val="800"/>
              </a:spcAft>
              <a:buFont typeface="Wingdings" panose="05000000000000000000" pitchFamily="2" charset="2"/>
              <a:buChar char="Ø"/>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spcAft>
                <a:spcPts val="800"/>
              </a:spcAft>
              <a:buFont typeface="Wingdings" panose="05000000000000000000" pitchFamily="2" charset="2"/>
              <a:buChar char="Ø"/>
            </a:pPr>
            <a:r>
              <a:rPr lang="en-US" sz="2800" dirty="0">
                <a:effectLst/>
                <a:latin typeface="Calibri" panose="020F0502020204030204" pitchFamily="34" charset="0"/>
                <a:ea typeface="Calibri" panose="020F0502020204030204" pitchFamily="34" charset="0"/>
                <a:cs typeface="Times New Roman" panose="02020603050405020304" pitchFamily="18" charset="0"/>
              </a:rPr>
              <a:t>Rule 3.09(d) requires the prosecution to disclose favorable information and evidence “without regard for the anticipated impact of the information on the outcome of a trial.”</a:t>
            </a:r>
          </a:p>
        </p:txBody>
      </p:sp>
    </p:spTree>
    <p:extLst>
      <p:ext uri="{BB962C8B-B14F-4D97-AF65-F5344CB8AC3E}">
        <p14:creationId xmlns:p14="http://schemas.microsoft.com/office/powerpoint/2010/main" val="2700563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1415244-90BF-7198-7675-364D07B852C9}"/>
              </a:ext>
            </a:extLst>
          </p:cNvPr>
          <p:cNvSpPr>
            <a:spLocks noGrp="1"/>
          </p:cNvSpPr>
          <p:nvPr>
            <p:ph type="title"/>
          </p:nvPr>
        </p:nvSpPr>
        <p:spPr>
          <a:xfrm>
            <a:off x="1371599" y="294538"/>
            <a:ext cx="9895951" cy="1033669"/>
          </a:xfrm>
        </p:spPr>
        <p:txBody>
          <a:bodyPr>
            <a:normAutofit/>
          </a:bodyPr>
          <a:lstStyle/>
          <a:p>
            <a:endParaRPr lang="en-US" sz="4000" i="1" dirty="0">
              <a:solidFill>
                <a:srgbClr val="FFFFFF"/>
              </a:solidFill>
            </a:endParaRPr>
          </a:p>
        </p:txBody>
      </p:sp>
      <p:sp>
        <p:nvSpPr>
          <p:cNvPr id="3" name="Content Placeholder 2">
            <a:extLst>
              <a:ext uri="{FF2B5EF4-FFF2-40B4-BE49-F238E27FC236}">
                <a16:creationId xmlns:a16="http://schemas.microsoft.com/office/drawing/2014/main" id="{379F309F-0A95-38AC-2F44-13E5A515A3D7}"/>
              </a:ext>
            </a:extLst>
          </p:cNvPr>
          <p:cNvSpPr>
            <a:spLocks noGrp="1"/>
          </p:cNvSpPr>
          <p:nvPr>
            <p:ph idx="1"/>
          </p:nvPr>
        </p:nvSpPr>
        <p:spPr>
          <a:xfrm>
            <a:off x="1371599" y="2318197"/>
            <a:ext cx="9724031" cy="3683358"/>
          </a:xfrm>
        </p:spPr>
        <p:txBody>
          <a:bodyPr anchor="ctr">
            <a:normAutofit/>
          </a:bodyPr>
          <a:lstStyle/>
          <a:p>
            <a:pPr marL="0" indent="0" algn="ctr">
              <a:buNone/>
            </a:pPr>
            <a:r>
              <a:rPr lang="en-US" sz="6600" i="1" dirty="0"/>
              <a:t>Brady v. Maryland</a:t>
            </a:r>
          </a:p>
        </p:txBody>
      </p:sp>
    </p:spTree>
    <p:extLst>
      <p:ext uri="{BB962C8B-B14F-4D97-AF65-F5344CB8AC3E}">
        <p14:creationId xmlns:p14="http://schemas.microsoft.com/office/powerpoint/2010/main" val="18284307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Schultz</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777858" y="2253916"/>
            <a:ext cx="10636280" cy="3755659"/>
          </a:xfrm>
        </p:spPr>
        <p:txBody>
          <a:bodyPr anchor="ctr">
            <a:noAutofit/>
          </a:bodyPr>
          <a:lstStyle/>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Rule 3.09(d) has no admissibility requirement.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Rule 3.09(d) requires disclosure prior to entering a plea of guilty.</a:t>
            </a:r>
          </a:p>
          <a:p>
            <a:pPr marL="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“The ethical obligation’s usefulness to the defense in plea bargaining is a key difference from the duty under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Brady</a:t>
            </a:r>
            <a:r>
              <a:rPr lang="en-US" sz="28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114300">
              <a:lnSpc>
                <a:spcPct val="107000"/>
              </a:lnSpc>
              <a:spcBef>
                <a:spcPts val="0"/>
              </a:spcBef>
              <a:spcAft>
                <a:spcPts val="800"/>
              </a:spcAft>
            </a:pPr>
            <a:r>
              <a:rPr lang="en-US" dirty="0">
                <a:latin typeface="Calibri" panose="020F0502020204030204" pitchFamily="34" charset="0"/>
                <a:cs typeface="Times New Roman" panose="02020603050405020304" pitchFamily="18" charset="0"/>
              </a:rPr>
              <a:t>Rule 3.09(d) attaches only when the prosecutor has actual knowledge.</a:t>
            </a:r>
          </a:p>
          <a:p>
            <a:pPr marL="114300">
              <a:lnSpc>
                <a:spcPct val="107000"/>
              </a:lnSpc>
              <a:spcBef>
                <a:spcPts val="0"/>
              </a:spcBef>
              <a:spcAft>
                <a:spcPts val="800"/>
              </a:spcAft>
            </a:pPr>
            <a:r>
              <a:rPr lang="en-US" sz="2800" dirty="0">
                <a:latin typeface="Calibri" panose="020F0502020204030204" pitchFamily="34" charset="0"/>
                <a:cs typeface="Times New Roman" panose="02020603050405020304" pitchFamily="18" charset="0"/>
              </a:rPr>
              <a:t>Actual knowledge may be inferred from circumstances.</a:t>
            </a:r>
          </a:p>
          <a:p>
            <a:pPr marL="114300">
              <a:lnSpc>
                <a:spcPct val="107000"/>
              </a:lnSpc>
              <a:spcBef>
                <a:spcPts val="0"/>
              </a:spcBef>
              <a:spcAft>
                <a:spcPts val="800"/>
              </a:spcAft>
            </a:pPr>
            <a:r>
              <a:rPr lang="en-US" sz="2800" dirty="0">
                <a:latin typeface="Calibri" panose="020F0502020204030204" pitchFamily="34" charset="0"/>
                <a:cs typeface="Times New Roman" panose="02020603050405020304" pitchFamily="18" charset="0"/>
              </a:rPr>
              <a:t>Constructive knowledge doctrine from </a:t>
            </a:r>
            <a:r>
              <a:rPr lang="en-US" sz="2800" i="1" dirty="0">
                <a:latin typeface="Calibri" panose="020F0502020204030204" pitchFamily="34" charset="0"/>
                <a:cs typeface="Times New Roman" panose="02020603050405020304" pitchFamily="18" charset="0"/>
              </a:rPr>
              <a:t>Brady </a:t>
            </a:r>
            <a:r>
              <a:rPr lang="en-US" sz="2800" dirty="0">
                <a:latin typeface="Calibri" panose="020F0502020204030204" pitchFamily="34" charset="0"/>
                <a:cs typeface="Times New Roman" panose="02020603050405020304" pitchFamily="18" charset="0"/>
              </a:rPr>
              <a:t>does not apply.</a:t>
            </a:r>
          </a:p>
        </p:txBody>
      </p:sp>
    </p:spTree>
    <p:extLst>
      <p:ext uri="{BB962C8B-B14F-4D97-AF65-F5344CB8AC3E}">
        <p14:creationId xmlns:p14="http://schemas.microsoft.com/office/powerpoint/2010/main" val="14492368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Schultz</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657726" y="2222205"/>
            <a:ext cx="10756231" cy="3779350"/>
          </a:xfrm>
        </p:spPr>
        <p:txBody>
          <a:bodyPr anchor="ctr">
            <a:noAutofit/>
          </a:bodyPr>
          <a:lstStyle/>
          <a:p>
            <a:pPr marL="0" indent="0">
              <a:lnSpc>
                <a:spcPct val="107000"/>
              </a:lnSpc>
              <a:spcBef>
                <a:spcPts val="0"/>
              </a:spcBef>
              <a:spcAft>
                <a:spcPts val="800"/>
              </a:spcAft>
              <a:buNone/>
            </a:pPr>
            <a:r>
              <a:rPr lang="en-US" dirty="0">
                <a:latin typeface="Calibri" panose="020F0502020204030204" pitchFamily="34" charset="0"/>
                <a:cs typeface="Times New Roman" panose="02020603050405020304" pitchFamily="18" charset="0"/>
              </a:rPr>
              <a:t>Failure to disclose can be unintentional, negligent, or in good faith.</a:t>
            </a:r>
          </a:p>
          <a:p>
            <a:pPr marL="0" marR="0" indent="0">
              <a:lnSpc>
                <a:spcPct val="107000"/>
              </a:lnSpc>
              <a:spcBef>
                <a:spcPts val="0"/>
              </a:spcBef>
              <a:spcAft>
                <a:spcPts val="80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“[A] lawyer need only be negligent to violate … Rule [3.04]. A lawyer need not have known of the evidentiary value of the materials or even [have] recklessly disregarded the possibility that they might have such value, if a competent lawyer would have recognized that fact. Thus, under this rule, a lawyer cannot ‘escape liability … by closing his eyes to what he saw and could readily understand.’”</a:t>
            </a:r>
            <a:endParaRPr lang="en-US"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31494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Schultz</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1371599" y="2318197"/>
            <a:ext cx="9724031" cy="3683358"/>
          </a:xfrm>
        </p:spPr>
        <p:txBody>
          <a:bodyPr anchor="ctr">
            <a:normAutofit/>
          </a:bodyPr>
          <a:lstStyle/>
          <a:p>
            <a:pPr marL="0" marR="0" indent="0">
              <a:lnSpc>
                <a:spcPct val="107000"/>
              </a:lnSpc>
              <a:spcBef>
                <a:spcPts val="0"/>
              </a:spcBef>
              <a:spcAft>
                <a:spcPts val="800"/>
              </a:spcAft>
              <a:buNone/>
            </a:pPr>
            <a:r>
              <a:rPr lang="en-US" sz="3200" dirty="0">
                <a:effectLst/>
                <a:latin typeface="Calibri" panose="020F0502020204030204" pitchFamily="34" charset="0"/>
                <a:ea typeface="Calibri" panose="020F0502020204030204" pitchFamily="34" charset="0"/>
                <a:cs typeface="Times New Roman" panose="02020603050405020304" pitchFamily="18" charset="0"/>
              </a:rPr>
              <a:t>Article 39.14(h) mandates the same standard for disclosure as Rule 3.09(d) and, like Rule 3.09(d), disclosure does not depend upon the prosecution’s subjective determinations of materiality and admissibility.</a:t>
            </a:r>
            <a:endParaRPr lang="en-US" sz="3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13028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331305" y="294538"/>
            <a:ext cx="11595652" cy="1033669"/>
          </a:xfrm>
        </p:spPr>
        <p:txBody>
          <a:bodyPr>
            <a:normAutofit fontScale="90000"/>
          </a:bodyPr>
          <a:lstStyle/>
          <a:p>
            <a:r>
              <a:rPr lang="en-US" sz="4000" i="1" dirty="0">
                <a:solidFill>
                  <a:srgbClr val="FFFFFF"/>
                </a:solidFill>
              </a:rPr>
              <a:t>Forensic Code of Professional Responsibility &amp; </a:t>
            </a:r>
            <a:br>
              <a:rPr lang="en-US" sz="4000" i="1" dirty="0">
                <a:solidFill>
                  <a:srgbClr val="FFFFFF"/>
                </a:solidFill>
              </a:rPr>
            </a:br>
            <a:r>
              <a:rPr lang="en-US" sz="4000" i="1" dirty="0">
                <a:solidFill>
                  <a:srgbClr val="FFFFFF"/>
                </a:solidFill>
              </a:rPr>
              <a:t>the Scientist’s Duty to Correct</a:t>
            </a:r>
          </a:p>
        </p:txBody>
      </p:sp>
    </p:spTree>
    <p:extLst>
      <p:ext uri="{BB962C8B-B14F-4D97-AF65-F5344CB8AC3E}">
        <p14:creationId xmlns:p14="http://schemas.microsoft.com/office/powerpoint/2010/main" val="14011621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5EE4B22-7843-7B89-A95B-448E6AC76E47}"/>
              </a:ext>
            </a:extLst>
          </p:cNvPr>
          <p:cNvSpPr>
            <a:spLocks noGrp="1"/>
          </p:cNvSpPr>
          <p:nvPr>
            <p:ph type="title"/>
          </p:nvPr>
        </p:nvSpPr>
        <p:spPr>
          <a:xfrm>
            <a:off x="207819" y="294538"/>
            <a:ext cx="11732646" cy="1033669"/>
          </a:xfrm>
        </p:spPr>
        <p:txBody>
          <a:bodyPr>
            <a:normAutofit fontScale="90000"/>
          </a:bodyPr>
          <a:lstStyle/>
          <a:p>
            <a:pPr algn="ctr"/>
            <a:r>
              <a:rPr lang="en-US" sz="4000" dirty="0">
                <a:solidFill>
                  <a:srgbClr val="FFFFFF"/>
                </a:solidFill>
              </a:rPr>
              <a:t>FORENSIC ANALYST CODE OF PROFESSIONAL RESPONSIBILITY</a:t>
            </a:r>
          </a:p>
        </p:txBody>
      </p:sp>
      <p:sp>
        <p:nvSpPr>
          <p:cNvPr id="3" name="Content Placeholder 2">
            <a:extLst>
              <a:ext uri="{FF2B5EF4-FFF2-40B4-BE49-F238E27FC236}">
                <a16:creationId xmlns:a16="http://schemas.microsoft.com/office/drawing/2014/main" id="{F576999B-BD98-2D1F-5707-5872831E09B0}"/>
              </a:ext>
            </a:extLst>
          </p:cNvPr>
          <p:cNvSpPr>
            <a:spLocks noGrp="1"/>
          </p:cNvSpPr>
          <p:nvPr>
            <p:ph idx="1"/>
          </p:nvPr>
        </p:nvSpPr>
        <p:spPr>
          <a:xfrm>
            <a:off x="459350" y="1891971"/>
            <a:ext cx="11291455" cy="4671491"/>
          </a:xfrm>
        </p:spPr>
        <p:txBody>
          <a:bodyPr anchor="ctr">
            <a:normAutofit fontScale="92500" lnSpcReduction="10000"/>
          </a:bodyPr>
          <a:lstStyle/>
          <a:p>
            <a:pPr marL="0" indent="0">
              <a:buNone/>
            </a:pPr>
            <a:r>
              <a:rPr lang="en-US" sz="3200" dirty="0"/>
              <a:t>37 Texas Administrative Code Section 651.219 (b) (effective May 2018)</a:t>
            </a:r>
          </a:p>
          <a:p>
            <a:pPr marL="0" indent="0">
              <a:buNone/>
            </a:pPr>
            <a:endParaRPr lang="en-US" sz="3200" i="1" dirty="0"/>
          </a:p>
          <a:p>
            <a:pPr marL="0" indent="0">
              <a:buNone/>
            </a:pPr>
            <a:r>
              <a:rPr lang="en-US" sz="3200" i="1" dirty="0"/>
              <a:t>Each forensic analyst shall:</a:t>
            </a:r>
          </a:p>
          <a:p>
            <a:endParaRPr lang="en-US" sz="3200" dirty="0"/>
          </a:p>
          <a:p>
            <a:pPr marL="0" indent="0">
              <a:buNone/>
            </a:pPr>
            <a:r>
              <a:rPr lang="en-US" sz="3200" dirty="0"/>
              <a:t>	(1)  </a:t>
            </a:r>
            <a:r>
              <a:rPr lang="en-US" sz="3500" dirty="0"/>
              <a:t>	Accurately represent his/her education training, 				experience, and areas of expertise.</a:t>
            </a:r>
          </a:p>
          <a:p>
            <a:pPr marL="0" indent="0">
              <a:buNone/>
            </a:pPr>
            <a:endParaRPr lang="en-US" sz="3500" dirty="0"/>
          </a:p>
          <a:p>
            <a:pPr marL="0" indent="0">
              <a:buNone/>
            </a:pPr>
            <a:r>
              <a:rPr lang="en-US" sz="3500" dirty="0"/>
              <a:t>	 (2) 	Commit to continuous learning in the forensic 				disciplines 	and stay abreast of new findings, equipment 		and techniques to maintain professional competency. </a:t>
            </a:r>
          </a:p>
          <a:p>
            <a:endParaRPr lang="en-US" sz="2000" dirty="0"/>
          </a:p>
        </p:txBody>
      </p:sp>
    </p:spTree>
    <p:extLst>
      <p:ext uri="{BB962C8B-B14F-4D97-AF65-F5344CB8AC3E}">
        <p14:creationId xmlns:p14="http://schemas.microsoft.com/office/powerpoint/2010/main" val="20254586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419B992-8CE0-A284-F0C3-A2A01FF8FEA8}"/>
              </a:ext>
            </a:extLst>
          </p:cNvPr>
          <p:cNvSpPr>
            <a:spLocks noGrp="1"/>
          </p:cNvSpPr>
          <p:nvPr>
            <p:ph type="title"/>
          </p:nvPr>
        </p:nvSpPr>
        <p:spPr>
          <a:xfrm>
            <a:off x="0" y="294538"/>
            <a:ext cx="12191995" cy="1033669"/>
          </a:xfrm>
        </p:spPr>
        <p:txBody>
          <a:bodyPr>
            <a:normAutofit fontScale="90000"/>
          </a:bodyPr>
          <a:lstStyle/>
          <a:p>
            <a:pPr algn="ctr"/>
            <a:r>
              <a:rPr lang="en-US" sz="4000" dirty="0">
                <a:solidFill>
                  <a:srgbClr val="FFFFFF"/>
                </a:solidFill>
              </a:rPr>
              <a:t>FORENSIC ANALYST CODE OF PROFESSIONAL RESPONSIBILITY</a:t>
            </a:r>
          </a:p>
        </p:txBody>
      </p:sp>
      <p:sp>
        <p:nvSpPr>
          <p:cNvPr id="3" name="Content Placeholder 2">
            <a:extLst>
              <a:ext uri="{FF2B5EF4-FFF2-40B4-BE49-F238E27FC236}">
                <a16:creationId xmlns:a16="http://schemas.microsoft.com/office/drawing/2014/main" id="{A34B56AC-106E-4CE5-56A7-3D94338BEFD6}"/>
              </a:ext>
            </a:extLst>
          </p:cNvPr>
          <p:cNvSpPr>
            <a:spLocks noGrp="1"/>
          </p:cNvSpPr>
          <p:nvPr>
            <p:ph idx="1"/>
          </p:nvPr>
        </p:nvSpPr>
        <p:spPr>
          <a:xfrm>
            <a:off x="152401" y="1891970"/>
            <a:ext cx="12039600" cy="4671492"/>
          </a:xfrm>
        </p:spPr>
        <p:txBody>
          <a:bodyPr anchor="ctr">
            <a:normAutofit fontScale="92500" lnSpcReduction="10000"/>
          </a:bodyPr>
          <a:lstStyle/>
          <a:p>
            <a:pPr marL="0" indent="0">
              <a:buNone/>
            </a:pPr>
            <a:r>
              <a:rPr lang="en-US" sz="2000" dirty="0"/>
              <a:t>	</a:t>
            </a:r>
            <a:r>
              <a:rPr lang="en-US" sz="3200" dirty="0"/>
              <a:t>(3) 	Promote validation and incorporation of new 					technologies, guarding against the use of non-valid 				methods in casework and the misapplication of validated 			methods.</a:t>
            </a:r>
          </a:p>
          <a:p>
            <a:pPr marL="0" indent="0">
              <a:buNone/>
            </a:pPr>
            <a:endParaRPr lang="en-US" sz="2600" dirty="0"/>
          </a:p>
          <a:p>
            <a:pPr marL="0" indent="0">
              <a:buNone/>
            </a:pPr>
            <a:r>
              <a:rPr lang="en-US" sz="3200" dirty="0"/>
              <a:t>	(4) 	Avoid tampering, adulteration, loss, or unnecessary 				consumption of evidentiary materials.</a:t>
            </a:r>
          </a:p>
          <a:p>
            <a:pPr marL="0" indent="0">
              <a:buNone/>
            </a:pPr>
            <a:endParaRPr lang="en-US" sz="3200" dirty="0"/>
          </a:p>
          <a:p>
            <a:pPr marL="0" indent="0">
              <a:buNone/>
            </a:pPr>
            <a:r>
              <a:rPr lang="en-US" sz="3200" dirty="0"/>
              <a:t>	 (5) 	Avoid participation in any case where there are 				personal, financial, employment-related or other conflicts 			of interest.</a:t>
            </a:r>
          </a:p>
          <a:p>
            <a:pPr marL="0" indent="0">
              <a:buNone/>
            </a:pPr>
            <a:endParaRPr lang="en-US" sz="2000" dirty="0"/>
          </a:p>
        </p:txBody>
      </p:sp>
    </p:spTree>
    <p:extLst>
      <p:ext uri="{BB962C8B-B14F-4D97-AF65-F5344CB8AC3E}">
        <p14:creationId xmlns:p14="http://schemas.microsoft.com/office/powerpoint/2010/main" val="21687892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6138B98-1C33-6037-E0BA-E7ED99ACBDD5}"/>
              </a:ext>
            </a:extLst>
          </p:cNvPr>
          <p:cNvSpPr>
            <a:spLocks noGrp="1"/>
          </p:cNvSpPr>
          <p:nvPr>
            <p:ph type="title"/>
          </p:nvPr>
        </p:nvSpPr>
        <p:spPr>
          <a:xfrm>
            <a:off x="1371599" y="294538"/>
            <a:ext cx="9895951" cy="1033669"/>
          </a:xfrm>
        </p:spPr>
        <p:txBody>
          <a:bodyPr>
            <a:normAutofit fontScale="90000"/>
          </a:bodyPr>
          <a:lstStyle/>
          <a:p>
            <a:pPr algn="ctr"/>
            <a:r>
              <a:rPr lang="en-US" sz="4000" dirty="0">
                <a:solidFill>
                  <a:srgbClr val="FFFFFF"/>
                </a:solidFill>
              </a:rPr>
              <a:t>FORENSIC ANALYST CODE OF PROFESSIONAL RESPONSIBILITY</a:t>
            </a:r>
          </a:p>
        </p:txBody>
      </p:sp>
      <p:sp>
        <p:nvSpPr>
          <p:cNvPr id="3" name="Content Placeholder 2">
            <a:extLst>
              <a:ext uri="{FF2B5EF4-FFF2-40B4-BE49-F238E27FC236}">
                <a16:creationId xmlns:a16="http://schemas.microsoft.com/office/drawing/2014/main" id="{83996BB5-056D-C521-4B70-8A8C901365B8}"/>
              </a:ext>
            </a:extLst>
          </p:cNvPr>
          <p:cNvSpPr>
            <a:spLocks noGrp="1"/>
          </p:cNvSpPr>
          <p:nvPr>
            <p:ph idx="1"/>
          </p:nvPr>
        </p:nvSpPr>
        <p:spPr>
          <a:xfrm>
            <a:off x="110836" y="1229463"/>
            <a:ext cx="12081164" cy="5212901"/>
          </a:xfrm>
        </p:spPr>
        <p:txBody>
          <a:bodyPr anchor="ctr">
            <a:noAutofit/>
          </a:bodyPr>
          <a:lstStyle/>
          <a:p>
            <a:pPr marL="0" indent="0">
              <a:buNone/>
            </a:pPr>
            <a:r>
              <a:rPr lang="en-US" sz="3200" dirty="0"/>
              <a:t>	</a:t>
            </a:r>
          </a:p>
          <a:p>
            <a:pPr marL="0" indent="0">
              <a:buNone/>
            </a:pPr>
            <a:endParaRPr lang="en-US" sz="3200" dirty="0"/>
          </a:p>
          <a:p>
            <a:pPr marL="0" indent="0">
              <a:buNone/>
            </a:pPr>
            <a:endParaRPr lang="en-US" sz="3200" dirty="0"/>
          </a:p>
          <a:p>
            <a:pPr marL="0" indent="0">
              <a:buNone/>
            </a:pPr>
            <a:r>
              <a:rPr lang="en-US" sz="3200" dirty="0"/>
              <a:t>	(6) 	</a:t>
            </a:r>
            <a:r>
              <a:rPr lang="en-US" dirty="0"/>
              <a:t>Conduct thorough, fair and unbiased examinations, 					leading to independent, impartial, and objective opinions and 				conclusions. </a:t>
            </a:r>
          </a:p>
          <a:p>
            <a:pPr marL="0" indent="0">
              <a:buNone/>
            </a:pPr>
            <a:endParaRPr lang="en-US" sz="1400" dirty="0"/>
          </a:p>
          <a:p>
            <a:pPr marL="0" indent="0">
              <a:buNone/>
            </a:pPr>
            <a:r>
              <a:rPr lang="en-US" dirty="0"/>
              <a:t>	(7) 	Make and retain full, contemporaneous, clear and 	accurate written 			records of all examinations and tests conducted and conclusions 			drawn, in sufficient detail to allow meaningful review and assessment 		by an independent person competent in the field.</a:t>
            </a:r>
          </a:p>
          <a:p>
            <a:pPr marL="0" indent="0">
              <a:buNone/>
            </a:pPr>
            <a:endParaRPr lang="en-US" sz="1400" dirty="0"/>
          </a:p>
          <a:p>
            <a:pPr marL="0" indent="0">
              <a:buNone/>
            </a:pPr>
            <a:r>
              <a:rPr lang="en-US" dirty="0"/>
              <a:t>	(8) 	Base conclusions on procedures supported by sufficient data, 				standards and controls, not on political pressure or other outside 			influence.</a:t>
            </a:r>
          </a:p>
          <a:p>
            <a:pPr marL="0" indent="0">
              <a:buNone/>
            </a:pPr>
            <a:endParaRPr lang="en-US" sz="3200" dirty="0"/>
          </a:p>
          <a:p>
            <a:pPr marL="0" indent="0">
              <a:buNone/>
            </a:pPr>
            <a:r>
              <a:rPr lang="en-US" sz="3200" dirty="0"/>
              <a:t>	</a:t>
            </a:r>
          </a:p>
        </p:txBody>
      </p:sp>
    </p:spTree>
    <p:extLst>
      <p:ext uri="{BB962C8B-B14F-4D97-AF65-F5344CB8AC3E}">
        <p14:creationId xmlns:p14="http://schemas.microsoft.com/office/powerpoint/2010/main" val="19998823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7A00709-E2A9-D67D-86A7-0193E3E820BE}"/>
              </a:ext>
            </a:extLst>
          </p:cNvPr>
          <p:cNvSpPr>
            <a:spLocks noGrp="1"/>
          </p:cNvSpPr>
          <p:nvPr>
            <p:ph type="title"/>
          </p:nvPr>
        </p:nvSpPr>
        <p:spPr>
          <a:xfrm>
            <a:off x="0" y="294538"/>
            <a:ext cx="12191995" cy="1033669"/>
          </a:xfrm>
        </p:spPr>
        <p:txBody>
          <a:bodyPr>
            <a:normAutofit fontScale="90000"/>
          </a:bodyPr>
          <a:lstStyle/>
          <a:p>
            <a:pPr algn="ctr"/>
            <a:r>
              <a:rPr lang="en-US" sz="4000" dirty="0">
                <a:solidFill>
                  <a:srgbClr val="FFFFFF"/>
                </a:solidFill>
              </a:rPr>
              <a:t>FORENSIC ANALYST CODE OF PROFESSIONAL RESPONSIBILITY</a:t>
            </a:r>
          </a:p>
        </p:txBody>
      </p:sp>
      <p:sp>
        <p:nvSpPr>
          <p:cNvPr id="3" name="Content Placeholder 2">
            <a:extLst>
              <a:ext uri="{FF2B5EF4-FFF2-40B4-BE49-F238E27FC236}">
                <a16:creationId xmlns:a16="http://schemas.microsoft.com/office/drawing/2014/main" id="{7D15CC47-14CC-13BD-BD0B-53B85E150EE1}"/>
              </a:ext>
            </a:extLst>
          </p:cNvPr>
          <p:cNvSpPr>
            <a:spLocks noGrp="1"/>
          </p:cNvSpPr>
          <p:nvPr>
            <p:ph idx="1"/>
          </p:nvPr>
        </p:nvSpPr>
        <p:spPr>
          <a:xfrm>
            <a:off x="360218" y="1731818"/>
            <a:ext cx="11499273" cy="4831643"/>
          </a:xfrm>
        </p:spPr>
        <p:txBody>
          <a:bodyPr anchor="ctr">
            <a:normAutofit lnSpcReduction="10000"/>
          </a:bodyPr>
          <a:lstStyle/>
          <a:p>
            <a:pPr marL="0" indent="0">
              <a:buNone/>
            </a:pPr>
            <a:r>
              <a:rPr lang="en-US" sz="2000" dirty="0"/>
              <a:t>	</a:t>
            </a:r>
            <a:r>
              <a:rPr lang="en-US" dirty="0"/>
              <a:t>(9) 	Not offer opinions or conclusions that are outside one’s 				expertise.</a:t>
            </a:r>
          </a:p>
          <a:p>
            <a:pPr marL="0" indent="0">
              <a:buNone/>
            </a:pPr>
            <a:endParaRPr lang="en-US" dirty="0"/>
          </a:p>
          <a:p>
            <a:pPr marL="0" indent="0">
              <a:buNone/>
            </a:pPr>
            <a:r>
              <a:rPr lang="en-US" dirty="0"/>
              <a:t>	 (10) 	Prepare reports in clear terms, distinguishing data from 				interpretations and opinions, and disclosing any relevant 			limitations to guard against making invalid inferences or 				misleading the judge or jury.</a:t>
            </a:r>
          </a:p>
          <a:p>
            <a:pPr marL="0" indent="0">
              <a:buNone/>
            </a:pPr>
            <a:endParaRPr lang="en-US" dirty="0"/>
          </a:p>
          <a:p>
            <a:pPr marL="0" indent="0">
              <a:buNone/>
            </a:pPr>
            <a:r>
              <a:rPr lang="en-US" dirty="0"/>
              <a:t>	 (11) 	Not issue reports or other records or withhold information from 		reports for strategic or tactical litigation advantage.</a:t>
            </a:r>
          </a:p>
          <a:p>
            <a:pPr marL="0" indent="0">
              <a:buNone/>
            </a:pPr>
            <a:r>
              <a:rPr lang="en-US" dirty="0"/>
              <a:t>	</a:t>
            </a:r>
          </a:p>
        </p:txBody>
      </p:sp>
    </p:spTree>
    <p:extLst>
      <p:ext uri="{BB962C8B-B14F-4D97-AF65-F5344CB8AC3E}">
        <p14:creationId xmlns:p14="http://schemas.microsoft.com/office/powerpoint/2010/main" val="5161216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D95FAAB-1052-CBED-08D6-06A2E0F7C147}"/>
              </a:ext>
            </a:extLst>
          </p:cNvPr>
          <p:cNvSpPr>
            <a:spLocks noGrp="1"/>
          </p:cNvSpPr>
          <p:nvPr>
            <p:ph type="title"/>
          </p:nvPr>
        </p:nvSpPr>
        <p:spPr>
          <a:xfrm>
            <a:off x="0" y="294538"/>
            <a:ext cx="12191999" cy="1033669"/>
          </a:xfrm>
        </p:spPr>
        <p:txBody>
          <a:bodyPr>
            <a:normAutofit fontScale="90000"/>
          </a:bodyPr>
          <a:lstStyle/>
          <a:p>
            <a:pPr algn="ctr"/>
            <a:r>
              <a:rPr lang="en-US" sz="4000" dirty="0">
                <a:solidFill>
                  <a:srgbClr val="FFFFFF"/>
                </a:solidFill>
              </a:rPr>
              <a:t>FORENSIC ANALYST CODE OF PROFESSIONAL RESPONSIBILITY</a:t>
            </a:r>
          </a:p>
        </p:txBody>
      </p:sp>
      <p:sp>
        <p:nvSpPr>
          <p:cNvPr id="3" name="Content Placeholder 2">
            <a:extLst>
              <a:ext uri="{FF2B5EF4-FFF2-40B4-BE49-F238E27FC236}">
                <a16:creationId xmlns:a16="http://schemas.microsoft.com/office/drawing/2014/main" id="{6ABEF310-2EE5-3521-ACC1-9C8719A7EC55}"/>
              </a:ext>
            </a:extLst>
          </p:cNvPr>
          <p:cNvSpPr>
            <a:spLocks noGrp="1"/>
          </p:cNvSpPr>
          <p:nvPr>
            <p:ph idx="1"/>
          </p:nvPr>
        </p:nvSpPr>
        <p:spPr>
          <a:xfrm>
            <a:off x="459350" y="1773382"/>
            <a:ext cx="11483267" cy="4790080"/>
          </a:xfrm>
        </p:spPr>
        <p:txBody>
          <a:bodyPr anchor="ctr">
            <a:normAutofit lnSpcReduction="10000"/>
          </a:bodyPr>
          <a:lstStyle/>
          <a:p>
            <a:pPr marL="0" indent="0">
              <a:buNone/>
            </a:pPr>
            <a:r>
              <a:rPr lang="en-US" sz="2000" dirty="0"/>
              <a:t>	</a:t>
            </a:r>
            <a:r>
              <a:rPr lang="en-US" dirty="0"/>
              <a:t>(12) 	Present accurate and complete data in reports, oral and written 		presentations and testimony based on good scientific practices 			and valid methods.</a:t>
            </a:r>
          </a:p>
          <a:p>
            <a:pPr marL="0" indent="0">
              <a:buNone/>
            </a:pPr>
            <a:endParaRPr lang="en-US" dirty="0"/>
          </a:p>
          <a:p>
            <a:pPr marL="0" indent="0">
              <a:buNone/>
            </a:pPr>
            <a:r>
              <a:rPr lang="en-US" dirty="0"/>
              <a:t>	 (13) 	Testify in a manner which is clear, straightforward and objective, 		and avoid phrasing testimony in an ambiguous, biased or 			misleading manner. </a:t>
            </a:r>
          </a:p>
          <a:p>
            <a:pPr marL="0" indent="0">
              <a:buNone/>
            </a:pPr>
            <a:endParaRPr lang="en-US" dirty="0"/>
          </a:p>
          <a:p>
            <a:pPr marL="0" indent="0">
              <a:buNone/>
            </a:pPr>
            <a:r>
              <a:rPr lang="en-US" dirty="0"/>
              <a:t>	(14) 	Retain any record, item or object related to a case, such as work 		notes, data,	and peer or technical review information due to 			potential evidentiary value and 	pursuant to the laboratory’s 			retention policy.</a:t>
            </a:r>
          </a:p>
        </p:txBody>
      </p:sp>
    </p:spTree>
    <p:extLst>
      <p:ext uri="{BB962C8B-B14F-4D97-AF65-F5344CB8AC3E}">
        <p14:creationId xmlns:p14="http://schemas.microsoft.com/office/powerpoint/2010/main" val="22626089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B184399-EF31-58F9-FA29-BCA3A4A0F8B0}"/>
              </a:ext>
            </a:extLst>
          </p:cNvPr>
          <p:cNvSpPr>
            <a:spLocks noGrp="1"/>
          </p:cNvSpPr>
          <p:nvPr>
            <p:ph type="title"/>
          </p:nvPr>
        </p:nvSpPr>
        <p:spPr>
          <a:xfrm>
            <a:off x="0" y="294538"/>
            <a:ext cx="12191995" cy="1033669"/>
          </a:xfrm>
        </p:spPr>
        <p:txBody>
          <a:bodyPr>
            <a:normAutofit fontScale="90000"/>
          </a:bodyPr>
          <a:lstStyle/>
          <a:p>
            <a:pPr algn="ctr"/>
            <a:r>
              <a:rPr lang="en-US" sz="4000" dirty="0">
                <a:solidFill>
                  <a:srgbClr val="FFFFFF"/>
                </a:solidFill>
              </a:rPr>
              <a:t>FORENSIC ANALYST CODE OF PROFESSIONAL RESPONSIBILITY</a:t>
            </a:r>
          </a:p>
        </p:txBody>
      </p:sp>
      <p:sp>
        <p:nvSpPr>
          <p:cNvPr id="3" name="Content Placeholder 2">
            <a:extLst>
              <a:ext uri="{FF2B5EF4-FFF2-40B4-BE49-F238E27FC236}">
                <a16:creationId xmlns:a16="http://schemas.microsoft.com/office/drawing/2014/main" id="{E885FD41-E968-E588-7EEE-342CCF20CF4F}"/>
              </a:ext>
            </a:extLst>
          </p:cNvPr>
          <p:cNvSpPr>
            <a:spLocks noGrp="1"/>
          </p:cNvSpPr>
          <p:nvPr>
            <p:ph idx="1"/>
          </p:nvPr>
        </p:nvSpPr>
        <p:spPr>
          <a:xfrm>
            <a:off x="459351" y="1622745"/>
            <a:ext cx="11455558" cy="5110564"/>
          </a:xfrm>
        </p:spPr>
        <p:txBody>
          <a:bodyPr anchor="ctr">
            <a:normAutofit lnSpcReduction="10000"/>
          </a:bodyPr>
          <a:lstStyle/>
          <a:p>
            <a:pPr marL="0" indent="0">
              <a:buNone/>
            </a:pPr>
            <a:r>
              <a:rPr lang="en-US" sz="2000" dirty="0"/>
              <a:t>	</a:t>
            </a:r>
            <a:r>
              <a:rPr lang="en-US" dirty="0"/>
              <a:t>(15) 	Communicate honestly and fully with all parties (investigators, 			prosecutors, defense attorneys, and other expert witnesses), 			unless prohibited by law.</a:t>
            </a:r>
          </a:p>
          <a:p>
            <a:pPr marL="0" indent="0">
              <a:buNone/>
            </a:pPr>
            <a:endParaRPr lang="en-US" dirty="0"/>
          </a:p>
          <a:p>
            <a:pPr marL="0" indent="0">
              <a:buNone/>
            </a:pPr>
            <a:r>
              <a:rPr lang="en-US" dirty="0"/>
              <a:t>	(16) 	Document and notify management or quality assurance 				personnel of adverse events, such as an unintended mistake or 			breach of ethical, legal, scientific standards, or questionable 			conduct.</a:t>
            </a:r>
          </a:p>
          <a:p>
            <a:pPr marL="0" indent="0">
              <a:buNone/>
            </a:pPr>
            <a:endParaRPr lang="en-US" dirty="0"/>
          </a:p>
          <a:p>
            <a:pPr marL="0" indent="0">
              <a:buNone/>
            </a:pPr>
            <a:r>
              <a:rPr lang="en-US" dirty="0"/>
              <a:t>	(17) 	Ensure reporting, through proper management channels, to all 			impacted scientific and legal parties of any adverse event that 			affects a previously issued report or testimony.</a:t>
            </a:r>
          </a:p>
        </p:txBody>
      </p:sp>
    </p:spTree>
    <p:extLst>
      <p:ext uri="{BB962C8B-B14F-4D97-AF65-F5344CB8AC3E}">
        <p14:creationId xmlns:p14="http://schemas.microsoft.com/office/powerpoint/2010/main" val="1601582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1415244-90BF-7198-7675-364D07B852C9}"/>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 </a:t>
            </a:r>
            <a:endParaRPr lang="en-US" sz="4000" i="1" dirty="0">
              <a:solidFill>
                <a:srgbClr val="FFFFFF"/>
              </a:solidFill>
            </a:endParaRPr>
          </a:p>
        </p:txBody>
      </p:sp>
      <p:sp>
        <p:nvSpPr>
          <p:cNvPr id="3" name="Content Placeholder 2">
            <a:extLst>
              <a:ext uri="{FF2B5EF4-FFF2-40B4-BE49-F238E27FC236}">
                <a16:creationId xmlns:a16="http://schemas.microsoft.com/office/drawing/2014/main" id="{379F309F-0A95-38AC-2F44-13E5A515A3D7}"/>
              </a:ext>
            </a:extLst>
          </p:cNvPr>
          <p:cNvSpPr>
            <a:spLocks noGrp="1"/>
          </p:cNvSpPr>
          <p:nvPr>
            <p:ph idx="1"/>
          </p:nvPr>
        </p:nvSpPr>
        <p:spPr>
          <a:xfrm>
            <a:off x="1371599" y="2318197"/>
            <a:ext cx="9724031" cy="3683358"/>
          </a:xfrm>
        </p:spPr>
        <p:txBody>
          <a:bodyPr anchor="ctr">
            <a:normAutofit fontScale="92500" lnSpcReduction="10000"/>
          </a:bodyPr>
          <a:lstStyle/>
          <a:p>
            <a:r>
              <a:rPr lang="en-US" sz="3600" dirty="0"/>
              <a:t>A Maryland jury found John Brady and Charles Boblit guilty of first-degree murder.</a:t>
            </a:r>
          </a:p>
          <a:p>
            <a:endParaRPr lang="en-US" sz="3600" dirty="0"/>
          </a:p>
          <a:p>
            <a:r>
              <a:rPr lang="en-US" sz="3600" dirty="0"/>
              <a:t>Brady said he participated in the preceding robbery, but not in the killing.</a:t>
            </a:r>
          </a:p>
          <a:p>
            <a:endParaRPr lang="en-US" sz="3600" dirty="0"/>
          </a:p>
          <a:p>
            <a:r>
              <a:rPr lang="en-US" sz="3600" dirty="0"/>
              <a:t>At sentencing, both men received the death penalty.</a:t>
            </a:r>
          </a:p>
          <a:p>
            <a:endParaRPr lang="en-US" sz="2400" dirty="0"/>
          </a:p>
        </p:txBody>
      </p:sp>
    </p:spTree>
    <p:extLst>
      <p:ext uri="{BB962C8B-B14F-4D97-AF65-F5344CB8AC3E}">
        <p14:creationId xmlns:p14="http://schemas.microsoft.com/office/powerpoint/2010/main" val="14191424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B519ED5-8223-7956-B8B6-338E78C92DFB}"/>
              </a:ext>
            </a:extLst>
          </p:cNvPr>
          <p:cNvSpPr>
            <a:spLocks noGrp="1"/>
          </p:cNvSpPr>
          <p:nvPr>
            <p:ph type="title"/>
          </p:nvPr>
        </p:nvSpPr>
        <p:spPr>
          <a:xfrm>
            <a:off x="0" y="294538"/>
            <a:ext cx="12191999" cy="1033669"/>
          </a:xfrm>
        </p:spPr>
        <p:txBody>
          <a:bodyPr>
            <a:normAutofit fontScale="90000"/>
          </a:bodyPr>
          <a:lstStyle/>
          <a:p>
            <a:pPr algn="ctr"/>
            <a:r>
              <a:rPr lang="en-US" sz="4000" dirty="0">
                <a:solidFill>
                  <a:srgbClr val="FFFFFF"/>
                </a:solidFill>
              </a:rPr>
              <a:t>CRIME LAB MANAGEMENT CODE OF PROFESSIONAL RESPONSIBILITY</a:t>
            </a:r>
          </a:p>
        </p:txBody>
      </p:sp>
      <p:sp>
        <p:nvSpPr>
          <p:cNvPr id="3" name="Content Placeholder 2">
            <a:extLst>
              <a:ext uri="{FF2B5EF4-FFF2-40B4-BE49-F238E27FC236}">
                <a16:creationId xmlns:a16="http://schemas.microsoft.com/office/drawing/2014/main" id="{896963E7-B0A9-954C-1F9E-E61461B913B6}"/>
              </a:ext>
            </a:extLst>
          </p:cNvPr>
          <p:cNvSpPr>
            <a:spLocks noGrp="1"/>
          </p:cNvSpPr>
          <p:nvPr>
            <p:ph idx="1"/>
          </p:nvPr>
        </p:nvSpPr>
        <p:spPr>
          <a:xfrm>
            <a:off x="298172" y="1458219"/>
            <a:ext cx="11595652" cy="4943060"/>
          </a:xfrm>
        </p:spPr>
        <p:txBody>
          <a:bodyPr anchor="ctr">
            <a:noAutofit/>
          </a:bodyPr>
          <a:lstStyle/>
          <a:p>
            <a:pPr marL="0" indent="0">
              <a:buNone/>
            </a:pPr>
            <a:endParaRPr lang="en-US" sz="3200" dirty="0"/>
          </a:p>
          <a:p>
            <a:pPr marL="0" indent="0">
              <a:buNone/>
            </a:pPr>
            <a:r>
              <a:rPr lang="en-US" sz="3200" dirty="0"/>
              <a:t>	(1) 	Encourage a quality-focused culture that embraces 			transparency, accountability, and continuing education 			while resisting individual blame or scapegoating.</a:t>
            </a:r>
          </a:p>
          <a:p>
            <a:pPr marL="0" indent="0">
              <a:buNone/>
            </a:pPr>
            <a:endParaRPr lang="en-US" sz="3200" dirty="0"/>
          </a:p>
          <a:p>
            <a:pPr marL="0" indent="0">
              <a:buNone/>
            </a:pPr>
            <a:r>
              <a:rPr lang="en-US" sz="3200" dirty="0"/>
              <a:t>	(2) 	Provide opportunities for forensic analysts to stay abreast 		of new scientific findings, technology and techniques 			while guarding against the use of non-valid methods in 			casework, the misapplication of validated methods or 			improper testimony regarding a particular analytical 			method or result.</a:t>
            </a:r>
          </a:p>
        </p:txBody>
      </p:sp>
    </p:spTree>
    <p:extLst>
      <p:ext uri="{BB962C8B-B14F-4D97-AF65-F5344CB8AC3E}">
        <p14:creationId xmlns:p14="http://schemas.microsoft.com/office/powerpoint/2010/main" val="26014717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F4F5CD-EA37-9857-0E87-07D40D9479CF}"/>
              </a:ext>
            </a:extLst>
          </p:cNvPr>
          <p:cNvSpPr>
            <a:spLocks noGrp="1"/>
          </p:cNvSpPr>
          <p:nvPr>
            <p:ph type="title"/>
          </p:nvPr>
        </p:nvSpPr>
        <p:spPr>
          <a:xfrm>
            <a:off x="1" y="294538"/>
            <a:ext cx="12191999" cy="1033669"/>
          </a:xfrm>
        </p:spPr>
        <p:txBody>
          <a:bodyPr>
            <a:normAutofit fontScale="90000"/>
          </a:bodyPr>
          <a:lstStyle/>
          <a:p>
            <a:pPr algn="ctr"/>
            <a:r>
              <a:rPr lang="en-US" sz="4000" dirty="0">
                <a:solidFill>
                  <a:srgbClr val="FFFFFF"/>
                </a:solidFill>
              </a:rPr>
              <a:t>CRIME LAB MGMT CODE OF PROFESSIONAL RESPONSIBILITY</a:t>
            </a:r>
          </a:p>
        </p:txBody>
      </p:sp>
      <p:sp>
        <p:nvSpPr>
          <p:cNvPr id="3" name="Content Placeholder 2">
            <a:extLst>
              <a:ext uri="{FF2B5EF4-FFF2-40B4-BE49-F238E27FC236}">
                <a16:creationId xmlns:a16="http://schemas.microsoft.com/office/drawing/2014/main" id="{AB45D56D-8C1B-63C5-0CB0-0B0ACDD6489C}"/>
              </a:ext>
            </a:extLst>
          </p:cNvPr>
          <p:cNvSpPr>
            <a:spLocks noGrp="1"/>
          </p:cNvSpPr>
          <p:nvPr>
            <p:ph idx="1"/>
          </p:nvPr>
        </p:nvSpPr>
        <p:spPr>
          <a:xfrm>
            <a:off x="61790" y="1622745"/>
            <a:ext cx="11732645" cy="4940716"/>
          </a:xfrm>
        </p:spPr>
        <p:txBody>
          <a:bodyPr anchor="ctr">
            <a:normAutofit fontScale="85000" lnSpcReduction="20000"/>
          </a:bodyPr>
          <a:lstStyle/>
          <a:p>
            <a:pPr marL="0" indent="0">
              <a:buNone/>
            </a:pPr>
            <a:r>
              <a:rPr lang="en-US" sz="2000" dirty="0"/>
              <a:t>	</a:t>
            </a:r>
            <a:r>
              <a:rPr lang="en-US" sz="3200" dirty="0"/>
              <a:t>(3) 	Maintain case retention and management policies and systems 			based on the presumption that there is potential 					evidentiary value for any information related to a case, 				including work notes, analytical and validation data, and peer or 			technical review.</a:t>
            </a:r>
          </a:p>
          <a:p>
            <a:pPr marL="0" indent="0">
              <a:buNone/>
            </a:pPr>
            <a:endParaRPr lang="en-US" dirty="0"/>
          </a:p>
          <a:p>
            <a:pPr marL="0" indent="0">
              <a:buNone/>
            </a:pPr>
            <a:r>
              <a:rPr lang="en-US" sz="3200" dirty="0"/>
              <a:t>	(4) 	Provide clear communication and reporting systems through 			which 	forensic analysts may report to management non-				conformities in the 	quality system and other adverse events, such 		as an unintended mistake or breach of ethical, legal, scientific 			standards, or questionable conduct.</a:t>
            </a:r>
          </a:p>
          <a:p>
            <a:pPr marL="0" indent="0">
              <a:buNone/>
            </a:pPr>
            <a:endParaRPr lang="en-US" dirty="0"/>
          </a:p>
          <a:p>
            <a:pPr marL="0" indent="0">
              <a:buNone/>
            </a:pPr>
            <a:r>
              <a:rPr lang="en-US" sz="3200" dirty="0"/>
              <a:t>	(5) 	Make timely and full disclosure to the Texas Forensic Science 			Commission of any non-conformance that may rise to the level of 		professional negligence or professional misconduct.</a:t>
            </a:r>
          </a:p>
        </p:txBody>
      </p:sp>
    </p:spTree>
    <p:extLst>
      <p:ext uri="{BB962C8B-B14F-4D97-AF65-F5344CB8AC3E}">
        <p14:creationId xmlns:p14="http://schemas.microsoft.com/office/powerpoint/2010/main" val="1026494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9872829-11BB-8E73-889D-C3FB79AF2469}"/>
              </a:ext>
            </a:extLst>
          </p:cNvPr>
          <p:cNvSpPr>
            <a:spLocks noGrp="1"/>
          </p:cNvSpPr>
          <p:nvPr>
            <p:ph type="title"/>
          </p:nvPr>
        </p:nvSpPr>
        <p:spPr>
          <a:xfrm>
            <a:off x="0" y="294538"/>
            <a:ext cx="12191995" cy="1033669"/>
          </a:xfrm>
        </p:spPr>
        <p:txBody>
          <a:bodyPr>
            <a:normAutofit fontScale="90000"/>
          </a:bodyPr>
          <a:lstStyle/>
          <a:p>
            <a:pPr algn="ctr"/>
            <a:r>
              <a:rPr lang="en-US" sz="4000" dirty="0">
                <a:solidFill>
                  <a:srgbClr val="FFFFFF"/>
                </a:solidFill>
              </a:rPr>
              <a:t>CRIME LAB MGMT CODE OF PROFESSIONAL RESPONSIBILITY</a:t>
            </a:r>
          </a:p>
        </p:txBody>
      </p:sp>
      <p:sp>
        <p:nvSpPr>
          <p:cNvPr id="3" name="Content Placeholder 2">
            <a:extLst>
              <a:ext uri="{FF2B5EF4-FFF2-40B4-BE49-F238E27FC236}">
                <a16:creationId xmlns:a16="http://schemas.microsoft.com/office/drawing/2014/main" id="{0E90F0E1-DDAE-6CF1-9B63-78A5589C1B6D}"/>
              </a:ext>
            </a:extLst>
          </p:cNvPr>
          <p:cNvSpPr>
            <a:spLocks noGrp="1"/>
          </p:cNvSpPr>
          <p:nvPr>
            <p:ph idx="1"/>
          </p:nvPr>
        </p:nvSpPr>
        <p:spPr>
          <a:xfrm>
            <a:off x="251790" y="1622744"/>
            <a:ext cx="11635409" cy="4940717"/>
          </a:xfrm>
        </p:spPr>
        <p:txBody>
          <a:bodyPr anchor="ctr">
            <a:normAutofit/>
          </a:bodyPr>
          <a:lstStyle/>
          <a:p>
            <a:pPr marL="0" indent="0">
              <a:buNone/>
            </a:pPr>
            <a:r>
              <a:rPr lang="en-US" sz="2000" dirty="0"/>
              <a:t>	</a:t>
            </a:r>
            <a:r>
              <a:rPr lang="en-US" sz="3200" dirty="0"/>
              <a:t>(6) 	Provide copies of all substantive communications with the 		laboratory’s national accrediting body to the Commission.</a:t>
            </a:r>
          </a:p>
          <a:p>
            <a:pPr marL="0" indent="0">
              <a:buNone/>
            </a:pPr>
            <a:endParaRPr lang="en-US" sz="3200" dirty="0"/>
          </a:p>
          <a:p>
            <a:pPr marL="0" indent="0">
              <a:buNone/>
            </a:pPr>
            <a:r>
              <a:rPr lang="en-US" sz="3200" dirty="0"/>
              <a:t>	(7) 	For any laboratory that performs forensic analysis on 			behalf of the State of 	Texas, </a:t>
            </a:r>
            <a:r>
              <a:rPr lang="en-US" sz="3200" b="1" dirty="0"/>
              <a:t>develop and follow a written 		forensic disclosure compliance policy </a:t>
            </a:r>
            <a:r>
              <a:rPr lang="en-US" sz="3200" dirty="0"/>
              <a:t>for the purpose of 		facilitating compliance with article 39.14 of the Texas 			Code of Criminal Procedure.</a:t>
            </a:r>
          </a:p>
        </p:txBody>
      </p:sp>
    </p:spTree>
    <p:extLst>
      <p:ext uri="{BB962C8B-B14F-4D97-AF65-F5344CB8AC3E}">
        <p14:creationId xmlns:p14="http://schemas.microsoft.com/office/powerpoint/2010/main" val="21491247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346C410-B814-89BD-94BC-4FB5AC93AB8B}"/>
              </a:ext>
            </a:extLst>
          </p:cNvPr>
          <p:cNvSpPr>
            <a:spLocks noGrp="1"/>
          </p:cNvSpPr>
          <p:nvPr>
            <p:ph type="title"/>
          </p:nvPr>
        </p:nvSpPr>
        <p:spPr>
          <a:xfrm>
            <a:off x="1371599" y="294538"/>
            <a:ext cx="9895951" cy="1033669"/>
          </a:xfrm>
        </p:spPr>
        <p:txBody>
          <a:bodyPr>
            <a:normAutofit fontScale="90000"/>
          </a:bodyPr>
          <a:lstStyle/>
          <a:p>
            <a:pPr algn="ctr"/>
            <a:r>
              <a:rPr lang="en-US" sz="4000" dirty="0">
                <a:solidFill>
                  <a:srgbClr val="FFFFFF"/>
                </a:solidFill>
              </a:rPr>
              <a:t>CRIME LABORATORY MANAGEMENT CODE OF PROFESSIONAL RESPONSIBILITY</a:t>
            </a:r>
          </a:p>
        </p:txBody>
      </p:sp>
      <p:sp>
        <p:nvSpPr>
          <p:cNvPr id="3" name="Content Placeholder 2">
            <a:extLst>
              <a:ext uri="{FF2B5EF4-FFF2-40B4-BE49-F238E27FC236}">
                <a16:creationId xmlns:a16="http://schemas.microsoft.com/office/drawing/2014/main" id="{FA4C887F-5262-BC41-17DD-A25E9D0A84D8}"/>
              </a:ext>
            </a:extLst>
          </p:cNvPr>
          <p:cNvSpPr>
            <a:spLocks noGrp="1"/>
          </p:cNvSpPr>
          <p:nvPr>
            <p:ph idx="1"/>
          </p:nvPr>
        </p:nvSpPr>
        <p:spPr>
          <a:xfrm>
            <a:off x="-225287" y="1885278"/>
            <a:ext cx="12417283" cy="4678183"/>
          </a:xfrm>
        </p:spPr>
        <p:txBody>
          <a:bodyPr anchor="ctr">
            <a:normAutofit lnSpcReduction="10000"/>
          </a:bodyPr>
          <a:lstStyle/>
          <a:p>
            <a:pPr marL="0" indent="0">
              <a:buNone/>
            </a:pPr>
            <a:r>
              <a:rPr lang="en-US" sz="2000" dirty="0"/>
              <a:t>	</a:t>
            </a:r>
            <a:r>
              <a:rPr lang="en-US" sz="3200" dirty="0"/>
              <a:t>(8) 	Ensure the laboratory’s forensic disclosure policy provides 			clear instructions for identifying any exculpatory, 					impeachment, or mitigating document, item, or 					information in the possession, custody, or control of the 			laboratory. </a:t>
            </a:r>
          </a:p>
          <a:p>
            <a:pPr marL="0" indent="0">
              <a:buNone/>
            </a:pPr>
            <a:endParaRPr lang="en-US" sz="3200" dirty="0"/>
          </a:p>
          <a:p>
            <a:pPr marL="0" indent="0">
              <a:buNone/>
            </a:pPr>
            <a:r>
              <a:rPr lang="en-US" sz="3200" dirty="0"/>
              <a:t>	(9) 	Inform all forensic analysts working on behalf of the 				laboratory that they may report allegations of 					professional negligence or professional misconduct to the 			Texas Forensic Science Commission without fear of 				adverse employment consequences.</a:t>
            </a:r>
          </a:p>
        </p:txBody>
      </p:sp>
    </p:spTree>
    <p:extLst>
      <p:ext uri="{BB962C8B-B14F-4D97-AF65-F5344CB8AC3E}">
        <p14:creationId xmlns:p14="http://schemas.microsoft.com/office/powerpoint/2010/main" val="13748339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C9B446A-6343-4E56-90BA-061E4DDF0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Freeform: Shape 11">
            <a:extLst>
              <a:ext uri="{FF2B5EF4-FFF2-40B4-BE49-F238E27FC236}">
                <a16:creationId xmlns:a16="http://schemas.microsoft.com/office/drawing/2014/main" id="{3EC72A1B-03D3-499C-B4BF-AC68EEC22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455673" cy="6858000"/>
          </a:xfrm>
          <a:custGeom>
            <a:avLst/>
            <a:gdLst>
              <a:gd name="connsiteX0" fmla="*/ 0 w 4455673"/>
              <a:gd name="connsiteY0" fmla="*/ 0 h 6858000"/>
              <a:gd name="connsiteX1" fmla="*/ 3242695 w 4455673"/>
              <a:gd name="connsiteY1" fmla="*/ 0 h 6858000"/>
              <a:gd name="connsiteX2" fmla="*/ 3305678 w 4455673"/>
              <a:gd name="connsiteY2" fmla="*/ 69271 h 6858000"/>
              <a:gd name="connsiteX3" fmla="*/ 4455673 w 4455673"/>
              <a:gd name="connsiteY3" fmla="*/ 3429000 h 6858000"/>
              <a:gd name="connsiteX4" fmla="*/ 3305678 w 4455673"/>
              <a:gd name="connsiteY4" fmla="*/ 6788730 h 6858000"/>
              <a:gd name="connsiteX5" fmla="*/ 3242695 w 4455673"/>
              <a:gd name="connsiteY5" fmla="*/ 6858000 h 6858000"/>
              <a:gd name="connsiteX6" fmla="*/ 0 w 4455673"/>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3" h="6858000">
                <a:moveTo>
                  <a:pt x="0" y="0"/>
                </a:moveTo>
                <a:lnTo>
                  <a:pt x="3242695" y="0"/>
                </a:lnTo>
                <a:lnTo>
                  <a:pt x="3305678" y="69271"/>
                </a:lnTo>
                <a:cubicBezTo>
                  <a:pt x="4016204" y="929100"/>
                  <a:pt x="4455673" y="2116944"/>
                  <a:pt x="4455673" y="3429000"/>
                </a:cubicBezTo>
                <a:cubicBezTo>
                  <a:pt x="4455673" y="4741056"/>
                  <a:pt x="4016204" y="5928900"/>
                  <a:pt x="3305678" y="6788730"/>
                </a:cubicBezTo>
                <a:lnTo>
                  <a:pt x="3242695"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216322C2-3CF0-4D33-BF90-3F384CF6D2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46529" cy="6858000"/>
          </a:xfrm>
          <a:custGeom>
            <a:avLst/>
            <a:gdLst>
              <a:gd name="connsiteX0" fmla="*/ 0 w 4446529"/>
              <a:gd name="connsiteY0" fmla="*/ 0 h 6858000"/>
              <a:gd name="connsiteX1" fmla="*/ 3233551 w 4446529"/>
              <a:gd name="connsiteY1" fmla="*/ 0 h 6858000"/>
              <a:gd name="connsiteX2" fmla="*/ 3296534 w 4446529"/>
              <a:gd name="connsiteY2" fmla="*/ 69271 h 6858000"/>
              <a:gd name="connsiteX3" fmla="*/ 4446529 w 4446529"/>
              <a:gd name="connsiteY3" fmla="*/ 3429000 h 6858000"/>
              <a:gd name="connsiteX4" fmla="*/ 3296534 w 4446529"/>
              <a:gd name="connsiteY4" fmla="*/ 6788730 h 6858000"/>
              <a:gd name="connsiteX5" fmla="*/ 3233551 w 4446529"/>
              <a:gd name="connsiteY5" fmla="*/ 6858000 h 6858000"/>
              <a:gd name="connsiteX6" fmla="*/ 0 w 44465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9" h="6858000">
                <a:moveTo>
                  <a:pt x="0" y="0"/>
                </a:moveTo>
                <a:lnTo>
                  <a:pt x="3233551" y="0"/>
                </a:lnTo>
                <a:lnTo>
                  <a:pt x="3296534" y="69271"/>
                </a:lnTo>
                <a:cubicBezTo>
                  <a:pt x="4007060" y="929100"/>
                  <a:pt x="4446529" y="2116944"/>
                  <a:pt x="4446529" y="3429000"/>
                </a:cubicBezTo>
                <a:cubicBezTo>
                  <a:pt x="4446529" y="4741056"/>
                  <a:pt x="4007060" y="5928900"/>
                  <a:pt x="3296534" y="6788730"/>
                </a:cubicBezTo>
                <a:lnTo>
                  <a:pt x="3233551"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18" name="Rectangle 17">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375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5" name="TextBox 4">
            <a:extLst>
              <a:ext uri="{FF2B5EF4-FFF2-40B4-BE49-F238E27FC236}">
                <a16:creationId xmlns:a16="http://schemas.microsoft.com/office/drawing/2014/main" id="{8B621EB1-9E38-F504-6A65-B17989E95B9C}"/>
              </a:ext>
            </a:extLst>
          </p:cNvPr>
          <p:cNvSpPr txBox="1"/>
          <p:nvPr/>
        </p:nvSpPr>
        <p:spPr>
          <a:xfrm>
            <a:off x="371094" y="2718054"/>
            <a:ext cx="3438906" cy="3207258"/>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2400" b="1" i="1" dirty="0"/>
              <a:t>SB-991 (Hinojosa)</a:t>
            </a:r>
          </a:p>
        </p:txBody>
      </p:sp>
      <p:pic>
        <p:nvPicPr>
          <p:cNvPr id="4" name="Picture 3">
            <a:extLst>
              <a:ext uri="{FF2B5EF4-FFF2-40B4-BE49-F238E27FC236}">
                <a16:creationId xmlns:a16="http://schemas.microsoft.com/office/drawing/2014/main" id="{913B9AA1-AA95-A2CA-F25E-A123AAAC7296}"/>
              </a:ext>
            </a:extLst>
          </p:cNvPr>
          <p:cNvPicPr>
            <a:picLocks noChangeAspect="1"/>
          </p:cNvPicPr>
          <p:nvPr/>
        </p:nvPicPr>
        <p:blipFill>
          <a:blip r:embed="rId2"/>
          <a:stretch>
            <a:fillRect/>
          </a:stretch>
        </p:blipFill>
        <p:spPr>
          <a:xfrm>
            <a:off x="3868835" y="277159"/>
            <a:ext cx="8323165" cy="6429646"/>
          </a:xfrm>
          <a:prstGeom prst="rect">
            <a:avLst/>
          </a:prstGeom>
        </p:spPr>
      </p:pic>
      <p:sp>
        <p:nvSpPr>
          <p:cNvPr id="6" name="TextBox 5">
            <a:extLst>
              <a:ext uri="{FF2B5EF4-FFF2-40B4-BE49-F238E27FC236}">
                <a16:creationId xmlns:a16="http://schemas.microsoft.com/office/drawing/2014/main" id="{4680FAAC-45D1-9D15-2228-9C811F972A53}"/>
              </a:ext>
            </a:extLst>
          </p:cNvPr>
          <p:cNvSpPr txBox="1"/>
          <p:nvPr/>
        </p:nvSpPr>
        <p:spPr>
          <a:xfrm>
            <a:off x="3684104" y="861391"/>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620452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7B8E83-B89A-AFAA-279F-1B53F142F5E3}"/>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Conclusion</a:t>
            </a:r>
          </a:p>
        </p:txBody>
      </p:sp>
      <p:sp>
        <p:nvSpPr>
          <p:cNvPr id="3" name="Content Placeholder 2">
            <a:extLst>
              <a:ext uri="{FF2B5EF4-FFF2-40B4-BE49-F238E27FC236}">
                <a16:creationId xmlns:a16="http://schemas.microsoft.com/office/drawing/2014/main" id="{5EBED785-F783-AA2F-FE9E-21DC816AF417}"/>
              </a:ext>
            </a:extLst>
          </p:cNvPr>
          <p:cNvSpPr>
            <a:spLocks noGrp="1"/>
          </p:cNvSpPr>
          <p:nvPr>
            <p:ph idx="1"/>
          </p:nvPr>
        </p:nvSpPr>
        <p:spPr>
          <a:xfrm>
            <a:off x="1371599" y="2318197"/>
            <a:ext cx="9724031" cy="3683358"/>
          </a:xfrm>
        </p:spPr>
        <p:txBody>
          <a:bodyPr anchor="ctr">
            <a:normAutofit/>
          </a:bodyPr>
          <a:lstStyle/>
          <a:p>
            <a:pPr marL="0" marR="0" indent="0" algn="ctr">
              <a:lnSpc>
                <a:spcPct val="107000"/>
              </a:lnSpc>
              <a:spcBef>
                <a:spcPts val="0"/>
              </a:spcBef>
              <a:spcAft>
                <a:spcPts val="800"/>
              </a:spcAft>
              <a:buNone/>
            </a:pPr>
            <a:r>
              <a:rPr lang="en-US" sz="6600" b="1" dirty="0">
                <a:latin typeface="Calibri" panose="020F0502020204030204" pitchFamily="34" charset="0"/>
                <a:cs typeface="Times New Roman" panose="02020603050405020304" pitchFamily="18" charset="0"/>
              </a:rPr>
              <a:t>THE END</a:t>
            </a:r>
          </a:p>
        </p:txBody>
      </p:sp>
    </p:spTree>
    <p:extLst>
      <p:ext uri="{BB962C8B-B14F-4D97-AF65-F5344CB8AC3E}">
        <p14:creationId xmlns:p14="http://schemas.microsoft.com/office/powerpoint/2010/main" val="72815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1415244-90BF-7198-7675-364D07B852C9}"/>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 </a:t>
            </a:r>
            <a:endParaRPr lang="en-US" sz="4000" i="1" dirty="0">
              <a:solidFill>
                <a:srgbClr val="FFFFFF"/>
              </a:solidFill>
            </a:endParaRPr>
          </a:p>
        </p:txBody>
      </p:sp>
      <p:sp>
        <p:nvSpPr>
          <p:cNvPr id="3" name="Content Placeholder 2">
            <a:extLst>
              <a:ext uri="{FF2B5EF4-FFF2-40B4-BE49-F238E27FC236}">
                <a16:creationId xmlns:a16="http://schemas.microsoft.com/office/drawing/2014/main" id="{379F309F-0A95-38AC-2F44-13E5A515A3D7}"/>
              </a:ext>
            </a:extLst>
          </p:cNvPr>
          <p:cNvSpPr>
            <a:spLocks noGrp="1"/>
          </p:cNvSpPr>
          <p:nvPr>
            <p:ph idx="1"/>
          </p:nvPr>
        </p:nvSpPr>
        <p:spPr>
          <a:xfrm>
            <a:off x="754912" y="2062716"/>
            <a:ext cx="11079125" cy="3938839"/>
          </a:xfrm>
        </p:spPr>
        <p:txBody>
          <a:bodyPr anchor="ctr">
            <a:noAutofit/>
          </a:bodyPr>
          <a:lstStyle/>
          <a:p>
            <a:endParaRPr lang="en-US" sz="3200" dirty="0"/>
          </a:p>
          <a:p>
            <a:r>
              <a:rPr lang="en-US" sz="3200" dirty="0"/>
              <a:t>After trial, Brady learned that Boblit previously confessed to the murder, but the prosecution suppressed that evidence for Brady’s trial.</a:t>
            </a:r>
          </a:p>
          <a:p>
            <a:endParaRPr lang="en-US" dirty="0"/>
          </a:p>
          <a:p>
            <a:r>
              <a:rPr lang="en-US" sz="3200" dirty="0"/>
              <a:t>On appeal, the Maryland Court of Appeals held that suppression of the confession denied Brady due process and remanded the case to reconsider the question of punishment only.</a:t>
            </a:r>
          </a:p>
          <a:p>
            <a:endParaRPr lang="en-US" dirty="0"/>
          </a:p>
          <a:p>
            <a:r>
              <a:rPr lang="en-US" sz="3200" dirty="0"/>
              <a:t>A petition for a writ of certiorari was filed, which the United States Supreme Court granted.</a:t>
            </a:r>
          </a:p>
        </p:txBody>
      </p:sp>
    </p:spTree>
    <p:extLst>
      <p:ext uri="{BB962C8B-B14F-4D97-AF65-F5344CB8AC3E}">
        <p14:creationId xmlns:p14="http://schemas.microsoft.com/office/powerpoint/2010/main" val="3980663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1415244-90BF-7198-7675-364D07B852C9}"/>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 </a:t>
            </a:r>
            <a:endParaRPr lang="en-US" sz="4000" i="1" dirty="0">
              <a:solidFill>
                <a:srgbClr val="FFFFFF"/>
              </a:solidFill>
            </a:endParaRPr>
          </a:p>
        </p:txBody>
      </p:sp>
      <p:sp>
        <p:nvSpPr>
          <p:cNvPr id="3" name="Content Placeholder 2">
            <a:extLst>
              <a:ext uri="{FF2B5EF4-FFF2-40B4-BE49-F238E27FC236}">
                <a16:creationId xmlns:a16="http://schemas.microsoft.com/office/drawing/2014/main" id="{379F309F-0A95-38AC-2F44-13E5A515A3D7}"/>
              </a:ext>
            </a:extLst>
          </p:cNvPr>
          <p:cNvSpPr>
            <a:spLocks noGrp="1"/>
          </p:cNvSpPr>
          <p:nvPr>
            <p:ph idx="1"/>
          </p:nvPr>
        </p:nvSpPr>
        <p:spPr>
          <a:xfrm>
            <a:off x="1371599" y="2318197"/>
            <a:ext cx="9724031" cy="3683358"/>
          </a:xfrm>
        </p:spPr>
        <p:txBody>
          <a:bodyPr anchor="ctr">
            <a:normAutofit/>
          </a:bodyPr>
          <a:lstStyle/>
          <a:p>
            <a:pPr marL="0" indent="0">
              <a:buNone/>
            </a:pPr>
            <a:r>
              <a:rPr lang="en-US" sz="3600" dirty="0"/>
              <a:t>“[S]uppression by the prosecution of evidence favorable to an accused … violates due process where the evidence is material either to guilt or punishment, irrespective of the good faith or bad faith of the prosecution.”</a:t>
            </a:r>
          </a:p>
        </p:txBody>
      </p:sp>
    </p:spTree>
    <p:extLst>
      <p:ext uri="{BB962C8B-B14F-4D97-AF65-F5344CB8AC3E}">
        <p14:creationId xmlns:p14="http://schemas.microsoft.com/office/powerpoint/2010/main" val="3615637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1415244-90BF-7198-7675-364D07B852C9}"/>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 </a:t>
            </a:r>
            <a:endParaRPr lang="en-US" sz="4000" i="1" dirty="0">
              <a:solidFill>
                <a:srgbClr val="FFFFFF"/>
              </a:solidFill>
            </a:endParaRPr>
          </a:p>
        </p:txBody>
      </p:sp>
      <p:sp>
        <p:nvSpPr>
          <p:cNvPr id="3" name="Content Placeholder 2">
            <a:extLst>
              <a:ext uri="{FF2B5EF4-FFF2-40B4-BE49-F238E27FC236}">
                <a16:creationId xmlns:a16="http://schemas.microsoft.com/office/drawing/2014/main" id="{379F309F-0A95-38AC-2F44-13E5A515A3D7}"/>
              </a:ext>
            </a:extLst>
          </p:cNvPr>
          <p:cNvSpPr>
            <a:spLocks noGrp="1"/>
          </p:cNvSpPr>
          <p:nvPr>
            <p:ph idx="1"/>
          </p:nvPr>
        </p:nvSpPr>
        <p:spPr>
          <a:xfrm>
            <a:off x="1371599" y="2318197"/>
            <a:ext cx="9724031" cy="3683358"/>
          </a:xfrm>
        </p:spPr>
        <p:txBody>
          <a:bodyPr anchor="ctr">
            <a:normAutofit/>
          </a:bodyPr>
          <a:lstStyle/>
          <a:p>
            <a:pPr marL="0" indent="0">
              <a:buNone/>
            </a:pPr>
            <a:r>
              <a:rPr lang="en-US" sz="3600" dirty="0"/>
              <a:t>“</a:t>
            </a:r>
            <a:r>
              <a:rPr lang="en-US" sz="3600" u="sng" dirty="0"/>
              <a:t>[S]uppression</a:t>
            </a:r>
            <a:r>
              <a:rPr lang="en-US" sz="3600" dirty="0"/>
              <a:t> by </a:t>
            </a:r>
            <a:r>
              <a:rPr lang="en-US" sz="3600" u="sng" dirty="0"/>
              <a:t>the prosecution</a:t>
            </a:r>
            <a:r>
              <a:rPr lang="en-US" sz="3600" dirty="0"/>
              <a:t> of </a:t>
            </a:r>
            <a:r>
              <a:rPr lang="en-US" sz="3600" u="sng" dirty="0"/>
              <a:t>evidence favorable to an accused</a:t>
            </a:r>
            <a:r>
              <a:rPr lang="en-US" sz="3600" dirty="0"/>
              <a:t> … violates due process where the evidence is </a:t>
            </a:r>
            <a:r>
              <a:rPr lang="en-US" sz="3600" u="sng" dirty="0"/>
              <a:t>material </a:t>
            </a:r>
            <a:r>
              <a:rPr lang="en-US" sz="3600" dirty="0"/>
              <a:t>either to guilt or punishment, irrespective of the good faith or bad faith of the prosecution.”</a:t>
            </a:r>
          </a:p>
        </p:txBody>
      </p:sp>
    </p:spTree>
    <p:extLst>
      <p:ext uri="{BB962C8B-B14F-4D97-AF65-F5344CB8AC3E}">
        <p14:creationId xmlns:p14="http://schemas.microsoft.com/office/powerpoint/2010/main" val="4012849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B1C795C-2241-4E32-388A-01D43127A762}"/>
              </a:ext>
            </a:extLst>
          </p:cNvPr>
          <p:cNvSpPr>
            <a:spLocks noGrp="1"/>
          </p:cNvSpPr>
          <p:nvPr>
            <p:ph type="title"/>
          </p:nvPr>
        </p:nvSpPr>
        <p:spPr>
          <a:xfrm>
            <a:off x="1371599" y="294538"/>
            <a:ext cx="9895951" cy="1033669"/>
          </a:xfrm>
        </p:spPr>
        <p:txBody>
          <a:bodyPr>
            <a:normAutofit/>
          </a:bodyPr>
          <a:lstStyle/>
          <a:p>
            <a:r>
              <a:rPr lang="en-US" sz="4000" i="1" dirty="0">
                <a:solidFill>
                  <a:srgbClr val="FFFFFF"/>
                </a:solidFill>
              </a:rPr>
              <a:t>Brady </a:t>
            </a:r>
            <a:r>
              <a:rPr lang="en-US" sz="4000" dirty="0">
                <a:solidFill>
                  <a:srgbClr val="FFFFFF"/>
                </a:solidFill>
              </a:rPr>
              <a:t>(cont.)</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C9E9172-8F74-B67C-C829-CEA1E72C3E46}"/>
              </a:ext>
            </a:extLst>
          </p:cNvPr>
          <p:cNvSpPr>
            <a:spLocks noGrp="1"/>
          </p:cNvSpPr>
          <p:nvPr>
            <p:ph idx="1"/>
          </p:nvPr>
        </p:nvSpPr>
        <p:spPr>
          <a:xfrm>
            <a:off x="978195" y="2040826"/>
            <a:ext cx="10289355" cy="4306811"/>
          </a:xfrm>
        </p:spPr>
        <p:txBody>
          <a:bodyPr anchor="ctr">
            <a:normAutofit fontScale="32500" lnSpcReduction="20000"/>
          </a:bodyPr>
          <a:lstStyle/>
          <a:p>
            <a:pPr marL="0" indent="0" algn="ctr">
              <a:buNone/>
            </a:pPr>
            <a:endParaRPr lang="en-US" sz="2000" b="1" dirty="0"/>
          </a:p>
          <a:p>
            <a:pPr marL="0" indent="0" algn="ctr">
              <a:buNone/>
            </a:pPr>
            <a:endParaRPr lang="en-US" sz="4000" b="1" dirty="0"/>
          </a:p>
          <a:p>
            <a:pPr>
              <a:buFont typeface="Wingdings" panose="05000000000000000000" pitchFamily="2" charset="2"/>
              <a:buChar char="Ø"/>
            </a:pPr>
            <a:r>
              <a:rPr lang="en-US" sz="10000" dirty="0"/>
              <a:t> </a:t>
            </a:r>
            <a:r>
              <a:rPr lang="en-US" sz="11100" dirty="0"/>
              <a:t>Suppression</a:t>
            </a:r>
          </a:p>
          <a:p>
            <a:pPr>
              <a:buFont typeface="Wingdings" panose="05000000000000000000" pitchFamily="2" charset="2"/>
              <a:buChar char="Ø"/>
            </a:pPr>
            <a:endParaRPr lang="en-US" sz="11100" dirty="0"/>
          </a:p>
          <a:p>
            <a:pPr>
              <a:buFont typeface="Wingdings" panose="05000000000000000000" pitchFamily="2" charset="2"/>
              <a:buChar char="Ø"/>
            </a:pPr>
            <a:r>
              <a:rPr lang="en-US" sz="11100" dirty="0"/>
              <a:t> The prosecution</a:t>
            </a:r>
          </a:p>
          <a:p>
            <a:pPr>
              <a:buFont typeface="Wingdings" panose="05000000000000000000" pitchFamily="2" charset="2"/>
              <a:buChar char="Ø"/>
            </a:pPr>
            <a:endParaRPr lang="en-US" sz="11100" dirty="0"/>
          </a:p>
          <a:p>
            <a:pPr>
              <a:buFont typeface="Wingdings" panose="05000000000000000000" pitchFamily="2" charset="2"/>
              <a:buChar char="Ø"/>
            </a:pPr>
            <a:r>
              <a:rPr lang="en-US" sz="11100" dirty="0"/>
              <a:t> Evidence favorable to the accused</a:t>
            </a:r>
          </a:p>
          <a:p>
            <a:pPr>
              <a:buFont typeface="Wingdings" panose="05000000000000000000" pitchFamily="2" charset="2"/>
              <a:buChar char="Ø"/>
            </a:pPr>
            <a:endParaRPr lang="en-US" sz="11100" dirty="0"/>
          </a:p>
          <a:p>
            <a:pPr>
              <a:buFont typeface="Wingdings" panose="05000000000000000000" pitchFamily="2" charset="2"/>
              <a:buChar char="Ø"/>
            </a:pPr>
            <a:r>
              <a:rPr lang="en-US" sz="11100" dirty="0"/>
              <a:t> Materiality</a:t>
            </a:r>
          </a:p>
          <a:p>
            <a:endParaRPr lang="en-US" sz="2000" dirty="0"/>
          </a:p>
          <a:p>
            <a:endParaRPr lang="en-US" sz="2000" dirty="0"/>
          </a:p>
          <a:p>
            <a:endParaRPr lang="en-US" sz="2000" dirty="0"/>
          </a:p>
          <a:p>
            <a:endParaRPr lang="en-US" sz="2000" dirty="0"/>
          </a:p>
        </p:txBody>
      </p:sp>
    </p:spTree>
    <p:extLst>
      <p:ext uri="{BB962C8B-B14F-4D97-AF65-F5344CB8AC3E}">
        <p14:creationId xmlns:p14="http://schemas.microsoft.com/office/powerpoint/2010/main" val="21561642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9142FB5F9FD54088DF9B804D832AFC" ma:contentTypeVersion="18" ma:contentTypeDescription="Create a new document." ma:contentTypeScope="" ma:versionID="e9f62400b7254daec4036fd5e98554e9">
  <xsd:schema xmlns:xsd="http://www.w3.org/2001/XMLSchema" xmlns:xs="http://www.w3.org/2001/XMLSchema" xmlns:p="http://schemas.microsoft.com/office/2006/metadata/properties" xmlns:ns2="a28aa976-c9e1-46c1-a929-9169a4fa6c4e" xmlns:ns3="d88087e2-b4f8-482f-a222-21778972fcbf" targetNamespace="http://schemas.microsoft.com/office/2006/metadata/properties" ma:root="true" ma:fieldsID="1265f1dc1ffbe0b828ac81a1725ec537" ns2:_="" ns3:_="">
    <xsd:import namespace="a28aa976-c9e1-46c1-a929-9169a4fa6c4e"/>
    <xsd:import namespace="d88087e2-b4f8-482f-a222-21778972fcb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FolderOrder"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8aa976-c9e1-46c1-a929-9169a4fa6c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FolderOrder" ma:index="16" nillable="true" ma:displayName="Folder Order" ma:format="Dropdown" ma:internalName="FolderOrder" ma:percentage="FALSE">
      <xsd:simpleType>
        <xsd:restriction base="dms:Number"/>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56c061f-31c3-42a4-82a2-6aaf51ee2b3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8087e2-b4f8-482f-a222-21778972fcb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8fef8d04-39ea-45a4-8d7e-23ae9256910c}" ma:internalName="TaxCatchAll" ma:showField="CatchAllData" ma:web="d88087e2-b4f8-482f-a222-21778972fc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lderOrder xmlns="a28aa976-c9e1-46c1-a929-9169a4fa6c4e" xsi:nil="true"/>
    <lcf76f155ced4ddcb4097134ff3c332f xmlns="a28aa976-c9e1-46c1-a929-9169a4fa6c4e">
      <Terms xmlns="http://schemas.microsoft.com/office/infopath/2007/PartnerControls"/>
    </lcf76f155ced4ddcb4097134ff3c332f>
    <TaxCatchAll xmlns="d88087e2-b4f8-482f-a222-21778972fcbf" xsi:nil="true"/>
  </documentManagement>
</p:properties>
</file>

<file path=customXml/itemProps1.xml><?xml version="1.0" encoding="utf-8"?>
<ds:datastoreItem xmlns:ds="http://schemas.openxmlformats.org/officeDocument/2006/customXml" ds:itemID="{3B19AB4A-FEC5-4228-A8A1-D30277562C0C}"/>
</file>

<file path=customXml/itemProps2.xml><?xml version="1.0" encoding="utf-8"?>
<ds:datastoreItem xmlns:ds="http://schemas.openxmlformats.org/officeDocument/2006/customXml" ds:itemID="{B2BAB43C-6675-4E81-8153-7460E417EF6F}"/>
</file>

<file path=customXml/itemProps3.xml><?xml version="1.0" encoding="utf-8"?>
<ds:datastoreItem xmlns:ds="http://schemas.openxmlformats.org/officeDocument/2006/customXml" ds:itemID="{BB7D1769-3FA1-428E-ACC1-50FED5600CA9}"/>
</file>

<file path=docProps/app.xml><?xml version="1.0" encoding="utf-8"?>
<Properties xmlns="http://schemas.openxmlformats.org/officeDocument/2006/extended-properties" xmlns:vt="http://schemas.openxmlformats.org/officeDocument/2006/docPropsVTypes">
  <Template/>
  <TotalTime>1642</TotalTime>
  <Words>3236</Words>
  <Application>Microsoft Office PowerPoint</Application>
  <PresentationFormat>Widescreen</PresentationFormat>
  <Paragraphs>283</Paragraphs>
  <Slides>55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55</vt:i4>
      </vt:variant>
    </vt:vector>
  </HeadingPairs>
  <TitlesOfParts>
    <vt:vector size="63" baseType="lpstr">
      <vt:lpstr>Arial</vt:lpstr>
      <vt:lpstr>Calibri</vt:lpstr>
      <vt:lpstr>Calibri Light</vt:lpstr>
      <vt:lpstr>freight-text-pro</vt:lpstr>
      <vt:lpstr>Sharp Grotesk</vt:lpstr>
      <vt:lpstr>Times New Roman</vt:lpstr>
      <vt:lpstr>Wingdings</vt:lpstr>
      <vt:lpstr>Office Theme</vt:lpstr>
      <vt:lpstr>Ethical Responsibilities:</vt:lpstr>
      <vt:lpstr>Presenters/Disclaimer</vt:lpstr>
      <vt:lpstr>Three Sources of Discovery Obligations in Texas Criminal Cases</vt:lpstr>
      <vt:lpstr>PowerPoint Presentation</vt:lpstr>
      <vt:lpstr>Brady (cont.) </vt:lpstr>
      <vt:lpstr>Brady (cont.) </vt:lpstr>
      <vt:lpstr>Brady (cont.) </vt:lpstr>
      <vt:lpstr>Brady (cont.) </vt:lpstr>
      <vt:lpstr>Brady (cont.)</vt:lpstr>
      <vt:lpstr>Brady (cont.)</vt:lpstr>
      <vt:lpstr>Brady (cont.)</vt:lpstr>
      <vt:lpstr>Brady (cont.)</vt:lpstr>
      <vt:lpstr>Brady (cont.)</vt:lpstr>
      <vt:lpstr>Brady (cont.)</vt:lpstr>
      <vt:lpstr>Brady (cont.)</vt:lpstr>
      <vt:lpstr>Brady (cont.)</vt:lpstr>
      <vt:lpstr>Brady (cont.)</vt:lpstr>
      <vt:lpstr>Brady (cont.)</vt:lpstr>
      <vt:lpstr>Brady (cont.)</vt:lpstr>
      <vt:lpstr>Brady (cont.)</vt:lpstr>
      <vt:lpstr>Brady (cont.)</vt:lpstr>
      <vt:lpstr>Brady (cont.)</vt:lpstr>
      <vt:lpstr>Brady (cont.)</vt:lpstr>
      <vt:lpstr>Brady (cont.)</vt:lpstr>
      <vt:lpstr>Brady (cont.)</vt:lpstr>
      <vt:lpstr>The Michael Morton Act</vt:lpstr>
      <vt:lpstr>The Michael Morton Act</vt:lpstr>
      <vt:lpstr>The Michael Morton Act</vt:lpstr>
      <vt:lpstr>The Michael Morton Act</vt:lpstr>
      <vt:lpstr>The Michael Morton Act</vt:lpstr>
      <vt:lpstr>Risk Management for Forensic Records</vt:lpstr>
      <vt:lpstr>Disciplinary Rules of Prof. Conduct</vt:lpstr>
      <vt:lpstr>Texas Disciplinary Rules of Professional Conduct</vt:lpstr>
      <vt:lpstr>Schultz</vt:lpstr>
      <vt:lpstr>Schultz</vt:lpstr>
      <vt:lpstr>Schultz</vt:lpstr>
      <vt:lpstr>Schultz</vt:lpstr>
      <vt:lpstr>Schultz</vt:lpstr>
      <vt:lpstr>Schultz</vt:lpstr>
      <vt:lpstr>Schultz</vt:lpstr>
      <vt:lpstr>Schultz</vt:lpstr>
      <vt:lpstr>Schultz</vt:lpstr>
      <vt:lpstr>Forensic Code of Professional Responsibility &amp;  the Scientist’s Duty to Correct</vt:lpstr>
      <vt:lpstr>FORENSIC ANALYST CODE OF PROFESSIONAL RESPONSIBILITY</vt:lpstr>
      <vt:lpstr>FORENSIC ANALYST CODE OF PROFESSIONAL RESPONSIBILITY</vt:lpstr>
      <vt:lpstr>FORENSIC ANALYST CODE OF PROFESSIONAL RESPONSIBILITY</vt:lpstr>
      <vt:lpstr>FORENSIC ANALYST CODE OF PROFESSIONAL RESPONSIBILITY</vt:lpstr>
      <vt:lpstr>FORENSIC ANALYST CODE OF PROFESSIONAL RESPONSIBILITY</vt:lpstr>
      <vt:lpstr>FORENSIC ANALYST CODE OF PROFESSIONAL RESPONSIBILITY</vt:lpstr>
      <vt:lpstr>CRIME LAB MANAGEMENT CODE OF PROFESSIONAL RESPONSIBILITY</vt:lpstr>
      <vt:lpstr>CRIME LAB MGMT CODE OF PROFESSIONAL RESPONSIBILITY</vt:lpstr>
      <vt:lpstr>CRIME LAB MGMT CODE OF PROFESSIONAL RESPONSIBILITY</vt:lpstr>
      <vt:lpstr>CRIME LABORATORY MANAGEMENT CODE OF PROFESSIONAL RESPONSIBILITY</vt:lpstr>
      <vt:lpstr>PowerPoint Presentation</vt:lpstr>
      <vt:lpstr>Conclusion</vt:lpstr>
    </vt:vector>
  </TitlesOfParts>
  <Company>Texas Office of Court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Responsibilities:</dc:title>
  <dc:creator>Carson Guy</dc:creator>
  <cp:lastModifiedBy>Robert Smith</cp:lastModifiedBy>
  <cp:revision>11</cp:revision>
  <cp:lastPrinted>2023-11-01T17:33:22Z</cp:lastPrinted>
  <dcterms:created xsi:type="dcterms:W3CDTF">2023-10-31T15:31:09Z</dcterms:created>
  <dcterms:modified xsi:type="dcterms:W3CDTF">2023-11-02T02:08:59Z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0x010100729142FB5F9FD54088DF9B804D832AFC</vt:lpwstr>
  </property>
</Properties>
</file>