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4" r:id="rId1"/>
  </p:sldMasterIdLst>
  <p:notesMasterIdLst>
    <p:notesMasterId r:id="rId24"/>
  </p:notesMasterIdLst>
  <p:sldIdLst>
    <p:sldId id="497" r:id="rId2"/>
    <p:sldId id="559" r:id="rId3"/>
    <p:sldId id="561" r:id="rId4"/>
    <p:sldId id="260" r:id="rId5"/>
    <p:sldId id="259" r:id="rId6"/>
    <p:sldId id="262" r:id="rId7"/>
    <p:sldId id="264" r:id="rId8"/>
    <p:sldId id="265" r:id="rId9"/>
    <p:sldId id="281" r:id="rId10"/>
    <p:sldId id="282" r:id="rId11"/>
    <p:sldId id="283" r:id="rId12"/>
    <p:sldId id="266" r:id="rId13"/>
    <p:sldId id="267" r:id="rId14"/>
    <p:sldId id="560" r:id="rId15"/>
    <p:sldId id="268" r:id="rId16"/>
    <p:sldId id="274" r:id="rId17"/>
    <p:sldId id="275" r:id="rId18"/>
    <p:sldId id="277" r:id="rId19"/>
    <p:sldId id="292" r:id="rId20"/>
    <p:sldId id="293" r:id="rId21"/>
    <p:sldId id="294" r:id="rId22"/>
    <p:sldId id="299"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0858"/>
    <p:restoredTop sz="94648"/>
  </p:normalViewPr>
  <p:slideViewPr>
    <p:cSldViewPr snapToGrid="0" snapToObjects="1">
      <p:cViewPr varScale="1">
        <p:scale>
          <a:sx n="78" d="100"/>
          <a:sy n="78" d="100"/>
        </p:scale>
        <p:origin x="77" y="33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AE8414-4C32-CC40-B659-4995F047D5C3}" type="datetimeFigureOut">
              <a:rPr lang="en-US" smtClean="0"/>
              <a:t>11/1/2023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AF5CAB-D298-B341-B3B2-8A2DE252DCAE}" type="slidenum">
              <a:rPr lang="en-US" smtClean="0"/>
              <a:t>‹#›</a:t>
            </a:fld>
            <a:endParaRPr lang="en-US"/>
          </a:p>
        </p:txBody>
      </p:sp>
    </p:spTree>
    <p:extLst>
      <p:ext uri="{BB962C8B-B14F-4D97-AF65-F5344CB8AC3E}">
        <p14:creationId xmlns:p14="http://schemas.microsoft.com/office/powerpoint/2010/main" val="19457151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Good morning my name is Matt Howard and I’m here to talk about cinematic integrity, public integrity role in the criminal justice system before I get started. I just wanna say it’s an honor to be here for a couple of different reasons. It’s an honor to be here to be invited by the Antonio Black lawyer association and have this conversation about the work that we’re doing and about public trust in the system. It’s also an honor to Cape off the CLE event there’s been three great weeks of conversation about different aspects of the system.</a:t>
            </a:r>
          </a:p>
          <a:p>
            <a:endParaRPr lang="en-US"/>
          </a:p>
          <a:p>
            <a:r>
              <a:rPr lang="en-US"/>
              <a:t>It’s fitting to talk about conviction. Integrity here at the end when we’ve discussed other aspects of this and now we are getting around to the end game so to speak the last piece of the puzzle when talking about the criminal justice system and the role of administrative oversight when it comes to these things.</a:t>
            </a:r>
          </a:p>
          <a:p>
            <a:endParaRPr lang="en-US"/>
          </a:p>
          <a:p>
            <a:r>
              <a:rPr lang="en-US"/>
              <a:t>////</a:t>
            </a:r>
          </a:p>
          <a:p>
            <a:endParaRPr lang="en-US"/>
          </a:p>
          <a:p>
            <a:r>
              <a:rPr lang="en-US"/>
              <a:t>Good morning my name is Matt Howard and I’m here to talk about cinematic integrity, public integrity role in the criminal justice system before I get started. I want to say it’s an honor to be here for a couple of different reasons, first foremost, and in order to be invited here by the San Antonio, black Lord association and have this conversation with you about the work that’s being done to reinforce public trust in the criminal justice system. It’s also honored to cap off the CLE event there’s been three great weeks of conversation about different aspects of the system and it’s fitting that we end here to talk about post conviction and what’s being done, after everything else is said and done when the dust is seemingly settled I went back-and-forth about what approach to take to this and I landed on something that may be a little bit but I think this is a kind of Frank look about where we are you know the title of this this topic is cinematic integrity what role does the public play in all of this?</a:t>
            </a:r>
            <a:endParaRPr lang="en-US" dirty="0"/>
          </a:p>
        </p:txBody>
      </p:sp>
      <p:sp>
        <p:nvSpPr>
          <p:cNvPr id="4" name="Slide Number Placeholder 3"/>
          <p:cNvSpPr>
            <a:spLocks noGrp="1"/>
          </p:cNvSpPr>
          <p:nvPr>
            <p:ph type="sldNum" sz="quarter" idx="5"/>
          </p:nvPr>
        </p:nvSpPr>
        <p:spPr/>
        <p:txBody>
          <a:bodyPr/>
          <a:lstStyle/>
          <a:p>
            <a:fld id="{8BA66EFA-153C-F94B-9ECD-2FC69AE903A4}" type="slidenum">
              <a:rPr lang="en-US" smtClean="0"/>
              <a:t>1</a:t>
            </a:fld>
            <a:endParaRPr lang="en-US"/>
          </a:p>
        </p:txBody>
      </p:sp>
    </p:spTree>
    <p:extLst>
      <p:ext uri="{BB962C8B-B14F-4D97-AF65-F5344CB8AC3E}">
        <p14:creationId xmlns:p14="http://schemas.microsoft.com/office/powerpoint/2010/main" val="2719721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BA66EFA-153C-F94B-9ECD-2FC69AE903A4}" type="slidenum">
              <a:rPr lang="en-US" smtClean="0"/>
              <a:t>2</a:t>
            </a:fld>
            <a:endParaRPr lang="en-US"/>
          </a:p>
        </p:txBody>
      </p:sp>
    </p:spTree>
    <p:extLst>
      <p:ext uri="{BB962C8B-B14F-4D97-AF65-F5344CB8AC3E}">
        <p14:creationId xmlns:p14="http://schemas.microsoft.com/office/powerpoint/2010/main" val="2677950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BA66EFA-153C-F94B-9ECD-2FC69AE903A4}" type="slidenum">
              <a:rPr lang="en-US" smtClean="0"/>
              <a:t>3</a:t>
            </a:fld>
            <a:endParaRPr lang="en-US"/>
          </a:p>
        </p:txBody>
      </p:sp>
    </p:spTree>
    <p:extLst>
      <p:ext uri="{BB962C8B-B14F-4D97-AF65-F5344CB8AC3E}">
        <p14:creationId xmlns:p14="http://schemas.microsoft.com/office/powerpoint/2010/main" val="28443311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D987AEF-6044-AF4E-AF9E-D589BB0BAFE1}" type="datetimeFigureOut">
              <a:rPr lang="en-US" smtClean="0"/>
              <a:t>11/1/2023</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6ABE408A-5582-7D4F-9BCE-9E9E0A0060CC}"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34351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987AEF-6044-AF4E-AF9E-D589BB0BAFE1}"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BE408A-5582-7D4F-9BCE-9E9E0A0060CC}"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34553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987AEF-6044-AF4E-AF9E-D589BB0BAFE1}"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BE408A-5582-7D4F-9BCE-9E9E0A0060CC}"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21148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987AEF-6044-AF4E-AF9E-D589BB0BAFE1}"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BE408A-5582-7D4F-9BCE-9E9E0A0060CC}"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43536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987AEF-6044-AF4E-AF9E-D589BB0BAFE1}"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BE408A-5582-7D4F-9BCE-9E9E0A0060CC}"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47969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D987AEF-6044-AF4E-AF9E-D589BB0BAFE1}" type="datetimeFigureOut">
              <a:rPr lang="en-US" smtClean="0"/>
              <a:t>11/1/2023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BE408A-5582-7D4F-9BCE-9E9E0A0060CC}"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99751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D987AEF-6044-AF4E-AF9E-D589BB0BAFE1}" type="datetimeFigureOut">
              <a:rPr lang="en-US" smtClean="0"/>
              <a:t>11/1/2023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BE408A-5582-7D4F-9BCE-9E9E0A0060CC}"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00166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D987AEF-6044-AF4E-AF9E-D589BB0BAFE1}" type="datetimeFigureOut">
              <a:rPr lang="en-US" smtClean="0"/>
              <a:t>11/1/2023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BE408A-5582-7D4F-9BCE-9E9E0A0060CC}"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22746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87AEF-6044-AF4E-AF9E-D589BB0BAFE1}" type="datetimeFigureOut">
              <a:rPr lang="en-US" smtClean="0"/>
              <a:t>11/1/2023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BE408A-5582-7D4F-9BCE-9E9E0A0060CC}" type="slidenum">
              <a:rPr lang="en-US" smtClean="0"/>
              <a:t>‹#›</a:t>
            </a:fld>
            <a:endParaRPr lang="en-US"/>
          </a:p>
        </p:txBody>
      </p:sp>
    </p:spTree>
    <p:extLst>
      <p:ext uri="{BB962C8B-B14F-4D97-AF65-F5344CB8AC3E}">
        <p14:creationId xmlns:p14="http://schemas.microsoft.com/office/powerpoint/2010/main" val="3610374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D987AEF-6044-AF4E-AF9E-D589BB0BAFE1}" type="datetimeFigureOut">
              <a:rPr lang="en-US" smtClean="0"/>
              <a:t>11/1/2023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BE408A-5582-7D4F-9BCE-9E9E0A0060CC}"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54762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AD987AEF-6044-AF4E-AF9E-D589BB0BAFE1}" type="datetimeFigureOut">
              <a:rPr lang="en-US" smtClean="0"/>
              <a:t>11/1/2023</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ABE408A-5582-7D4F-9BCE-9E9E0A0060CC}"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89860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AD987AEF-6044-AF4E-AF9E-D589BB0BAFE1}" type="datetimeFigureOut">
              <a:rPr lang="en-US" smtClean="0"/>
              <a:t>11/1/2023</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ABE408A-5582-7D4F-9BCE-9E9E0A0060CC}"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9558017"/>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DECC9-397C-184B-959A-211732D21639}"/>
              </a:ext>
            </a:extLst>
          </p:cNvPr>
          <p:cNvSpPr>
            <a:spLocks noGrp="1"/>
          </p:cNvSpPr>
          <p:nvPr>
            <p:ph type="ctrTitle"/>
          </p:nvPr>
        </p:nvSpPr>
        <p:spPr>
          <a:xfrm>
            <a:off x="2417779" y="997744"/>
            <a:ext cx="8637073" cy="2541431"/>
          </a:xfrm>
        </p:spPr>
        <p:txBody>
          <a:bodyPr>
            <a:noAutofit/>
          </a:bodyPr>
          <a:lstStyle/>
          <a:p>
            <a:br>
              <a:rPr lang="en-US" sz="4000" dirty="0"/>
            </a:br>
            <a:br>
              <a:rPr lang="en-US" sz="4000" dirty="0"/>
            </a:br>
            <a:r>
              <a:rPr lang="en-US" sz="4000" dirty="0"/>
              <a:t> </a:t>
            </a:r>
            <a:br>
              <a:rPr lang="en-US" sz="4000" dirty="0"/>
            </a:br>
            <a:br>
              <a:rPr lang="en-US" sz="4000" dirty="0"/>
            </a:br>
            <a:br>
              <a:rPr lang="en-US" sz="4000" dirty="0"/>
            </a:br>
            <a:br>
              <a:rPr lang="en-US" sz="4000" dirty="0"/>
            </a:br>
            <a:br>
              <a:rPr lang="en-US" sz="4000" dirty="0"/>
            </a:br>
            <a:br>
              <a:rPr lang="en-US" sz="4000" dirty="0"/>
            </a:br>
            <a:br>
              <a:rPr lang="en-US" sz="4000" dirty="0"/>
            </a:br>
            <a:br>
              <a:rPr lang="en-US" sz="4000" dirty="0"/>
            </a:br>
            <a:br>
              <a:rPr lang="en-US" sz="4000" dirty="0"/>
            </a:br>
            <a:r>
              <a:rPr lang="en-US" sz="3600" b="1" dirty="0"/>
              <a:t>Taking an inventory:</a:t>
            </a:r>
            <a:br>
              <a:rPr lang="en-US" sz="3600" b="1" dirty="0"/>
            </a:br>
            <a:r>
              <a:rPr lang="en-US" sz="3600" b="1" dirty="0"/>
              <a:t>The State’s RESPONSE to Post-Conviction DNA </a:t>
            </a:r>
            <a:r>
              <a:rPr lang="en-US" sz="3600" b="1" dirty="0" err="1"/>
              <a:t>MotionS</a:t>
            </a:r>
            <a:endParaRPr lang="en-US" sz="2000" b="1" dirty="0"/>
          </a:p>
        </p:txBody>
      </p:sp>
      <p:sp>
        <p:nvSpPr>
          <p:cNvPr id="3" name="Subtitle 2">
            <a:extLst>
              <a:ext uri="{FF2B5EF4-FFF2-40B4-BE49-F238E27FC236}">
                <a16:creationId xmlns:a16="http://schemas.microsoft.com/office/drawing/2014/main" id="{A33D8A74-B478-F149-9107-073A2F312910}"/>
              </a:ext>
            </a:extLst>
          </p:cNvPr>
          <p:cNvSpPr>
            <a:spLocks noGrp="1"/>
          </p:cNvSpPr>
          <p:nvPr>
            <p:ph type="subTitle" idx="1"/>
          </p:nvPr>
        </p:nvSpPr>
        <p:spPr/>
        <p:txBody>
          <a:bodyPr>
            <a:normAutofit/>
          </a:bodyPr>
          <a:lstStyle/>
          <a:p>
            <a:endParaRPr lang="en-US" dirty="0"/>
          </a:p>
          <a:p>
            <a:r>
              <a:rPr lang="en-US" dirty="0"/>
              <a:t>November 3, 2023</a:t>
            </a:r>
          </a:p>
          <a:p>
            <a:endParaRPr lang="en-US" dirty="0"/>
          </a:p>
        </p:txBody>
      </p:sp>
      <p:sp>
        <p:nvSpPr>
          <p:cNvPr id="4" name="Content Placeholder 2">
            <a:extLst>
              <a:ext uri="{FF2B5EF4-FFF2-40B4-BE49-F238E27FC236}">
                <a16:creationId xmlns:a16="http://schemas.microsoft.com/office/drawing/2014/main" id="{521741A4-2889-7840-A590-B84EF61E0120}"/>
              </a:ext>
            </a:extLst>
          </p:cNvPr>
          <p:cNvSpPr txBox="1">
            <a:spLocks/>
          </p:cNvSpPr>
          <p:nvPr/>
        </p:nvSpPr>
        <p:spPr>
          <a:xfrm>
            <a:off x="1451577" y="4476130"/>
            <a:ext cx="9603275" cy="1515472"/>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r>
              <a:rPr lang="en-US" dirty="0"/>
              <a:t>Matthew B. Howard</a:t>
            </a:r>
            <a:br>
              <a:rPr lang="en-US" dirty="0"/>
            </a:br>
            <a:r>
              <a:rPr lang="en-US" dirty="0"/>
              <a:t>Assistant District Attorney</a:t>
            </a:r>
            <a:br>
              <a:rPr lang="en-US" dirty="0"/>
            </a:br>
            <a:r>
              <a:rPr lang="en-US" dirty="0"/>
              <a:t>Director OF THE Conviction Integrity Unit</a:t>
            </a:r>
            <a:br>
              <a:rPr lang="en-US" dirty="0"/>
            </a:br>
            <a:r>
              <a:rPr lang="en-US" dirty="0"/>
              <a:t>Bexar County Criminal District Attorney’s Office</a:t>
            </a:r>
          </a:p>
        </p:txBody>
      </p:sp>
    </p:spTree>
    <p:extLst>
      <p:ext uri="{BB962C8B-B14F-4D97-AF65-F5344CB8AC3E}">
        <p14:creationId xmlns:p14="http://schemas.microsoft.com/office/powerpoint/2010/main" val="17157312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1F35C-BD52-9747-8677-30A9514FAA99}"/>
              </a:ext>
            </a:extLst>
          </p:cNvPr>
          <p:cNvSpPr>
            <a:spLocks noGrp="1"/>
          </p:cNvSpPr>
          <p:nvPr>
            <p:ph type="title"/>
          </p:nvPr>
        </p:nvSpPr>
        <p:spPr/>
        <p:txBody>
          <a:bodyPr/>
          <a:lstStyle/>
          <a:p>
            <a:r>
              <a:rPr lang="en-US" sz="3200" dirty="0"/>
              <a:t>Tex. Code Crim. Pro. Art. 64.02 </a:t>
            </a:r>
            <a:br>
              <a:rPr lang="en-US" sz="3200" dirty="0"/>
            </a:br>
            <a:r>
              <a:rPr lang="en-US" b="1" dirty="0"/>
              <a:t>Inventory</a:t>
            </a:r>
            <a:endParaRPr lang="en-US" dirty="0"/>
          </a:p>
        </p:txBody>
      </p:sp>
      <p:sp>
        <p:nvSpPr>
          <p:cNvPr id="3" name="Content Placeholder 2">
            <a:extLst>
              <a:ext uri="{FF2B5EF4-FFF2-40B4-BE49-F238E27FC236}">
                <a16:creationId xmlns:a16="http://schemas.microsoft.com/office/drawing/2014/main" id="{EEAD8553-CC76-1D43-BE9D-E37C4D4BB4D1}"/>
              </a:ext>
            </a:extLst>
          </p:cNvPr>
          <p:cNvSpPr>
            <a:spLocks noGrp="1"/>
          </p:cNvSpPr>
          <p:nvPr>
            <p:ph idx="1"/>
          </p:nvPr>
        </p:nvSpPr>
        <p:spPr/>
        <p:txBody>
          <a:bodyPr>
            <a:normAutofit fontScale="92500" lnSpcReduction="10000"/>
          </a:bodyPr>
          <a:lstStyle/>
          <a:p>
            <a:r>
              <a:rPr lang="en-US" sz="2400" dirty="0"/>
              <a:t>Either deliver the evidence to the court… or (more likely) explain in writing why the evidence cannot be delivered</a:t>
            </a:r>
          </a:p>
          <a:p>
            <a:r>
              <a:rPr lang="en-US" sz="2400" dirty="0"/>
              <a:t>A State’s response can cite to affidavits from custodians whose agencies are in possession of the evidence, but some courts have found that affidavits are not needed at all</a:t>
            </a:r>
          </a:p>
          <a:p>
            <a:r>
              <a:rPr lang="en-US" sz="2400" dirty="0"/>
              <a:t>If the State doesn’t have the evidence, then those representations alone can be sufficient to enable the convicting court to determine that no evidence exists for DNA testing</a:t>
            </a:r>
          </a:p>
        </p:txBody>
      </p:sp>
    </p:spTree>
    <p:extLst>
      <p:ext uri="{BB962C8B-B14F-4D97-AF65-F5344CB8AC3E}">
        <p14:creationId xmlns:p14="http://schemas.microsoft.com/office/powerpoint/2010/main" val="551642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1F35C-BD52-9747-8677-30A9514FAA99}"/>
              </a:ext>
            </a:extLst>
          </p:cNvPr>
          <p:cNvSpPr>
            <a:spLocks noGrp="1"/>
          </p:cNvSpPr>
          <p:nvPr>
            <p:ph type="title"/>
          </p:nvPr>
        </p:nvSpPr>
        <p:spPr/>
        <p:txBody>
          <a:bodyPr/>
          <a:lstStyle/>
          <a:p>
            <a:r>
              <a:rPr lang="en-US" sz="3200" dirty="0"/>
              <a:t>Tex. Code Crim. Pro. Art. 64.02 </a:t>
            </a:r>
            <a:br>
              <a:rPr lang="en-US" sz="3200" dirty="0"/>
            </a:br>
            <a:r>
              <a:rPr lang="en-US" b="1" dirty="0" err="1"/>
              <a:t>InvEntory</a:t>
            </a:r>
            <a:endParaRPr lang="en-US" dirty="0"/>
          </a:p>
        </p:txBody>
      </p:sp>
      <p:sp>
        <p:nvSpPr>
          <p:cNvPr id="3" name="Content Placeholder 2">
            <a:extLst>
              <a:ext uri="{FF2B5EF4-FFF2-40B4-BE49-F238E27FC236}">
                <a16:creationId xmlns:a16="http://schemas.microsoft.com/office/drawing/2014/main" id="{EEAD8553-CC76-1D43-BE9D-E37C4D4BB4D1}"/>
              </a:ext>
            </a:extLst>
          </p:cNvPr>
          <p:cNvSpPr>
            <a:spLocks noGrp="1"/>
          </p:cNvSpPr>
          <p:nvPr>
            <p:ph idx="1"/>
          </p:nvPr>
        </p:nvSpPr>
        <p:spPr/>
        <p:txBody>
          <a:bodyPr>
            <a:normAutofit/>
          </a:bodyPr>
          <a:lstStyle/>
          <a:p>
            <a:r>
              <a:rPr lang="en-US" dirty="0"/>
              <a:t>The court has implied authority to order those responsible for the safekeeping and custody of the evidence to conduct a further search for evidence</a:t>
            </a:r>
            <a:endParaRPr lang="en-US" i="1" dirty="0"/>
          </a:p>
          <a:p>
            <a:r>
              <a:rPr lang="en-US" dirty="0"/>
              <a:t>If the evidence no longer exists and its disappearance is not caused by the bad faith of the State, the requested item is considered “not available” for DNA testing</a:t>
            </a:r>
          </a:p>
          <a:p>
            <a:r>
              <a:rPr lang="en-US" dirty="0"/>
              <a:t>The court </a:t>
            </a:r>
            <a:r>
              <a:rPr lang="en-US" u="sng" dirty="0"/>
              <a:t>does not </a:t>
            </a:r>
            <a:r>
              <a:rPr lang="en-US" dirty="0"/>
              <a:t>have the power to permit the convicted person or convicted person’s representatives to personally search records and the property room of police department for lost evidence.</a:t>
            </a:r>
          </a:p>
        </p:txBody>
      </p:sp>
    </p:spTree>
    <p:extLst>
      <p:ext uri="{BB962C8B-B14F-4D97-AF65-F5344CB8AC3E}">
        <p14:creationId xmlns:p14="http://schemas.microsoft.com/office/powerpoint/2010/main" val="3326315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1F35C-BD52-9747-8677-30A9514FAA99}"/>
              </a:ext>
            </a:extLst>
          </p:cNvPr>
          <p:cNvSpPr>
            <a:spLocks noGrp="1"/>
          </p:cNvSpPr>
          <p:nvPr>
            <p:ph type="title"/>
          </p:nvPr>
        </p:nvSpPr>
        <p:spPr/>
        <p:txBody>
          <a:bodyPr/>
          <a:lstStyle/>
          <a:p>
            <a:r>
              <a:rPr lang="en-US" sz="3200" dirty="0"/>
              <a:t>Tex. Code Crim. Pro. Art. 64.02 </a:t>
            </a:r>
            <a:br>
              <a:rPr lang="en-US" sz="3200" dirty="0"/>
            </a:br>
            <a:r>
              <a:rPr lang="en-US" b="1" dirty="0"/>
              <a:t>Joint Filing</a:t>
            </a:r>
            <a:endParaRPr lang="en-US" dirty="0"/>
          </a:p>
        </p:txBody>
      </p:sp>
      <p:sp>
        <p:nvSpPr>
          <p:cNvPr id="3" name="Content Placeholder 2">
            <a:extLst>
              <a:ext uri="{FF2B5EF4-FFF2-40B4-BE49-F238E27FC236}">
                <a16:creationId xmlns:a16="http://schemas.microsoft.com/office/drawing/2014/main" id="{EEAD8553-CC76-1D43-BE9D-E37C4D4BB4D1}"/>
              </a:ext>
            </a:extLst>
          </p:cNvPr>
          <p:cNvSpPr>
            <a:spLocks noGrp="1"/>
          </p:cNvSpPr>
          <p:nvPr>
            <p:ph idx="1"/>
          </p:nvPr>
        </p:nvSpPr>
        <p:spPr/>
        <p:txBody>
          <a:bodyPr>
            <a:normAutofit/>
          </a:bodyPr>
          <a:lstStyle/>
          <a:p>
            <a:r>
              <a:rPr lang="en-US" sz="2400" dirty="0"/>
              <a:t>Agreed orders for DNA testing outside of Chapter 64?</a:t>
            </a:r>
          </a:p>
          <a:p>
            <a:r>
              <a:rPr lang="en-US" sz="2400" dirty="0"/>
              <a:t>If it looks like a Chapter 64, acts like a Chapter 64, but isn’t called a Chapter 64…. the Court of Criminal Appeals will still treat it like a Chapter 64.</a:t>
            </a:r>
          </a:p>
          <a:p>
            <a:r>
              <a:rPr lang="en-US" sz="2400" dirty="0"/>
              <a:t>The parties (and the trial court) will be held to the same standard as any other motion under Chapter 64. </a:t>
            </a:r>
          </a:p>
        </p:txBody>
      </p:sp>
    </p:spTree>
    <p:extLst>
      <p:ext uri="{BB962C8B-B14F-4D97-AF65-F5344CB8AC3E}">
        <p14:creationId xmlns:p14="http://schemas.microsoft.com/office/powerpoint/2010/main" val="9388149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B929F78-954C-914F-BB9B-20D52B8B9594}"/>
              </a:ext>
            </a:extLst>
          </p:cNvPr>
          <p:cNvSpPr>
            <a:spLocks noGrp="1"/>
          </p:cNvSpPr>
          <p:nvPr>
            <p:ph type="ctrTitle"/>
          </p:nvPr>
        </p:nvSpPr>
        <p:spPr/>
        <p:txBody>
          <a:bodyPr>
            <a:normAutofit/>
          </a:bodyPr>
          <a:lstStyle/>
          <a:p>
            <a:r>
              <a:rPr lang="en-US" sz="4000" dirty="0"/>
              <a:t>Tex. Code Crim. Pro. Art. 64.03</a:t>
            </a:r>
            <a:br>
              <a:rPr lang="en-US" sz="4800" b="1" dirty="0"/>
            </a:br>
            <a:r>
              <a:rPr lang="en-US" sz="4800" b="1" dirty="0"/>
              <a:t>Requirements; Testing</a:t>
            </a:r>
            <a:endParaRPr lang="en-US" b="1" dirty="0"/>
          </a:p>
        </p:txBody>
      </p:sp>
      <p:sp>
        <p:nvSpPr>
          <p:cNvPr id="5" name="Subtitle 4">
            <a:extLst>
              <a:ext uri="{FF2B5EF4-FFF2-40B4-BE49-F238E27FC236}">
                <a16:creationId xmlns:a16="http://schemas.microsoft.com/office/drawing/2014/main" id="{DD548768-D6A5-E24A-8199-B8465BA028CB}"/>
              </a:ext>
            </a:extLst>
          </p:cNvPr>
          <p:cNvSpPr>
            <a:spLocks noGrp="1"/>
          </p:cNvSpPr>
          <p:nvPr>
            <p:ph type="subTitle" idx="1"/>
          </p:nvPr>
        </p:nvSpPr>
        <p:spPr/>
        <p:txBody>
          <a:bodyPr>
            <a:normAutofit/>
          </a:bodyPr>
          <a:lstStyle/>
          <a:p>
            <a:endParaRPr lang="en-US" dirty="0"/>
          </a:p>
        </p:txBody>
      </p:sp>
    </p:spTree>
    <p:extLst>
      <p:ext uri="{BB962C8B-B14F-4D97-AF65-F5344CB8AC3E}">
        <p14:creationId xmlns:p14="http://schemas.microsoft.com/office/powerpoint/2010/main" val="23725043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1F35C-BD52-9747-8677-30A9514FAA99}"/>
              </a:ext>
            </a:extLst>
          </p:cNvPr>
          <p:cNvSpPr>
            <a:spLocks noGrp="1"/>
          </p:cNvSpPr>
          <p:nvPr>
            <p:ph type="title"/>
          </p:nvPr>
        </p:nvSpPr>
        <p:spPr/>
        <p:txBody>
          <a:bodyPr>
            <a:normAutofit/>
          </a:bodyPr>
          <a:lstStyle/>
          <a:p>
            <a:pPr lvl="0"/>
            <a:r>
              <a:rPr lang="en-US" sz="3200" dirty="0"/>
              <a:t>Tex. Code Crim. Pro. Art. 64.03 </a:t>
            </a:r>
            <a:br>
              <a:rPr lang="en-US" sz="3200" dirty="0"/>
            </a:br>
            <a:r>
              <a:rPr lang="en-US" b="1" dirty="0"/>
              <a:t>The Burden before testing</a:t>
            </a:r>
          </a:p>
        </p:txBody>
      </p:sp>
      <p:sp>
        <p:nvSpPr>
          <p:cNvPr id="3" name="Content Placeholder 2">
            <a:extLst>
              <a:ext uri="{FF2B5EF4-FFF2-40B4-BE49-F238E27FC236}">
                <a16:creationId xmlns:a16="http://schemas.microsoft.com/office/drawing/2014/main" id="{EEAD8553-CC76-1D43-BE9D-E37C4D4BB4D1}"/>
              </a:ext>
            </a:extLst>
          </p:cNvPr>
          <p:cNvSpPr>
            <a:spLocks noGrp="1"/>
          </p:cNvSpPr>
          <p:nvPr>
            <p:ph idx="1"/>
          </p:nvPr>
        </p:nvSpPr>
        <p:spPr>
          <a:xfrm>
            <a:off x="1451579" y="2025564"/>
            <a:ext cx="9603275" cy="3450613"/>
          </a:xfrm>
        </p:spPr>
        <p:txBody>
          <a:bodyPr>
            <a:normAutofit/>
          </a:bodyPr>
          <a:lstStyle/>
          <a:p>
            <a:r>
              <a:rPr lang="en-US" sz="2800" dirty="0"/>
              <a:t>A convicting court may order testing only if it can find that:</a:t>
            </a:r>
          </a:p>
          <a:p>
            <a:pPr lvl="1"/>
            <a:r>
              <a:rPr lang="en-US" sz="2400" dirty="0"/>
              <a:t>(1) evidence “still exists and is in a condition making DNA testing possible”; </a:t>
            </a:r>
          </a:p>
          <a:p>
            <a:pPr lvl="1"/>
            <a:r>
              <a:rPr lang="en-US" sz="2400" dirty="0"/>
              <a:t>(2) evidence “has been subjected to a chain of custody sufficient to establish it has not been substituted, tampered with, replaced, or altered in any material respect”; and </a:t>
            </a:r>
          </a:p>
          <a:p>
            <a:pPr lvl="1"/>
            <a:r>
              <a:rPr lang="en-US" sz="2400" dirty="0"/>
              <a:t>(3) “identity was or is an issue in the case.”  </a:t>
            </a:r>
          </a:p>
        </p:txBody>
      </p:sp>
    </p:spTree>
    <p:extLst>
      <p:ext uri="{BB962C8B-B14F-4D97-AF65-F5344CB8AC3E}">
        <p14:creationId xmlns:p14="http://schemas.microsoft.com/office/powerpoint/2010/main" val="39415551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1F35C-BD52-9747-8677-30A9514FAA99}"/>
              </a:ext>
            </a:extLst>
          </p:cNvPr>
          <p:cNvSpPr>
            <a:spLocks noGrp="1"/>
          </p:cNvSpPr>
          <p:nvPr>
            <p:ph type="title"/>
          </p:nvPr>
        </p:nvSpPr>
        <p:spPr/>
        <p:txBody>
          <a:bodyPr>
            <a:normAutofit/>
          </a:bodyPr>
          <a:lstStyle/>
          <a:p>
            <a:pPr lvl="0"/>
            <a:r>
              <a:rPr lang="en-US" sz="3200" dirty="0"/>
              <a:t>Tex. Code Crim. Pro. Art. 64.03 </a:t>
            </a:r>
            <a:br>
              <a:rPr lang="en-US" sz="3200" dirty="0"/>
            </a:br>
            <a:r>
              <a:rPr lang="en-US" b="1" dirty="0"/>
              <a:t>The Burden before testing</a:t>
            </a:r>
          </a:p>
        </p:txBody>
      </p:sp>
      <p:sp>
        <p:nvSpPr>
          <p:cNvPr id="3" name="Content Placeholder 2">
            <a:extLst>
              <a:ext uri="{FF2B5EF4-FFF2-40B4-BE49-F238E27FC236}">
                <a16:creationId xmlns:a16="http://schemas.microsoft.com/office/drawing/2014/main" id="{EEAD8553-CC76-1D43-BE9D-E37C4D4BB4D1}"/>
              </a:ext>
            </a:extLst>
          </p:cNvPr>
          <p:cNvSpPr>
            <a:spLocks noGrp="1"/>
          </p:cNvSpPr>
          <p:nvPr>
            <p:ph idx="1"/>
          </p:nvPr>
        </p:nvSpPr>
        <p:spPr>
          <a:xfrm>
            <a:off x="1451579" y="2025564"/>
            <a:ext cx="9603275" cy="3450613"/>
          </a:xfrm>
        </p:spPr>
        <p:txBody>
          <a:bodyPr>
            <a:normAutofit/>
          </a:bodyPr>
          <a:lstStyle/>
          <a:p>
            <a:r>
              <a:rPr lang="en-US" sz="2800" dirty="0"/>
              <a:t>The convicted person has the burden of showing by a preponderance of the evidence that </a:t>
            </a:r>
          </a:p>
          <a:p>
            <a:pPr lvl="1"/>
            <a:r>
              <a:rPr lang="en-US" sz="2400" dirty="0"/>
              <a:t>she “would not have been convicted if exculpatory results had been obtained through DNA testing;” and</a:t>
            </a:r>
          </a:p>
          <a:p>
            <a:pPr lvl="1"/>
            <a:r>
              <a:rPr lang="en-US" sz="2400" dirty="0"/>
              <a:t>“the request for the proposed DNA testing is not made to unreasonably delay the execution of [the convicted person’s] sentence[.]” </a:t>
            </a:r>
          </a:p>
        </p:txBody>
      </p:sp>
    </p:spTree>
    <p:extLst>
      <p:ext uri="{BB962C8B-B14F-4D97-AF65-F5344CB8AC3E}">
        <p14:creationId xmlns:p14="http://schemas.microsoft.com/office/powerpoint/2010/main" val="750638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B929F78-954C-914F-BB9B-20D52B8B9594}"/>
              </a:ext>
            </a:extLst>
          </p:cNvPr>
          <p:cNvSpPr>
            <a:spLocks noGrp="1"/>
          </p:cNvSpPr>
          <p:nvPr>
            <p:ph type="ctrTitle"/>
          </p:nvPr>
        </p:nvSpPr>
        <p:spPr/>
        <p:txBody>
          <a:bodyPr>
            <a:normAutofit/>
          </a:bodyPr>
          <a:lstStyle/>
          <a:p>
            <a:r>
              <a:rPr lang="en-US" sz="4400" dirty="0"/>
              <a:t>Tex. Code Crim. Pro. Art. 64.04</a:t>
            </a:r>
            <a:br>
              <a:rPr lang="en-US" dirty="0"/>
            </a:br>
            <a:r>
              <a:rPr lang="en-US" sz="4800" b="1" dirty="0"/>
              <a:t>Finding (and hearing)</a:t>
            </a:r>
            <a:endParaRPr lang="en-US" b="1" dirty="0"/>
          </a:p>
        </p:txBody>
      </p:sp>
      <p:sp>
        <p:nvSpPr>
          <p:cNvPr id="5" name="Subtitle 4">
            <a:extLst>
              <a:ext uri="{FF2B5EF4-FFF2-40B4-BE49-F238E27FC236}">
                <a16:creationId xmlns:a16="http://schemas.microsoft.com/office/drawing/2014/main" id="{DD548768-D6A5-E24A-8199-B8465BA028CB}"/>
              </a:ext>
            </a:extLst>
          </p:cNvPr>
          <p:cNvSpPr>
            <a:spLocks noGrp="1"/>
          </p:cNvSpPr>
          <p:nvPr>
            <p:ph type="subTitle" idx="1"/>
          </p:nvPr>
        </p:nvSpPr>
        <p:spPr/>
        <p:txBody>
          <a:bodyPr>
            <a:normAutofit/>
          </a:bodyPr>
          <a:lstStyle/>
          <a:p>
            <a:endParaRPr lang="en-US" dirty="0"/>
          </a:p>
        </p:txBody>
      </p:sp>
    </p:spTree>
    <p:extLst>
      <p:ext uri="{BB962C8B-B14F-4D97-AF65-F5344CB8AC3E}">
        <p14:creationId xmlns:p14="http://schemas.microsoft.com/office/powerpoint/2010/main" val="35176008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5D57B-8EE6-754D-AC9D-C844C94FCF51}"/>
              </a:ext>
            </a:extLst>
          </p:cNvPr>
          <p:cNvSpPr>
            <a:spLocks noGrp="1"/>
          </p:cNvSpPr>
          <p:nvPr>
            <p:ph type="title"/>
          </p:nvPr>
        </p:nvSpPr>
        <p:spPr/>
        <p:txBody>
          <a:bodyPr>
            <a:normAutofit fontScale="90000"/>
          </a:bodyPr>
          <a:lstStyle/>
          <a:p>
            <a:r>
              <a:rPr lang="en-US" sz="3200" dirty="0"/>
              <a:t>Tex. Code Crim. Pro. Art. 64.04</a:t>
            </a:r>
            <a:br>
              <a:rPr lang="en-US" dirty="0"/>
            </a:br>
            <a:r>
              <a:rPr lang="en-US" b="1" dirty="0"/>
              <a:t>Big Question: Do the Results Exculpate?</a:t>
            </a:r>
            <a:endParaRPr lang="en-US" dirty="0"/>
          </a:p>
        </p:txBody>
      </p:sp>
      <p:sp>
        <p:nvSpPr>
          <p:cNvPr id="3" name="Content Placeholder 2">
            <a:extLst>
              <a:ext uri="{FF2B5EF4-FFF2-40B4-BE49-F238E27FC236}">
                <a16:creationId xmlns:a16="http://schemas.microsoft.com/office/drawing/2014/main" id="{201E1146-A52E-EA47-8212-B85AA6F95356}"/>
              </a:ext>
            </a:extLst>
          </p:cNvPr>
          <p:cNvSpPr>
            <a:spLocks noGrp="1"/>
          </p:cNvSpPr>
          <p:nvPr>
            <p:ph idx="1"/>
          </p:nvPr>
        </p:nvSpPr>
        <p:spPr/>
        <p:txBody>
          <a:bodyPr>
            <a:normAutofit/>
          </a:bodyPr>
          <a:lstStyle/>
          <a:p>
            <a:r>
              <a:rPr lang="en-US" sz="2400" dirty="0"/>
              <a:t>If the results were “inconclusive,” then the conviction court may determine that the results were “not favorable” to the convicted person</a:t>
            </a:r>
          </a:p>
          <a:p>
            <a:r>
              <a:rPr lang="en-US" sz="2400" dirty="0"/>
              <a:t>If the convicting court finds that the results were favorable, then the most that can happen is a favorable finding under Article 64.04</a:t>
            </a:r>
          </a:p>
          <a:p>
            <a:r>
              <a:rPr lang="en-US" sz="2400" dirty="0"/>
              <a:t>However, an unfavorable finding under Article 64.04 could foreclose relief under a subsequent application for writ of habeas corpus, and habeas is not an opportunity to relitigate a finding under Chapter 64</a:t>
            </a:r>
          </a:p>
        </p:txBody>
      </p:sp>
    </p:spTree>
    <p:extLst>
      <p:ext uri="{BB962C8B-B14F-4D97-AF65-F5344CB8AC3E}">
        <p14:creationId xmlns:p14="http://schemas.microsoft.com/office/powerpoint/2010/main" val="36896965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B929F78-954C-914F-BB9B-20D52B8B9594}"/>
              </a:ext>
            </a:extLst>
          </p:cNvPr>
          <p:cNvSpPr>
            <a:spLocks noGrp="1"/>
          </p:cNvSpPr>
          <p:nvPr>
            <p:ph type="ctrTitle"/>
          </p:nvPr>
        </p:nvSpPr>
        <p:spPr/>
        <p:txBody>
          <a:bodyPr>
            <a:normAutofit/>
          </a:bodyPr>
          <a:lstStyle/>
          <a:p>
            <a:r>
              <a:rPr lang="en-US" sz="4400" dirty="0"/>
              <a:t>Tex. Code Crim. Pro. Art. 64.05</a:t>
            </a:r>
            <a:br>
              <a:rPr lang="en-US" dirty="0"/>
            </a:br>
            <a:r>
              <a:rPr lang="en-US" b="1" dirty="0"/>
              <a:t>Appeals</a:t>
            </a:r>
            <a:r>
              <a:rPr lang="en-US" dirty="0"/>
              <a:t> </a:t>
            </a:r>
          </a:p>
        </p:txBody>
      </p:sp>
      <p:sp>
        <p:nvSpPr>
          <p:cNvPr id="5" name="Subtitle 4">
            <a:extLst>
              <a:ext uri="{FF2B5EF4-FFF2-40B4-BE49-F238E27FC236}">
                <a16:creationId xmlns:a16="http://schemas.microsoft.com/office/drawing/2014/main" id="{DD548768-D6A5-E24A-8199-B8465BA028CB}"/>
              </a:ext>
            </a:extLst>
          </p:cNvPr>
          <p:cNvSpPr>
            <a:spLocks noGrp="1"/>
          </p:cNvSpPr>
          <p:nvPr>
            <p:ph type="subTitle" idx="1"/>
          </p:nvPr>
        </p:nvSpPr>
        <p:spPr/>
        <p:txBody>
          <a:bodyPr>
            <a:normAutofit/>
          </a:bodyPr>
          <a:lstStyle/>
          <a:p>
            <a:endParaRPr lang="en-US" dirty="0"/>
          </a:p>
        </p:txBody>
      </p:sp>
    </p:spTree>
    <p:extLst>
      <p:ext uri="{BB962C8B-B14F-4D97-AF65-F5344CB8AC3E}">
        <p14:creationId xmlns:p14="http://schemas.microsoft.com/office/powerpoint/2010/main" val="6476157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5D57B-8EE6-754D-AC9D-C844C94FCF51}"/>
              </a:ext>
            </a:extLst>
          </p:cNvPr>
          <p:cNvSpPr>
            <a:spLocks noGrp="1"/>
          </p:cNvSpPr>
          <p:nvPr>
            <p:ph type="title"/>
          </p:nvPr>
        </p:nvSpPr>
        <p:spPr/>
        <p:txBody>
          <a:bodyPr/>
          <a:lstStyle/>
          <a:p>
            <a:r>
              <a:rPr lang="en-US" sz="3200" dirty="0"/>
              <a:t>Tex. Code Crim. Pro. Art. 64.05 </a:t>
            </a:r>
            <a:br>
              <a:rPr lang="en-US" sz="3200" b="1" dirty="0"/>
            </a:br>
            <a:r>
              <a:rPr lang="en-US" b="1" dirty="0"/>
              <a:t>Appeals</a:t>
            </a:r>
            <a:endParaRPr lang="en-US" dirty="0"/>
          </a:p>
        </p:txBody>
      </p:sp>
      <p:sp>
        <p:nvSpPr>
          <p:cNvPr id="3" name="Content Placeholder 2">
            <a:extLst>
              <a:ext uri="{FF2B5EF4-FFF2-40B4-BE49-F238E27FC236}">
                <a16:creationId xmlns:a16="http://schemas.microsoft.com/office/drawing/2014/main" id="{201E1146-A52E-EA47-8212-B85AA6F95356}"/>
              </a:ext>
            </a:extLst>
          </p:cNvPr>
          <p:cNvSpPr>
            <a:spLocks noGrp="1"/>
          </p:cNvSpPr>
          <p:nvPr>
            <p:ph idx="1"/>
          </p:nvPr>
        </p:nvSpPr>
        <p:spPr/>
        <p:txBody>
          <a:bodyPr>
            <a:normAutofit/>
          </a:bodyPr>
          <a:lstStyle/>
          <a:p>
            <a:r>
              <a:rPr lang="en-US" sz="2400" dirty="0"/>
              <a:t>Chapter 64.05 does not explicitly state which issues are appealable and which are not</a:t>
            </a:r>
          </a:p>
          <a:p>
            <a:pPr lvl="1"/>
            <a:r>
              <a:rPr lang="en-US" sz="2000" dirty="0"/>
              <a:t>Denial of testing?  Appealable</a:t>
            </a:r>
          </a:p>
          <a:p>
            <a:pPr lvl="1"/>
            <a:r>
              <a:rPr lang="en-US" sz="2000" dirty="0"/>
              <a:t>Denial of favorable finding?  Appealable</a:t>
            </a:r>
          </a:p>
          <a:p>
            <a:pPr lvl="1"/>
            <a:r>
              <a:rPr lang="en-US" sz="2000" dirty="0"/>
              <a:t>Sufficiency of the evidence to support the trial courts finding?  Appealable</a:t>
            </a:r>
          </a:p>
          <a:p>
            <a:pPr lvl="1"/>
            <a:r>
              <a:rPr lang="en-US" sz="2000" dirty="0"/>
              <a:t>Claim that the convicted person is entitled to relief from conviction?  No jurisdiction</a:t>
            </a:r>
          </a:p>
        </p:txBody>
      </p:sp>
    </p:spTree>
    <p:extLst>
      <p:ext uri="{BB962C8B-B14F-4D97-AF65-F5344CB8AC3E}">
        <p14:creationId xmlns:p14="http://schemas.microsoft.com/office/powerpoint/2010/main" val="297543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8630B-6827-8B4C-94F6-3900292A390F}"/>
              </a:ext>
            </a:extLst>
          </p:cNvPr>
          <p:cNvSpPr>
            <a:spLocks noGrp="1"/>
          </p:cNvSpPr>
          <p:nvPr>
            <p:ph type="title"/>
          </p:nvPr>
        </p:nvSpPr>
        <p:spPr/>
        <p:txBody>
          <a:bodyPr>
            <a:normAutofit/>
          </a:bodyPr>
          <a:lstStyle/>
          <a:p>
            <a:r>
              <a:rPr lang="en-US" sz="6000" b="1" dirty="0"/>
              <a:t>Quick Overview:</a:t>
            </a:r>
          </a:p>
        </p:txBody>
      </p:sp>
      <p:sp>
        <p:nvSpPr>
          <p:cNvPr id="3" name="Content Placeholder 2">
            <a:extLst>
              <a:ext uri="{FF2B5EF4-FFF2-40B4-BE49-F238E27FC236}">
                <a16:creationId xmlns:a16="http://schemas.microsoft.com/office/drawing/2014/main" id="{0253AD64-73E1-C54F-8B09-B1949A8B9116}"/>
              </a:ext>
            </a:extLst>
          </p:cNvPr>
          <p:cNvSpPr>
            <a:spLocks noGrp="1"/>
          </p:cNvSpPr>
          <p:nvPr>
            <p:ph idx="1"/>
          </p:nvPr>
        </p:nvSpPr>
        <p:spPr/>
        <p:txBody>
          <a:bodyPr>
            <a:noAutofit/>
          </a:bodyPr>
          <a:lstStyle/>
          <a:p>
            <a:pPr marL="514350" indent="-514350">
              <a:buFont typeface="+mj-lt"/>
              <a:buAutoNum type="arabicPeriod"/>
            </a:pPr>
            <a:r>
              <a:rPr lang="en-US" sz="3200" cap="all" dirty="0">
                <a:solidFill>
                  <a:prstClr val="black"/>
                </a:solidFill>
                <a:ea typeface="+mj-ea"/>
                <a:cs typeface="+mj-cs"/>
              </a:rPr>
              <a:t>Motions</a:t>
            </a:r>
          </a:p>
          <a:p>
            <a:pPr marL="514350" indent="-514350">
              <a:buFont typeface="+mj-lt"/>
              <a:buAutoNum type="arabicPeriod"/>
            </a:pPr>
            <a:r>
              <a:rPr lang="en-US" sz="3200" cap="all" dirty="0">
                <a:solidFill>
                  <a:prstClr val="black"/>
                </a:solidFill>
                <a:ea typeface="+mj-ea"/>
                <a:cs typeface="+mj-cs"/>
              </a:rPr>
              <a:t>Inventory</a:t>
            </a:r>
          </a:p>
          <a:p>
            <a:pPr marL="514350" indent="-514350">
              <a:buFont typeface="+mj-lt"/>
              <a:buAutoNum type="arabicPeriod"/>
            </a:pPr>
            <a:r>
              <a:rPr lang="en-US" sz="3200" cap="all" dirty="0">
                <a:solidFill>
                  <a:prstClr val="black"/>
                </a:solidFill>
                <a:ea typeface="+mj-ea"/>
                <a:cs typeface="+mj-cs"/>
              </a:rPr>
              <a:t>Requirements for Testing</a:t>
            </a:r>
          </a:p>
          <a:p>
            <a:pPr marL="514350" indent="-514350">
              <a:buFont typeface="+mj-lt"/>
              <a:buAutoNum type="arabicPeriod"/>
            </a:pPr>
            <a:r>
              <a:rPr lang="en-US" sz="3200" cap="all" dirty="0">
                <a:solidFill>
                  <a:prstClr val="black"/>
                </a:solidFill>
                <a:ea typeface="+mj-ea"/>
                <a:cs typeface="+mj-cs"/>
              </a:rPr>
              <a:t>Finding and Hearing</a:t>
            </a:r>
          </a:p>
          <a:p>
            <a:pPr marL="514350" indent="-514350">
              <a:buFont typeface="+mj-lt"/>
              <a:buAutoNum type="arabicPeriod"/>
            </a:pPr>
            <a:r>
              <a:rPr lang="en-US" sz="3200" cap="all" dirty="0">
                <a:solidFill>
                  <a:prstClr val="black"/>
                </a:solidFill>
                <a:ea typeface="+mj-ea"/>
                <a:cs typeface="+mj-cs"/>
              </a:rPr>
              <a:t>Appeals</a:t>
            </a:r>
          </a:p>
        </p:txBody>
      </p:sp>
    </p:spTree>
    <p:extLst>
      <p:ext uri="{BB962C8B-B14F-4D97-AF65-F5344CB8AC3E}">
        <p14:creationId xmlns:p14="http://schemas.microsoft.com/office/powerpoint/2010/main" val="18826043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5D57B-8EE6-754D-AC9D-C844C94FCF51}"/>
              </a:ext>
            </a:extLst>
          </p:cNvPr>
          <p:cNvSpPr>
            <a:spLocks noGrp="1"/>
          </p:cNvSpPr>
          <p:nvPr>
            <p:ph type="title"/>
          </p:nvPr>
        </p:nvSpPr>
        <p:spPr/>
        <p:txBody>
          <a:bodyPr/>
          <a:lstStyle/>
          <a:p>
            <a:r>
              <a:rPr lang="en-US" sz="3200" dirty="0"/>
              <a:t>Tex. Code Crim. Pro. Art. 64.05 </a:t>
            </a:r>
            <a:br>
              <a:rPr lang="en-US" sz="3200" b="1" dirty="0"/>
            </a:br>
            <a:r>
              <a:rPr lang="en-US" b="1" dirty="0"/>
              <a:t>Appeals</a:t>
            </a:r>
            <a:endParaRPr lang="en-US" dirty="0"/>
          </a:p>
        </p:txBody>
      </p:sp>
      <p:sp>
        <p:nvSpPr>
          <p:cNvPr id="3" name="Content Placeholder 2">
            <a:extLst>
              <a:ext uri="{FF2B5EF4-FFF2-40B4-BE49-F238E27FC236}">
                <a16:creationId xmlns:a16="http://schemas.microsoft.com/office/drawing/2014/main" id="{201E1146-A52E-EA47-8212-B85AA6F95356}"/>
              </a:ext>
            </a:extLst>
          </p:cNvPr>
          <p:cNvSpPr>
            <a:spLocks noGrp="1"/>
          </p:cNvSpPr>
          <p:nvPr>
            <p:ph idx="1"/>
          </p:nvPr>
        </p:nvSpPr>
        <p:spPr/>
        <p:txBody>
          <a:bodyPr>
            <a:normAutofit fontScale="92500" lnSpcReduction="10000"/>
          </a:bodyPr>
          <a:lstStyle/>
          <a:p>
            <a:r>
              <a:rPr lang="en-US" sz="2400" dirty="0"/>
              <a:t>As an appeal under Chapter 64 treated in the same manner as an appeal of any other criminal matter, the ordinary rules of appellate procedure apply</a:t>
            </a:r>
          </a:p>
          <a:p>
            <a:r>
              <a:rPr lang="en-US" sz="2400" dirty="0"/>
              <a:t>When appeal is authorized, courts of appeal apply a bifurcated standard of review to Article 64.04 favorability findings</a:t>
            </a:r>
          </a:p>
          <a:p>
            <a:r>
              <a:rPr lang="en-US" sz="2400" dirty="0"/>
              <a:t>The court will “afford almost total deference to a convicting court's determination of issues of historical fact and application-of-law-to-fact issues that turn on credibility and demeanor,” while reviewing “</a:t>
            </a:r>
            <a:r>
              <a:rPr lang="en-US" sz="2400" i="1" dirty="0"/>
              <a:t>de novo</a:t>
            </a:r>
            <a:r>
              <a:rPr lang="en-US" sz="2400" dirty="0"/>
              <a:t> other application-of-law-to-fact issues” </a:t>
            </a:r>
          </a:p>
          <a:p>
            <a:endParaRPr lang="en-US" dirty="0"/>
          </a:p>
        </p:txBody>
      </p:sp>
    </p:spTree>
    <p:extLst>
      <p:ext uri="{BB962C8B-B14F-4D97-AF65-F5344CB8AC3E}">
        <p14:creationId xmlns:p14="http://schemas.microsoft.com/office/powerpoint/2010/main" val="37392949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5D57B-8EE6-754D-AC9D-C844C94FCF51}"/>
              </a:ext>
            </a:extLst>
          </p:cNvPr>
          <p:cNvSpPr>
            <a:spLocks noGrp="1"/>
          </p:cNvSpPr>
          <p:nvPr>
            <p:ph type="title"/>
          </p:nvPr>
        </p:nvSpPr>
        <p:spPr/>
        <p:txBody>
          <a:bodyPr/>
          <a:lstStyle/>
          <a:p>
            <a:r>
              <a:rPr lang="en-US" sz="3200" dirty="0"/>
              <a:t>Tex. Code Crim. Pro. Art. 64.05 </a:t>
            </a:r>
            <a:br>
              <a:rPr lang="en-US" sz="3200" b="1" dirty="0"/>
            </a:br>
            <a:r>
              <a:rPr lang="en-US" b="1" dirty="0"/>
              <a:t>Appeals</a:t>
            </a:r>
            <a:endParaRPr lang="en-US" dirty="0"/>
          </a:p>
        </p:txBody>
      </p:sp>
      <p:sp>
        <p:nvSpPr>
          <p:cNvPr id="3" name="Content Placeholder 2">
            <a:extLst>
              <a:ext uri="{FF2B5EF4-FFF2-40B4-BE49-F238E27FC236}">
                <a16:creationId xmlns:a16="http://schemas.microsoft.com/office/drawing/2014/main" id="{201E1146-A52E-EA47-8212-B85AA6F95356}"/>
              </a:ext>
            </a:extLst>
          </p:cNvPr>
          <p:cNvSpPr>
            <a:spLocks noGrp="1"/>
          </p:cNvSpPr>
          <p:nvPr>
            <p:ph idx="1"/>
          </p:nvPr>
        </p:nvSpPr>
        <p:spPr/>
        <p:txBody>
          <a:bodyPr>
            <a:normAutofit/>
          </a:bodyPr>
          <a:lstStyle/>
          <a:p>
            <a:r>
              <a:rPr lang="en-US" sz="2400" dirty="0"/>
              <a:t>After the appeal of the finding on the motion, the convicted person may file a subsequent motion under Chapter 64 </a:t>
            </a:r>
          </a:p>
          <a:p>
            <a:r>
              <a:rPr lang="en-US" sz="2400" dirty="0"/>
              <a:t>There is no apparent procedural bar to multiple subsequent motions for DNA testing under Chapter 64  </a:t>
            </a:r>
          </a:p>
          <a:p>
            <a:r>
              <a:rPr lang="en-US" sz="2400" dirty="0"/>
              <a:t>However, Chapter 64 proceedings are subject to “law of the case,” where the court must respect determinations made in prior proceedings under Chapter 64</a:t>
            </a:r>
          </a:p>
        </p:txBody>
      </p:sp>
    </p:spTree>
    <p:extLst>
      <p:ext uri="{BB962C8B-B14F-4D97-AF65-F5344CB8AC3E}">
        <p14:creationId xmlns:p14="http://schemas.microsoft.com/office/powerpoint/2010/main" val="4862115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ED790-8893-5F4C-9013-53A934B91D52}"/>
              </a:ext>
            </a:extLst>
          </p:cNvPr>
          <p:cNvSpPr>
            <a:spLocks noGrp="1"/>
          </p:cNvSpPr>
          <p:nvPr>
            <p:ph type="title"/>
          </p:nvPr>
        </p:nvSpPr>
        <p:spPr/>
        <p:txBody>
          <a:bodyPr/>
          <a:lstStyle/>
          <a:p>
            <a:br>
              <a:rPr lang="en-US" b="1" dirty="0"/>
            </a:br>
            <a:r>
              <a:rPr lang="en-US" b="1" dirty="0"/>
              <a:t>THANK YOU!</a:t>
            </a:r>
            <a:endParaRPr lang="en-US" dirty="0"/>
          </a:p>
        </p:txBody>
      </p:sp>
      <p:sp>
        <p:nvSpPr>
          <p:cNvPr id="3" name="Content Placeholder 2">
            <a:extLst>
              <a:ext uri="{FF2B5EF4-FFF2-40B4-BE49-F238E27FC236}">
                <a16:creationId xmlns:a16="http://schemas.microsoft.com/office/drawing/2014/main" id="{9200C8EB-7FA0-9349-9291-B2B67CB52066}"/>
              </a:ext>
            </a:extLst>
          </p:cNvPr>
          <p:cNvSpPr>
            <a:spLocks noGrp="1"/>
          </p:cNvSpPr>
          <p:nvPr>
            <p:ph type="body" idx="1"/>
          </p:nvPr>
        </p:nvSpPr>
        <p:spPr>
          <a:xfrm>
            <a:off x="1454239" y="4558937"/>
            <a:ext cx="8630446" cy="1293223"/>
          </a:xfrm>
        </p:spPr>
        <p:txBody>
          <a:bodyPr>
            <a:normAutofit/>
          </a:bodyPr>
          <a:lstStyle/>
          <a:p>
            <a:pPr marL="0" indent="0" algn="r">
              <a:buNone/>
            </a:pPr>
            <a:r>
              <a:rPr lang="en-US" sz="1200" dirty="0"/>
              <a:t>Matthew B. Howard</a:t>
            </a:r>
            <a:br>
              <a:rPr lang="en-US" sz="1200" dirty="0"/>
            </a:br>
            <a:r>
              <a:rPr lang="en-US" sz="1200" dirty="0"/>
              <a:t>Assistant District Attorney</a:t>
            </a:r>
            <a:br>
              <a:rPr lang="en-US" sz="1200" dirty="0"/>
            </a:br>
            <a:r>
              <a:rPr lang="en-US" sz="1200" dirty="0"/>
              <a:t>Conviction Integrity Unit</a:t>
            </a:r>
            <a:br>
              <a:rPr lang="en-US" sz="1200" dirty="0"/>
            </a:br>
            <a:r>
              <a:rPr lang="en-US" sz="1200" dirty="0"/>
              <a:t>Bexar County Criminal District Attorney’s Office</a:t>
            </a:r>
            <a:br>
              <a:rPr lang="en-US" sz="1200" dirty="0"/>
            </a:br>
            <a:r>
              <a:rPr lang="en-US" sz="1200" dirty="0"/>
              <a:t>Matthew.Howard@bexar.org</a:t>
            </a:r>
          </a:p>
        </p:txBody>
      </p:sp>
    </p:spTree>
    <p:extLst>
      <p:ext uri="{BB962C8B-B14F-4D97-AF65-F5344CB8AC3E}">
        <p14:creationId xmlns:p14="http://schemas.microsoft.com/office/powerpoint/2010/main" val="976218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8630B-6827-8B4C-94F6-3900292A390F}"/>
              </a:ext>
            </a:extLst>
          </p:cNvPr>
          <p:cNvSpPr>
            <a:spLocks noGrp="1"/>
          </p:cNvSpPr>
          <p:nvPr>
            <p:ph type="title"/>
          </p:nvPr>
        </p:nvSpPr>
        <p:spPr/>
        <p:txBody>
          <a:bodyPr>
            <a:normAutofit/>
          </a:bodyPr>
          <a:lstStyle/>
          <a:p>
            <a:r>
              <a:rPr lang="en-US" sz="6000" b="1" dirty="0"/>
              <a:t>Quick Overview:</a:t>
            </a:r>
          </a:p>
        </p:txBody>
      </p:sp>
      <p:sp>
        <p:nvSpPr>
          <p:cNvPr id="3" name="Content Placeholder 2">
            <a:extLst>
              <a:ext uri="{FF2B5EF4-FFF2-40B4-BE49-F238E27FC236}">
                <a16:creationId xmlns:a16="http://schemas.microsoft.com/office/drawing/2014/main" id="{0253AD64-73E1-C54F-8B09-B1949A8B9116}"/>
              </a:ext>
            </a:extLst>
          </p:cNvPr>
          <p:cNvSpPr>
            <a:spLocks noGrp="1"/>
          </p:cNvSpPr>
          <p:nvPr>
            <p:ph idx="1"/>
          </p:nvPr>
        </p:nvSpPr>
        <p:spPr/>
        <p:txBody>
          <a:bodyPr>
            <a:noAutofit/>
          </a:bodyPr>
          <a:lstStyle/>
          <a:p>
            <a:r>
              <a:rPr lang="en-US" sz="2800" dirty="0"/>
              <a:t>We are going to be moving FAST</a:t>
            </a:r>
          </a:p>
          <a:p>
            <a:r>
              <a:rPr lang="en-US" sz="2800" dirty="0"/>
              <a:t>This is a snapshot of the paper </a:t>
            </a:r>
          </a:p>
          <a:p>
            <a:r>
              <a:rPr lang="en-US" sz="2800" dirty="0"/>
              <a:t>This focuses on the State’s obligation, but the paper tries to cover every angle</a:t>
            </a:r>
            <a:endParaRPr lang="en-US" sz="4000" cap="all" dirty="0">
              <a:solidFill>
                <a:prstClr val="black"/>
              </a:solidFill>
              <a:ea typeface="+mj-ea"/>
              <a:cs typeface="+mj-cs"/>
            </a:endParaRPr>
          </a:p>
          <a:p>
            <a:pPr marL="514350" indent="-514350">
              <a:buFont typeface="+mj-lt"/>
              <a:buAutoNum type="arabicPeriod"/>
            </a:pPr>
            <a:endParaRPr lang="en-US" sz="3200" cap="all" dirty="0">
              <a:solidFill>
                <a:prstClr val="black"/>
              </a:solidFill>
              <a:ea typeface="+mj-ea"/>
              <a:cs typeface="+mj-cs"/>
            </a:endParaRPr>
          </a:p>
        </p:txBody>
      </p:sp>
    </p:spTree>
    <p:extLst>
      <p:ext uri="{BB962C8B-B14F-4D97-AF65-F5344CB8AC3E}">
        <p14:creationId xmlns:p14="http://schemas.microsoft.com/office/powerpoint/2010/main" val="2979998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B929F78-954C-914F-BB9B-20D52B8B9594}"/>
              </a:ext>
            </a:extLst>
          </p:cNvPr>
          <p:cNvSpPr>
            <a:spLocks noGrp="1"/>
          </p:cNvSpPr>
          <p:nvPr>
            <p:ph type="ctrTitle"/>
          </p:nvPr>
        </p:nvSpPr>
        <p:spPr/>
        <p:txBody>
          <a:bodyPr>
            <a:normAutofit/>
          </a:bodyPr>
          <a:lstStyle/>
          <a:p>
            <a:r>
              <a:rPr lang="en-US" sz="4400" dirty="0"/>
              <a:t>Tex. Code Crim. Pro. Art. 64.01 </a:t>
            </a:r>
            <a:r>
              <a:rPr lang="en-US" b="1" dirty="0"/>
              <a:t>Motion</a:t>
            </a:r>
          </a:p>
        </p:txBody>
      </p:sp>
      <p:sp>
        <p:nvSpPr>
          <p:cNvPr id="5" name="Subtitle 4">
            <a:extLst>
              <a:ext uri="{FF2B5EF4-FFF2-40B4-BE49-F238E27FC236}">
                <a16:creationId xmlns:a16="http://schemas.microsoft.com/office/drawing/2014/main" id="{DD548768-D6A5-E24A-8199-B8465BA028CB}"/>
              </a:ext>
            </a:extLst>
          </p:cNvPr>
          <p:cNvSpPr>
            <a:spLocks noGrp="1"/>
          </p:cNvSpPr>
          <p:nvPr>
            <p:ph type="subTitle" idx="1"/>
          </p:nvPr>
        </p:nvSpPr>
        <p:spPr/>
        <p:txBody>
          <a:bodyPr>
            <a:normAutofit/>
          </a:bodyPr>
          <a:lstStyle/>
          <a:p>
            <a:endParaRPr lang="en-US" dirty="0"/>
          </a:p>
        </p:txBody>
      </p:sp>
    </p:spTree>
    <p:extLst>
      <p:ext uri="{BB962C8B-B14F-4D97-AF65-F5344CB8AC3E}">
        <p14:creationId xmlns:p14="http://schemas.microsoft.com/office/powerpoint/2010/main" val="2457333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66825-34E8-EB4A-A114-665FB12AB0C8}"/>
              </a:ext>
            </a:extLst>
          </p:cNvPr>
          <p:cNvSpPr>
            <a:spLocks noGrp="1"/>
          </p:cNvSpPr>
          <p:nvPr>
            <p:ph type="title"/>
          </p:nvPr>
        </p:nvSpPr>
        <p:spPr/>
        <p:txBody>
          <a:bodyPr>
            <a:normAutofit/>
          </a:bodyPr>
          <a:lstStyle/>
          <a:p>
            <a:r>
              <a:rPr lang="en-US" sz="3200" dirty="0"/>
              <a:t>Tex. Code Crim. Pro. Art. 64.01 </a:t>
            </a:r>
            <a:br>
              <a:rPr lang="en-US" sz="3200" dirty="0"/>
            </a:br>
            <a:r>
              <a:rPr lang="en-US" sz="3100" b="1" dirty="0"/>
              <a:t>motion</a:t>
            </a:r>
          </a:p>
        </p:txBody>
      </p:sp>
      <p:sp>
        <p:nvSpPr>
          <p:cNvPr id="3" name="Content Placeholder 2">
            <a:extLst>
              <a:ext uri="{FF2B5EF4-FFF2-40B4-BE49-F238E27FC236}">
                <a16:creationId xmlns:a16="http://schemas.microsoft.com/office/drawing/2014/main" id="{E56EB93C-566C-B747-8030-235544A712B2}"/>
              </a:ext>
            </a:extLst>
          </p:cNvPr>
          <p:cNvSpPr>
            <a:spLocks noGrp="1"/>
          </p:cNvSpPr>
          <p:nvPr>
            <p:ph idx="1"/>
          </p:nvPr>
        </p:nvSpPr>
        <p:spPr/>
        <p:txBody>
          <a:bodyPr>
            <a:normAutofit/>
          </a:bodyPr>
          <a:lstStyle/>
          <a:p>
            <a:r>
              <a:rPr lang="en-US" dirty="0"/>
              <a:t>The convicting court may order testing only if the statutory preconditions are met.</a:t>
            </a:r>
          </a:p>
          <a:p>
            <a:pPr lvl="1"/>
            <a:r>
              <a:rPr lang="en-US" dirty="0"/>
              <a:t>Affidavit </a:t>
            </a:r>
          </a:p>
          <a:p>
            <a:pPr lvl="1"/>
            <a:r>
              <a:rPr lang="en-US" dirty="0"/>
              <a:t>Biological material</a:t>
            </a:r>
          </a:p>
          <a:p>
            <a:pPr lvl="1"/>
            <a:r>
              <a:rPr lang="en-US" dirty="0"/>
              <a:t>“Possession of the State”</a:t>
            </a:r>
          </a:p>
          <a:p>
            <a:pPr lvl="1"/>
            <a:r>
              <a:rPr lang="en-US" dirty="0"/>
              <a:t>The evidence not previously tested or although previously tested, can be tested with newer techniques that would provide more “accurate and probative” results </a:t>
            </a:r>
            <a:r>
              <a:rPr lang="en-US" i="1" dirty="0"/>
              <a:t>or</a:t>
            </a:r>
          </a:p>
          <a:p>
            <a:pPr lvl="1"/>
            <a:r>
              <a:rPr lang="en-US" dirty="0"/>
              <a:t>Tested (during the applicable time period) at laboratories engaged in faulty testing practices which resulted in ceasing DNA testing (as revealed by TFSC audit).  </a:t>
            </a:r>
          </a:p>
        </p:txBody>
      </p:sp>
    </p:spTree>
    <p:extLst>
      <p:ext uri="{BB962C8B-B14F-4D97-AF65-F5344CB8AC3E}">
        <p14:creationId xmlns:p14="http://schemas.microsoft.com/office/powerpoint/2010/main" val="1155955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5E2E6-14F6-4146-9F52-22651A1DE327}"/>
              </a:ext>
            </a:extLst>
          </p:cNvPr>
          <p:cNvSpPr>
            <a:spLocks noGrp="1"/>
          </p:cNvSpPr>
          <p:nvPr>
            <p:ph type="title"/>
          </p:nvPr>
        </p:nvSpPr>
        <p:spPr/>
        <p:txBody>
          <a:bodyPr>
            <a:normAutofit/>
          </a:bodyPr>
          <a:lstStyle/>
          <a:p>
            <a:r>
              <a:rPr lang="en-US" sz="3200" dirty="0"/>
              <a:t>Tex. Code Crim. Pro. Art. 64.01 </a:t>
            </a:r>
            <a:br>
              <a:rPr lang="en-US" dirty="0"/>
            </a:br>
            <a:r>
              <a:rPr lang="en-US" b="1" dirty="0"/>
              <a:t>Possession of the State</a:t>
            </a:r>
          </a:p>
        </p:txBody>
      </p:sp>
      <p:sp>
        <p:nvSpPr>
          <p:cNvPr id="3" name="Content Placeholder 2">
            <a:extLst>
              <a:ext uri="{FF2B5EF4-FFF2-40B4-BE49-F238E27FC236}">
                <a16:creationId xmlns:a16="http://schemas.microsoft.com/office/drawing/2014/main" id="{F44DF44A-6C7A-5B40-AA3E-DBECD1CA2AF5}"/>
              </a:ext>
            </a:extLst>
          </p:cNvPr>
          <p:cNvSpPr>
            <a:spLocks noGrp="1"/>
          </p:cNvSpPr>
          <p:nvPr>
            <p:ph idx="1"/>
          </p:nvPr>
        </p:nvSpPr>
        <p:spPr/>
        <p:txBody>
          <a:bodyPr>
            <a:normAutofit/>
          </a:bodyPr>
          <a:lstStyle/>
          <a:p>
            <a:r>
              <a:rPr lang="en-US" dirty="0"/>
              <a:t>Expressly limited to evidence in the State's possession at the time of trial</a:t>
            </a:r>
          </a:p>
          <a:p>
            <a:r>
              <a:rPr lang="en-US" dirty="0"/>
              <a:t>The State cannot be compelled to gather additional evidence for DNA testing </a:t>
            </a:r>
          </a:p>
          <a:p>
            <a:r>
              <a:rPr lang="en-US" dirty="0"/>
              <a:t>The State cannot be compelled to draw a blood specimen from a person who is or may be criminally responsible for the offense</a:t>
            </a:r>
          </a:p>
          <a:p>
            <a:r>
              <a:rPr lang="en-US" dirty="0"/>
              <a:t>The State cannot be required to produce a blood specimen in the possession of a state agency such as TDCJ which was not drawn “in relation to the offense that is the basis of the challenged conviction” and in the State's possession at the time of trial</a:t>
            </a:r>
            <a:endParaRPr lang="en-US" i="1" dirty="0"/>
          </a:p>
        </p:txBody>
      </p:sp>
    </p:spTree>
    <p:extLst>
      <p:ext uri="{BB962C8B-B14F-4D97-AF65-F5344CB8AC3E}">
        <p14:creationId xmlns:p14="http://schemas.microsoft.com/office/powerpoint/2010/main" val="1893918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B929F78-954C-914F-BB9B-20D52B8B9594}"/>
              </a:ext>
            </a:extLst>
          </p:cNvPr>
          <p:cNvSpPr>
            <a:spLocks noGrp="1"/>
          </p:cNvSpPr>
          <p:nvPr>
            <p:ph type="ctrTitle"/>
          </p:nvPr>
        </p:nvSpPr>
        <p:spPr/>
        <p:txBody>
          <a:bodyPr>
            <a:normAutofit/>
          </a:bodyPr>
          <a:lstStyle/>
          <a:p>
            <a:r>
              <a:rPr lang="en-US" sz="3600" dirty="0"/>
              <a:t>Tex. Code Crim. Pro. Art. 64.02</a:t>
            </a:r>
            <a:r>
              <a:rPr lang="en-US" sz="4400" dirty="0"/>
              <a:t> </a:t>
            </a:r>
            <a:r>
              <a:rPr lang="en-US" sz="4000" b="1" dirty="0"/>
              <a:t>Notice to State; Response</a:t>
            </a:r>
            <a:endParaRPr lang="en-US" b="1" dirty="0"/>
          </a:p>
        </p:txBody>
      </p:sp>
      <p:sp>
        <p:nvSpPr>
          <p:cNvPr id="5" name="Subtitle 4">
            <a:extLst>
              <a:ext uri="{FF2B5EF4-FFF2-40B4-BE49-F238E27FC236}">
                <a16:creationId xmlns:a16="http://schemas.microsoft.com/office/drawing/2014/main" id="{DD548768-D6A5-E24A-8199-B8465BA028CB}"/>
              </a:ext>
            </a:extLst>
          </p:cNvPr>
          <p:cNvSpPr>
            <a:spLocks noGrp="1"/>
          </p:cNvSpPr>
          <p:nvPr>
            <p:ph type="subTitle" idx="1"/>
          </p:nvPr>
        </p:nvSpPr>
        <p:spPr/>
        <p:txBody>
          <a:bodyPr>
            <a:normAutofit/>
          </a:bodyPr>
          <a:lstStyle/>
          <a:p>
            <a:endParaRPr lang="en-US" dirty="0"/>
          </a:p>
        </p:txBody>
      </p:sp>
    </p:spTree>
    <p:extLst>
      <p:ext uri="{BB962C8B-B14F-4D97-AF65-F5344CB8AC3E}">
        <p14:creationId xmlns:p14="http://schemas.microsoft.com/office/powerpoint/2010/main" val="380815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1F35C-BD52-9747-8677-30A9514FAA99}"/>
              </a:ext>
            </a:extLst>
          </p:cNvPr>
          <p:cNvSpPr>
            <a:spLocks noGrp="1"/>
          </p:cNvSpPr>
          <p:nvPr>
            <p:ph type="title"/>
          </p:nvPr>
        </p:nvSpPr>
        <p:spPr/>
        <p:txBody>
          <a:bodyPr/>
          <a:lstStyle/>
          <a:p>
            <a:r>
              <a:rPr lang="en-US" sz="3200" dirty="0"/>
              <a:t>Tex. Code Crim. Pro. Art. 64.02 </a:t>
            </a:r>
            <a:br>
              <a:rPr lang="en-US" sz="3200" dirty="0"/>
            </a:br>
            <a:r>
              <a:rPr lang="en-US" b="1" dirty="0"/>
              <a:t>The </a:t>
            </a:r>
            <a:r>
              <a:rPr lang="en-US" b="1" dirty="0" err="1"/>
              <a:t>sTate’s</a:t>
            </a:r>
            <a:r>
              <a:rPr lang="en-US" b="1" dirty="0"/>
              <a:t> Response </a:t>
            </a:r>
          </a:p>
        </p:txBody>
      </p:sp>
      <p:sp>
        <p:nvSpPr>
          <p:cNvPr id="3" name="Content Placeholder 2">
            <a:extLst>
              <a:ext uri="{FF2B5EF4-FFF2-40B4-BE49-F238E27FC236}">
                <a16:creationId xmlns:a16="http://schemas.microsoft.com/office/drawing/2014/main" id="{EEAD8553-CC76-1D43-BE9D-E37C4D4BB4D1}"/>
              </a:ext>
            </a:extLst>
          </p:cNvPr>
          <p:cNvSpPr>
            <a:spLocks noGrp="1"/>
          </p:cNvSpPr>
          <p:nvPr>
            <p:ph idx="1"/>
          </p:nvPr>
        </p:nvSpPr>
        <p:spPr/>
        <p:txBody>
          <a:bodyPr>
            <a:normAutofit lnSpcReduction="10000"/>
          </a:bodyPr>
          <a:lstStyle/>
          <a:p>
            <a:r>
              <a:rPr lang="en-US" sz="2400" dirty="0"/>
              <a:t>The convicting court </a:t>
            </a:r>
            <a:r>
              <a:rPr lang="en-US" sz="2400" i="1" dirty="0"/>
              <a:t>shall</a:t>
            </a:r>
            <a:r>
              <a:rPr lang="en-US" sz="2400" dirty="0"/>
              <a:t>, on receipt of the motion, provide a copy to the attorney representing the State.  </a:t>
            </a:r>
          </a:p>
          <a:p>
            <a:r>
              <a:rPr lang="en-US" sz="2400" dirty="0"/>
              <a:t>The State must then take one of the following actions in response no later than the 60th day after the date the motion is served: </a:t>
            </a:r>
          </a:p>
          <a:p>
            <a:pPr lvl="1"/>
            <a:r>
              <a:rPr lang="en-US" sz="2000" dirty="0"/>
              <a:t>1) deliver the evidence to the court, along with a description of the condition of the evidence; or </a:t>
            </a:r>
          </a:p>
          <a:p>
            <a:pPr lvl="1"/>
            <a:r>
              <a:rPr lang="en-US" sz="2000" dirty="0"/>
              <a:t>2) explain in writing to the court why the State cannot deliver the evidence to the court.</a:t>
            </a:r>
          </a:p>
        </p:txBody>
      </p:sp>
    </p:spTree>
    <p:extLst>
      <p:ext uri="{BB962C8B-B14F-4D97-AF65-F5344CB8AC3E}">
        <p14:creationId xmlns:p14="http://schemas.microsoft.com/office/powerpoint/2010/main" val="119793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1F35C-BD52-9747-8677-30A9514FAA99}"/>
              </a:ext>
            </a:extLst>
          </p:cNvPr>
          <p:cNvSpPr>
            <a:spLocks noGrp="1"/>
          </p:cNvSpPr>
          <p:nvPr>
            <p:ph type="title"/>
          </p:nvPr>
        </p:nvSpPr>
        <p:spPr/>
        <p:txBody>
          <a:bodyPr/>
          <a:lstStyle/>
          <a:p>
            <a:r>
              <a:rPr lang="en-US" sz="3200" dirty="0"/>
              <a:t>Tex. Code Crim. Pro. Art. 64.02 </a:t>
            </a:r>
            <a:br>
              <a:rPr lang="en-US" sz="3200" dirty="0"/>
            </a:br>
            <a:r>
              <a:rPr lang="en-US" b="1" dirty="0"/>
              <a:t>The </a:t>
            </a:r>
            <a:r>
              <a:rPr lang="en-US" b="1" dirty="0" err="1"/>
              <a:t>sTate’s</a:t>
            </a:r>
            <a:r>
              <a:rPr lang="en-US" b="1" dirty="0"/>
              <a:t> Response</a:t>
            </a:r>
            <a:endParaRPr lang="en-US" dirty="0"/>
          </a:p>
        </p:txBody>
      </p:sp>
      <p:sp>
        <p:nvSpPr>
          <p:cNvPr id="3" name="Content Placeholder 2">
            <a:extLst>
              <a:ext uri="{FF2B5EF4-FFF2-40B4-BE49-F238E27FC236}">
                <a16:creationId xmlns:a16="http://schemas.microsoft.com/office/drawing/2014/main" id="{EEAD8553-CC76-1D43-BE9D-E37C4D4BB4D1}"/>
              </a:ext>
            </a:extLst>
          </p:cNvPr>
          <p:cNvSpPr>
            <a:spLocks noGrp="1"/>
          </p:cNvSpPr>
          <p:nvPr>
            <p:ph idx="1"/>
          </p:nvPr>
        </p:nvSpPr>
        <p:spPr/>
        <p:txBody>
          <a:bodyPr/>
          <a:lstStyle/>
          <a:p>
            <a:r>
              <a:rPr lang="en-US" sz="2400" dirty="0"/>
              <a:t>Required by statute, but no presumption in favor of the applicant if the State fails to file a response to the motion</a:t>
            </a:r>
          </a:p>
          <a:p>
            <a:r>
              <a:rPr lang="en-US" sz="2400" dirty="0"/>
              <a:t>Article 64.02 seems to indicate that the convicting court cannot rule on a motion under Chapter 64 without notice to the State</a:t>
            </a:r>
          </a:p>
          <a:p>
            <a:r>
              <a:rPr lang="en-US" sz="2400" dirty="0"/>
              <a:t>The failure to produce a response with an inventory may be considered harmless if the convicted person’s pleadings are deficient under Article 64.01</a:t>
            </a:r>
          </a:p>
          <a:p>
            <a:endParaRPr lang="en-US" dirty="0"/>
          </a:p>
        </p:txBody>
      </p:sp>
    </p:spTree>
    <p:extLst>
      <p:ext uri="{BB962C8B-B14F-4D97-AF65-F5344CB8AC3E}">
        <p14:creationId xmlns:p14="http://schemas.microsoft.com/office/powerpoint/2010/main" val="63987180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29142FB5F9FD54088DF9B804D832AFC" ma:contentTypeVersion="18" ma:contentTypeDescription="Create a new document." ma:contentTypeScope="" ma:versionID="e9f62400b7254daec4036fd5e98554e9">
  <xsd:schema xmlns:xsd="http://www.w3.org/2001/XMLSchema" xmlns:xs="http://www.w3.org/2001/XMLSchema" xmlns:p="http://schemas.microsoft.com/office/2006/metadata/properties" xmlns:ns2="a28aa976-c9e1-46c1-a929-9169a4fa6c4e" xmlns:ns3="d88087e2-b4f8-482f-a222-21778972fcbf" targetNamespace="http://schemas.microsoft.com/office/2006/metadata/properties" ma:root="true" ma:fieldsID="1265f1dc1ffbe0b828ac81a1725ec537" ns2:_="" ns3:_="">
    <xsd:import namespace="a28aa976-c9e1-46c1-a929-9169a4fa6c4e"/>
    <xsd:import namespace="d88087e2-b4f8-482f-a222-21778972fcb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FolderOrder" minOccurs="0"/>
                <xsd:element ref="ns3:SharedWithUsers" minOccurs="0"/>
                <xsd:element ref="ns3:SharedWithDetails" minOccurs="0"/>
                <xsd:element ref="ns2:MediaLengthInSeconds" minOccurs="0"/>
                <xsd:element ref="ns3:TaxCatchAll" minOccurs="0"/>
                <xsd:element ref="ns2:lcf76f155ced4ddcb4097134ff3c332f"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28aa976-c9e1-46c1-a929-9169a4fa6c4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FolderOrder" ma:index="16" nillable="true" ma:displayName="Folder Order" ma:format="Dropdown" ma:internalName="FolderOrder" ma:percentage="FALSE">
      <xsd:simpleType>
        <xsd:restriction base="dms:Number"/>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e56c061f-31c3-42a4-82a2-6aaf51ee2b3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88087e2-b4f8-482f-a222-21778972fcbf"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8fef8d04-39ea-45a4-8d7e-23ae9256910c}" ma:internalName="TaxCatchAll" ma:showField="CatchAllData" ma:web="d88087e2-b4f8-482f-a222-21778972fcb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olderOrder xmlns="a28aa976-c9e1-46c1-a929-9169a4fa6c4e" xsi:nil="true"/>
    <lcf76f155ced4ddcb4097134ff3c332f xmlns="a28aa976-c9e1-46c1-a929-9169a4fa6c4e">
      <Terms xmlns="http://schemas.microsoft.com/office/infopath/2007/PartnerControls"/>
    </lcf76f155ced4ddcb4097134ff3c332f>
    <TaxCatchAll xmlns="d88087e2-b4f8-482f-a222-21778972fcbf" xsi:nil="true"/>
  </documentManagement>
</p:properties>
</file>

<file path=customXml/itemProps1.xml><?xml version="1.0" encoding="utf-8"?>
<ds:datastoreItem xmlns:ds="http://schemas.openxmlformats.org/officeDocument/2006/customXml" ds:itemID="{2F449080-7E52-4DD1-B0D3-50FF0EF31A4F}"/>
</file>

<file path=customXml/itemProps2.xml><?xml version="1.0" encoding="utf-8"?>
<ds:datastoreItem xmlns:ds="http://schemas.openxmlformats.org/officeDocument/2006/customXml" ds:itemID="{9C0006BD-D413-4E4C-9C42-47DF95D9CE28}"/>
</file>

<file path=customXml/itemProps3.xml><?xml version="1.0" encoding="utf-8"?>
<ds:datastoreItem xmlns:ds="http://schemas.openxmlformats.org/officeDocument/2006/customXml" ds:itemID="{1181766C-0499-45C8-94AB-22EB301118A9}"/>
</file>

<file path=docProps/app.xml><?xml version="1.0" encoding="utf-8"?>
<Properties xmlns="http://schemas.openxmlformats.org/officeDocument/2006/extended-properties" xmlns:vt="http://schemas.openxmlformats.org/officeDocument/2006/docPropsVTypes">
  <Template>{1B5314B1-3A55-5548-9377-BEF8100C7467}tf10001119</Template>
  <TotalTime>1797</TotalTime>
  <Words>1713</Words>
  <Application>Microsoft Office PowerPoint</Application>
  <PresentationFormat>Widescreen</PresentationFormat>
  <Paragraphs>91</Paragraphs>
  <Slides>22</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Gill Sans MT</vt:lpstr>
      <vt:lpstr>Gallery</vt:lpstr>
      <vt:lpstr>            Taking an inventory: The State’s RESPONSE to Post-Conviction DNA MotionS</vt:lpstr>
      <vt:lpstr>Quick Overview:</vt:lpstr>
      <vt:lpstr>Quick Overview:</vt:lpstr>
      <vt:lpstr>Tex. Code Crim. Pro. Art. 64.01 Motion</vt:lpstr>
      <vt:lpstr>Tex. Code Crim. Pro. Art. 64.01  motion</vt:lpstr>
      <vt:lpstr>Tex. Code Crim. Pro. Art. 64.01  Possession of the State</vt:lpstr>
      <vt:lpstr>Tex. Code Crim. Pro. Art. 64.02 Notice to State; Response</vt:lpstr>
      <vt:lpstr>Tex. Code Crim. Pro. Art. 64.02  The sTate’s Response </vt:lpstr>
      <vt:lpstr>Tex. Code Crim. Pro. Art. 64.02  The sTate’s Response</vt:lpstr>
      <vt:lpstr>Tex. Code Crim. Pro. Art. 64.02  Inventory</vt:lpstr>
      <vt:lpstr>Tex. Code Crim. Pro. Art. 64.02  InvEntory</vt:lpstr>
      <vt:lpstr>Tex. Code Crim. Pro. Art. 64.02  Joint Filing</vt:lpstr>
      <vt:lpstr>Tex. Code Crim. Pro. Art. 64.03 Requirements; Testing</vt:lpstr>
      <vt:lpstr>Tex. Code Crim. Pro. Art. 64.03  The Burden before testing</vt:lpstr>
      <vt:lpstr>Tex. Code Crim. Pro. Art. 64.03  The Burden before testing</vt:lpstr>
      <vt:lpstr>Tex. Code Crim. Pro. Art. 64.04 Finding (and hearing)</vt:lpstr>
      <vt:lpstr>Tex. Code Crim. Pro. Art. 64.04 Big Question: Do the Results Exculpate?</vt:lpstr>
      <vt:lpstr>Tex. Code Crim. Pro. Art. 64.05 Appeals </vt:lpstr>
      <vt:lpstr>Tex. Code Crim. Pro. Art. 64.05  Appeals</vt:lpstr>
      <vt:lpstr>Tex. Code Crim. Pro. Art. 64.05  Appeals</vt:lpstr>
      <vt:lpstr>Tex. Code Crim. Pro. Art. 64.05  Appeals</vt:lpstr>
      <vt:lpstr> 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64 Motions and Hearings</dc:title>
  <dc:creator>Matt Howard</dc:creator>
  <cp:lastModifiedBy>Robert</cp:lastModifiedBy>
  <cp:revision>68</cp:revision>
  <dcterms:created xsi:type="dcterms:W3CDTF">2020-04-01T14:46:30Z</dcterms:created>
  <dcterms:modified xsi:type="dcterms:W3CDTF">2023-11-01T23:19:43Z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0x010100729142FB5F9FD54088DF9B804D832AFC</vt:lpwstr>
  </property>
</Properties>
</file>